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3" r:id="rId2"/>
  </p:sldMasterIdLst>
  <p:handoutMasterIdLst>
    <p:handoutMasterId r:id="rId40"/>
  </p:handoutMasterIdLst>
  <p:sldIdLst>
    <p:sldId id="301" r:id="rId3"/>
    <p:sldId id="302" r:id="rId4"/>
    <p:sldId id="303" r:id="rId5"/>
    <p:sldId id="304" r:id="rId6"/>
    <p:sldId id="341" r:id="rId7"/>
    <p:sldId id="305" r:id="rId8"/>
    <p:sldId id="306" r:id="rId9"/>
    <p:sldId id="307" r:id="rId10"/>
    <p:sldId id="308" r:id="rId11"/>
    <p:sldId id="309" r:id="rId12"/>
    <p:sldId id="337" r:id="rId13"/>
    <p:sldId id="310" r:id="rId14"/>
    <p:sldId id="311" r:id="rId15"/>
    <p:sldId id="314" r:id="rId16"/>
    <p:sldId id="315" r:id="rId17"/>
    <p:sldId id="338" r:id="rId18"/>
    <p:sldId id="339" r:id="rId19"/>
    <p:sldId id="318" r:id="rId20"/>
    <p:sldId id="319" r:id="rId21"/>
    <p:sldId id="320" r:id="rId22"/>
    <p:sldId id="321" r:id="rId23"/>
    <p:sldId id="322" r:id="rId24"/>
    <p:sldId id="323" r:id="rId25"/>
    <p:sldId id="324" r:id="rId26"/>
    <p:sldId id="335" r:id="rId27"/>
    <p:sldId id="325" r:id="rId28"/>
    <p:sldId id="326" r:id="rId29"/>
    <p:sldId id="327" r:id="rId30"/>
    <p:sldId id="328" r:id="rId31"/>
    <p:sldId id="330" r:id="rId32"/>
    <p:sldId id="340" r:id="rId33"/>
    <p:sldId id="331" r:id="rId34"/>
    <p:sldId id="332" r:id="rId35"/>
    <p:sldId id="333" r:id="rId36"/>
    <p:sldId id="334" r:id="rId37"/>
    <p:sldId id="313" r:id="rId38"/>
    <p:sldId id="336" r:id="rId39"/>
  </p:sldIdLst>
  <p:sldSz cx="9144000" cy="6858000" type="screen4x3"/>
  <p:notesSz cx="6815138" cy="994568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66"/>
    <a:srgbClr val="FF6600"/>
    <a:srgbClr val="0000FF"/>
    <a:srgbClr val="33CCFF"/>
    <a:srgbClr val="00FFFF"/>
    <a:srgbClr val="FF0066"/>
    <a:srgbClr val="FBEFB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2" autoAdjust="0"/>
    <p:restoredTop sz="94660"/>
  </p:normalViewPr>
  <p:slideViewPr>
    <p:cSldViewPr>
      <p:cViewPr varScale="1">
        <p:scale>
          <a:sx n="105" d="100"/>
          <a:sy n="105" d="100"/>
        </p:scale>
        <p:origin x="1602" y="114"/>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3816" cy="499124"/>
          </a:xfrm>
          <a:prstGeom prst="rect">
            <a:avLst/>
          </a:prstGeom>
        </p:spPr>
        <p:txBody>
          <a:bodyPr vert="horz" lIns="92281" tIns="46140" rIns="92281" bIns="46140" rtlCol="0"/>
          <a:lstStyle>
            <a:lvl1pPr algn="l">
              <a:defRPr sz="1200"/>
            </a:lvl1pPr>
          </a:lstStyle>
          <a:p>
            <a:endParaRPr lang="zh-TW" altLang="en-US"/>
          </a:p>
        </p:txBody>
      </p:sp>
      <p:sp>
        <p:nvSpPr>
          <p:cNvPr id="3" name="日期版面配置區 2"/>
          <p:cNvSpPr>
            <a:spLocks noGrp="1"/>
          </p:cNvSpPr>
          <p:nvPr>
            <p:ph type="dt" sz="quarter" idx="1"/>
          </p:nvPr>
        </p:nvSpPr>
        <p:spPr>
          <a:xfrm>
            <a:off x="3859717" y="0"/>
            <a:ext cx="2953815" cy="499124"/>
          </a:xfrm>
          <a:prstGeom prst="rect">
            <a:avLst/>
          </a:prstGeom>
        </p:spPr>
        <p:txBody>
          <a:bodyPr vert="horz" lIns="92281" tIns="46140" rIns="92281" bIns="46140" rtlCol="0"/>
          <a:lstStyle>
            <a:lvl1pPr algn="r">
              <a:defRPr sz="1200"/>
            </a:lvl1pPr>
          </a:lstStyle>
          <a:p>
            <a:fld id="{BD6BF167-F01E-49E8-BBA0-025EF517DD58}" type="datetimeFigureOut">
              <a:rPr lang="zh-TW" altLang="en-US" smtClean="0"/>
              <a:t>2016/6/3</a:t>
            </a:fld>
            <a:endParaRPr lang="zh-TW" altLang="en-US"/>
          </a:p>
        </p:txBody>
      </p:sp>
      <p:sp>
        <p:nvSpPr>
          <p:cNvPr id="4" name="頁尾版面配置區 3"/>
          <p:cNvSpPr>
            <a:spLocks noGrp="1"/>
          </p:cNvSpPr>
          <p:nvPr>
            <p:ph type="ftr" sz="quarter" idx="2"/>
          </p:nvPr>
        </p:nvSpPr>
        <p:spPr>
          <a:xfrm>
            <a:off x="0" y="9446565"/>
            <a:ext cx="2953816" cy="499124"/>
          </a:xfrm>
          <a:prstGeom prst="rect">
            <a:avLst/>
          </a:prstGeom>
        </p:spPr>
        <p:txBody>
          <a:bodyPr vert="horz" lIns="92281" tIns="46140" rIns="92281" bIns="4614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9717" y="9446565"/>
            <a:ext cx="2953815" cy="499124"/>
          </a:xfrm>
          <a:prstGeom prst="rect">
            <a:avLst/>
          </a:prstGeom>
        </p:spPr>
        <p:txBody>
          <a:bodyPr vert="horz" lIns="92281" tIns="46140" rIns="92281" bIns="46140" rtlCol="0" anchor="b"/>
          <a:lstStyle>
            <a:lvl1pPr algn="r">
              <a:defRPr sz="1200"/>
            </a:lvl1pPr>
          </a:lstStyle>
          <a:p>
            <a:fld id="{4397329B-D7BD-4273-AD5B-9CDE92232BC0}" type="slidenum">
              <a:rPr lang="zh-TW" altLang="en-US" smtClean="0"/>
              <a:t>‹#›</a:t>
            </a:fld>
            <a:endParaRPr lang="zh-TW" altLang="en-US"/>
          </a:p>
        </p:txBody>
      </p:sp>
    </p:spTree>
    <p:extLst>
      <p:ext uri="{BB962C8B-B14F-4D97-AF65-F5344CB8AC3E}">
        <p14:creationId xmlns:p14="http://schemas.microsoft.com/office/powerpoint/2010/main" val="21143989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dirty="0"/>
          </a:p>
        </p:txBody>
      </p:sp>
      <p:sp>
        <p:nvSpPr>
          <p:cNvPr id="4" name="頁尾版面配置區 3"/>
          <p:cNvSpPr>
            <a:spLocks noGrp="1"/>
          </p:cNvSpPr>
          <p:nvPr>
            <p:ph type="ftr" sz="quarter" idx="10"/>
          </p:nvPr>
        </p:nvSpPr>
        <p:spPr/>
        <p:txBody>
          <a:bodyPr/>
          <a:lstStyle>
            <a:lvl1pPr>
              <a:defRPr/>
            </a:lvl1pPr>
          </a:lstStyle>
          <a:p>
            <a:endParaRPr lang="en-US" altLang="zh-TW" dirty="0"/>
          </a:p>
        </p:txBody>
      </p:sp>
      <p:sp>
        <p:nvSpPr>
          <p:cNvPr id="5" name="投影片編號版面配置區 4"/>
          <p:cNvSpPr>
            <a:spLocks noGrp="1"/>
          </p:cNvSpPr>
          <p:nvPr>
            <p:ph type="sldNum" sz="quarter" idx="11"/>
          </p:nvPr>
        </p:nvSpPr>
        <p:spPr/>
        <p:txBody>
          <a:bodyPr/>
          <a:lstStyle>
            <a:lvl1pPr>
              <a:defRPr/>
            </a:lvl1pPr>
          </a:lstStyle>
          <a:p>
            <a:fld id="{3D6A8986-5F1A-4F1F-A204-0C9C3C1A8B7A}"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2A264AE3-15E2-4AC1-A950-70FCD3D6F1F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3050" y="260350"/>
            <a:ext cx="206375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31800" y="260350"/>
            <a:ext cx="603885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0BB2BB02-9024-4BFE-9D73-DEA9230D687C}"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31800" y="260350"/>
            <a:ext cx="7019925" cy="693738"/>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557338"/>
            <a:ext cx="8229600" cy="4568825"/>
          </a:xfrm>
        </p:spPr>
        <p:txBody>
          <a:bodyPr/>
          <a:lstStyle/>
          <a:p>
            <a:r>
              <a:rPr lang="zh-TW" altLang="en-US" smtClean="0"/>
              <a:t>按一下圖示以新增表格</a:t>
            </a:r>
            <a:endParaRPr lang="zh-TW" altLang="en-US"/>
          </a:p>
        </p:txBody>
      </p:sp>
      <p:sp>
        <p:nvSpPr>
          <p:cNvPr id="4" name="頁尾版面配置區 3"/>
          <p:cNvSpPr>
            <a:spLocks noGrp="1"/>
          </p:cNvSpPr>
          <p:nvPr>
            <p:ph type="ftr" sz="quarter" idx="10"/>
          </p:nvPr>
        </p:nvSpPr>
        <p:spPr>
          <a:xfrm>
            <a:off x="3124200" y="6245225"/>
            <a:ext cx="2895600" cy="47625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877050" y="6481763"/>
            <a:ext cx="2133600" cy="260350"/>
          </a:xfrm>
        </p:spPr>
        <p:txBody>
          <a:bodyPr/>
          <a:lstStyle>
            <a:lvl1pPr>
              <a:defRPr/>
            </a:lvl1pPr>
          </a:lstStyle>
          <a:p>
            <a:fld id="{716DA530-5103-4A6B-886C-7A7148FCD6F1}"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31800" y="260350"/>
            <a:ext cx="8255000" cy="58658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頁尾版面配置區 2"/>
          <p:cNvSpPr>
            <a:spLocks noGrp="1"/>
          </p:cNvSpPr>
          <p:nvPr>
            <p:ph type="ftr" sz="quarter" idx="10"/>
          </p:nvPr>
        </p:nvSpPr>
        <p:spPr>
          <a:xfrm>
            <a:off x="3124200" y="6245225"/>
            <a:ext cx="2895600" cy="476250"/>
          </a:xfrm>
        </p:spPr>
        <p:txBody>
          <a:bodyPr/>
          <a:lstStyle>
            <a:lvl1pPr>
              <a:defRPr/>
            </a:lvl1pPr>
          </a:lstStyle>
          <a:p>
            <a:endParaRPr lang="en-US" altLang="zh-TW"/>
          </a:p>
        </p:txBody>
      </p:sp>
      <p:sp>
        <p:nvSpPr>
          <p:cNvPr id="4" name="投影片編號版面配置區 3"/>
          <p:cNvSpPr>
            <a:spLocks noGrp="1"/>
          </p:cNvSpPr>
          <p:nvPr>
            <p:ph type="sldNum" sz="quarter" idx="11"/>
          </p:nvPr>
        </p:nvSpPr>
        <p:spPr>
          <a:xfrm>
            <a:off x="6877050" y="6481763"/>
            <a:ext cx="2133600" cy="260350"/>
          </a:xfrm>
        </p:spPr>
        <p:txBody>
          <a:bodyPr/>
          <a:lstStyle>
            <a:lvl1pPr>
              <a:defRPr/>
            </a:lvl1pPr>
          </a:lstStyle>
          <a:p>
            <a:fld id="{2475B158-08D8-4615-8ABB-56AAEBA7EC5A}"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361D8292-7A5A-44EB-ADEC-AA767D00200F}"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altLang="zh-TW" dirty="0"/>
          </a:p>
        </p:txBody>
      </p:sp>
      <p:sp>
        <p:nvSpPr>
          <p:cNvPr id="6" name="Slide Number Placeholder 5"/>
          <p:cNvSpPr>
            <a:spLocks noGrp="1"/>
          </p:cNvSpPr>
          <p:nvPr>
            <p:ph type="sldNum" sz="quarter" idx="12"/>
          </p:nvPr>
        </p:nvSpPr>
        <p:spPr/>
        <p:txBody>
          <a:bodyPr/>
          <a:lstStyle/>
          <a:p>
            <a:fld id="{3D6A8986-5F1A-4F1F-A204-0C9C3C1A8B7A}" type="slidenum">
              <a:rPr lang="en-US" altLang="zh-TW" smtClean="0"/>
              <a:pPr/>
              <a:t>‹#›</a:t>
            </a:fld>
            <a:endParaRPr lang="en-US" altLang="zh-TW"/>
          </a:p>
        </p:txBody>
      </p:sp>
    </p:spTree>
    <p:extLst>
      <p:ext uri="{BB962C8B-B14F-4D97-AF65-F5344CB8AC3E}">
        <p14:creationId xmlns:p14="http://schemas.microsoft.com/office/powerpoint/2010/main" val="323550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DBADEACD-722F-4835-8C36-350D1156C46F}"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6788CD95-ACD5-405D-8D36-79BB905E407D}" type="slidenum">
              <a:rPr lang="en-US" altLang="zh-TW" smtClean="0"/>
              <a:pPr/>
              <a:t>‹#›</a:t>
            </a:fld>
            <a:endParaRPr lang="en-US" altLang="zh-TW"/>
          </a:p>
        </p:txBody>
      </p:sp>
    </p:spTree>
    <p:extLst>
      <p:ext uri="{BB962C8B-B14F-4D97-AF65-F5344CB8AC3E}">
        <p14:creationId xmlns:p14="http://schemas.microsoft.com/office/powerpoint/2010/main" val="168004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DC829D4D-0BFC-4907-B876-8D0F29D25B8B}"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altLang="zh-TW" dirty="0"/>
          </a:p>
        </p:txBody>
      </p:sp>
      <p:sp>
        <p:nvSpPr>
          <p:cNvPr id="6" name="Slide Number Placeholder 5"/>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87003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D9D4F713-3024-4B60-8C85-AB19FBDEA5C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39953018-D23D-46B4-9F57-82D4B5EA615F}" type="slidenum">
              <a:rPr lang="en-US" altLang="zh-TW" smtClean="0"/>
              <a:pPr/>
              <a:t>‹#›</a:t>
            </a:fld>
            <a:endParaRPr lang="en-US" altLang="zh-TW"/>
          </a:p>
        </p:txBody>
      </p:sp>
    </p:spTree>
    <p:extLst>
      <p:ext uri="{BB962C8B-B14F-4D97-AF65-F5344CB8AC3E}">
        <p14:creationId xmlns:p14="http://schemas.microsoft.com/office/powerpoint/2010/main" val="4247019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331" y="3051013"/>
            <a:ext cx="3829520"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4629150" y="3051013"/>
            <a:ext cx="382905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6/3/2016</a:t>
            </a:fld>
            <a:endParaRPr lang="en-US" dirty="0"/>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DFD4FD99-AC5A-4C40-B10C-200637E21F8B}" type="slidenum">
              <a:rPr lang="en-US" altLang="zh-TW" smtClean="0"/>
              <a:pPr/>
              <a:t>‹#›</a:t>
            </a:fld>
            <a:endParaRPr lang="en-US" altLang="zh-TW"/>
          </a:p>
        </p:txBody>
      </p:sp>
    </p:spTree>
    <p:extLst>
      <p:ext uri="{BB962C8B-B14F-4D97-AF65-F5344CB8AC3E}">
        <p14:creationId xmlns:p14="http://schemas.microsoft.com/office/powerpoint/2010/main" val="372078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8EB3F180-138D-4E60-8CCE-5F850CA51089}" type="slidenum">
              <a:rPr lang="en-US" altLang="zh-TW" smtClean="0"/>
              <a:pPr/>
              <a:t>‹#›</a:t>
            </a:fld>
            <a:endParaRPr lang="en-US" altLang="zh-TW"/>
          </a:p>
        </p:txBody>
      </p:sp>
    </p:spTree>
    <p:extLst>
      <p:ext uri="{BB962C8B-B14F-4D97-AF65-F5344CB8AC3E}">
        <p14:creationId xmlns:p14="http://schemas.microsoft.com/office/powerpoint/2010/main" val="297499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6788CD95-ACD5-405D-8D36-79BB905E407D}" type="slidenum">
              <a:rPr lang="en-US" altLang="zh-TW"/>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F9B23BA-8BFA-4D1F-A6AD-B650E27402E6}" type="datetimeFigureOut">
              <a:rPr lang="en-US" smtClean="0"/>
              <a:t>6/3/2016</a:t>
            </a:fld>
            <a:endParaRPr lang="en-US" dirty="0"/>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6D40C27E-9558-457E-A235-44CED966EFCD}" type="slidenum">
              <a:rPr lang="en-US" altLang="zh-TW" smtClean="0"/>
              <a:pPr/>
              <a:t>‹#›</a:t>
            </a:fld>
            <a:endParaRPr lang="en-US" altLang="zh-TW"/>
          </a:p>
        </p:txBody>
      </p:sp>
    </p:spTree>
    <p:extLst>
      <p:ext uri="{BB962C8B-B14F-4D97-AF65-F5344CB8AC3E}">
        <p14:creationId xmlns:p14="http://schemas.microsoft.com/office/powerpoint/2010/main" val="36172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E5F43E8C-8E71-4ACB-A6F3-3C86F80AFB02}"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FB0B9A0F-CFB3-494B-9DD3-1A4F7A9E9CFA}" type="slidenum">
              <a:rPr lang="en-US" altLang="zh-TW" smtClean="0"/>
              <a:pPr/>
              <a:t>‹#›</a:t>
            </a:fld>
            <a:endParaRPr lang="en-US" altLang="zh-TW"/>
          </a:p>
        </p:txBody>
      </p:sp>
    </p:spTree>
    <p:extLst>
      <p:ext uri="{BB962C8B-B14F-4D97-AF65-F5344CB8AC3E}">
        <p14:creationId xmlns:p14="http://schemas.microsoft.com/office/powerpoint/2010/main" val="2877426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F5ABCC35-AE37-4B74-AFDC-2B5B2D807A04}"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A3C13310-E6C9-4D55-B817-70B17A7B68CA}" type="slidenum">
              <a:rPr lang="en-US" altLang="zh-TW" smtClean="0"/>
              <a:pPr/>
              <a:t>‹#›</a:t>
            </a:fld>
            <a:endParaRPr lang="en-US" altLang="zh-TW"/>
          </a:p>
        </p:txBody>
      </p:sp>
    </p:spTree>
    <p:extLst>
      <p:ext uri="{BB962C8B-B14F-4D97-AF65-F5344CB8AC3E}">
        <p14:creationId xmlns:p14="http://schemas.microsoft.com/office/powerpoint/2010/main" val="583433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dirty="0"/>
          </a:p>
        </p:txBody>
      </p:sp>
      <p:sp>
        <p:nvSpPr>
          <p:cNvPr id="7" name="Slide Number Placeholder 6"/>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3994291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dirty="0"/>
          </a:p>
        </p:txBody>
      </p:sp>
      <p:sp>
        <p:nvSpPr>
          <p:cNvPr id="7" name="Slide Number Placeholder 6"/>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1351633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dirty="0"/>
          </a:p>
        </p:txBody>
      </p:sp>
      <p:sp>
        <p:nvSpPr>
          <p:cNvPr id="7" name="Slide Number Placeholder 6"/>
          <p:cNvSpPr>
            <a:spLocks noGrp="1"/>
          </p:cNvSpPr>
          <p:nvPr>
            <p:ph type="sldNum" sz="quarter" idx="12"/>
          </p:nvPr>
        </p:nvSpPr>
        <p:spPr/>
        <p:txBody>
          <a:bodyPr/>
          <a:lstStyle/>
          <a:p>
            <a:fld id="{DA14E0EC-10D3-4658-938C-F5CF619E1E89}" type="slidenum">
              <a:rPr lang="en-US" altLang="zh-TW" smtClean="0"/>
              <a:pPr/>
              <a:t>‹#›</a:t>
            </a:fld>
            <a:endParaRPr lang="en-US" altLang="zh-TW"/>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4005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6" name="Footer Placeholder 5"/>
          <p:cNvSpPr>
            <a:spLocks noGrp="1"/>
          </p:cNvSpPr>
          <p:nvPr>
            <p:ph type="ftr" sz="quarter" idx="11"/>
          </p:nvPr>
        </p:nvSpPr>
        <p:spPr/>
        <p:txBody>
          <a:bodyPr/>
          <a:lstStyle/>
          <a:p>
            <a:endParaRPr lang="en-US" altLang="zh-TW" dirty="0"/>
          </a:p>
        </p:txBody>
      </p:sp>
      <p:sp>
        <p:nvSpPr>
          <p:cNvPr id="7" name="Slide Number Placeholder 6"/>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3831761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altLang="zh-TW" dirty="0"/>
          </a:p>
        </p:txBody>
      </p:sp>
      <p:sp>
        <p:nvSpPr>
          <p:cNvPr id="5" name="Slide Number Placeholder 4"/>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2846816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89D66BB5-FA43-4133-A57F-33DEFA0D4249}" type="datetimeFigureOut">
              <a:rPr lang="en-US" smtClean="0"/>
              <a:t>6/3/2016</a:t>
            </a:fld>
            <a:endParaRPr lang="en-US" dirty="0"/>
          </a:p>
        </p:txBody>
      </p:sp>
      <p:sp>
        <p:nvSpPr>
          <p:cNvPr id="4" name="Footer Placeholder 3"/>
          <p:cNvSpPr>
            <a:spLocks noGrp="1"/>
          </p:cNvSpPr>
          <p:nvPr>
            <p:ph type="ftr" sz="quarter" idx="11"/>
          </p:nvPr>
        </p:nvSpPr>
        <p:spPr/>
        <p:txBody>
          <a:bodyPr/>
          <a:lstStyle/>
          <a:p>
            <a:endParaRPr lang="en-US" altLang="zh-TW" dirty="0"/>
          </a:p>
        </p:txBody>
      </p:sp>
      <p:sp>
        <p:nvSpPr>
          <p:cNvPr id="5" name="Slide Number Placeholder 4"/>
          <p:cNvSpPr>
            <a:spLocks noGrp="1"/>
          </p:cNvSpPr>
          <p:nvPr>
            <p:ph type="sldNum" sz="quarter" idx="12"/>
          </p:nvPr>
        </p:nvSpPr>
        <p:spPr/>
        <p:txBody>
          <a:bodyPr/>
          <a:lstStyle/>
          <a:p>
            <a:fld id="{DA14E0EC-10D3-4658-938C-F5CF619E1E89}" type="slidenum">
              <a:rPr lang="en-US" altLang="zh-TW" smtClean="0"/>
              <a:pPr/>
              <a:t>‹#›</a:t>
            </a:fld>
            <a:endParaRPr lang="en-US" altLang="zh-TW"/>
          </a:p>
        </p:txBody>
      </p:sp>
    </p:spTree>
    <p:extLst>
      <p:ext uri="{BB962C8B-B14F-4D97-AF65-F5344CB8AC3E}">
        <p14:creationId xmlns:p14="http://schemas.microsoft.com/office/powerpoint/2010/main" val="114986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2A264AE3-15E2-4AC1-A950-70FCD3D6F1F3}" type="slidenum">
              <a:rPr lang="en-US" altLang="zh-TW" smtClean="0"/>
              <a:pPr/>
              <a:t>‹#›</a:t>
            </a:fld>
            <a:endParaRPr lang="en-US" altLang="zh-TW"/>
          </a:p>
        </p:txBody>
      </p:sp>
    </p:spTree>
    <p:extLst>
      <p:ext uri="{BB962C8B-B14F-4D97-AF65-F5344CB8AC3E}">
        <p14:creationId xmlns:p14="http://schemas.microsoft.com/office/powerpoint/2010/main" val="396364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endParaRPr lang="en-US" altLang="zh-TW"/>
          </a:p>
        </p:txBody>
      </p:sp>
      <p:sp>
        <p:nvSpPr>
          <p:cNvPr id="5" name="投影片編號版面配置區 4"/>
          <p:cNvSpPr>
            <a:spLocks noGrp="1"/>
          </p:cNvSpPr>
          <p:nvPr>
            <p:ph type="sldNum" sz="quarter" idx="11"/>
          </p:nvPr>
        </p:nvSpPr>
        <p:spPr/>
        <p:txBody>
          <a:bodyPr/>
          <a:lstStyle>
            <a:lvl1pPr>
              <a:defRPr/>
            </a:lvl1pPr>
          </a:lstStyle>
          <a:p>
            <a:fld id="{B8CADACE-E93A-4F92-BB99-23D9E86CFAC2}" type="slidenum">
              <a:rPr lang="en-US" altLang="zh-TW"/>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6/3/2016</a:t>
            </a:fld>
            <a:endParaRPr lang="en-US" dirty="0"/>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0BB2BB02-9024-4BFE-9D73-DEA9230D687C}" type="slidenum">
              <a:rPr lang="en-US" altLang="zh-TW" smtClean="0"/>
              <a:pPr/>
              <a:t>‹#›</a:t>
            </a:fld>
            <a:endParaRPr lang="en-US" altLang="zh-TW"/>
          </a:p>
        </p:txBody>
      </p:sp>
    </p:spTree>
    <p:extLst>
      <p:ext uri="{BB962C8B-B14F-4D97-AF65-F5344CB8AC3E}">
        <p14:creationId xmlns:p14="http://schemas.microsoft.com/office/powerpoint/2010/main" val="330342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557338"/>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557338"/>
            <a:ext cx="4038600" cy="4568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39953018-D23D-46B4-9F57-82D4B5EA615F}"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endParaRPr lang="en-US" altLang="zh-TW"/>
          </a:p>
        </p:txBody>
      </p:sp>
      <p:sp>
        <p:nvSpPr>
          <p:cNvPr id="8" name="投影片編號版面配置區 7"/>
          <p:cNvSpPr>
            <a:spLocks noGrp="1"/>
          </p:cNvSpPr>
          <p:nvPr>
            <p:ph type="sldNum" sz="quarter" idx="11"/>
          </p:nvPr>
        </p:nvSpPr>
        <p:spPr/>
        <p:txBody>
          <a:bodyPr/>
          <a:lstStyle>
            <a:lvl1pPr>
              <a:defRPr/>
            </a:lvl1pPr>
          </a:lstStyle>
          <a:p>
            <a:fld id="{DFD4FD99-AC5A-4C40-B10C-200637E21F8B}"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endParaRPr lang="en-US" altLang="zh-TW"/>
          </a:p>
        </p:txBody>
      </p:sp>
      <p:sp>
        <p:nvSpPr>
          <p:cNvPr id="4" name="投影片編號版面配置區 3"/>
          <p:cNvSpPr>
            <a:spLocks noGrp="1"/>
          </p:cNvSpPr>
          <p:nvPr>
            <p:ph type="sldNum" sz="quarter" idx="11"/>
          </p:nvPr>
        </p:nvSpPr>
        <p:spPr/>
        <p:txBody>
          <a:bodyPr/>
          <a:lstStyle>
            <a:lvl1pPr>
              <a:defRPr/>
            </a:lvl1pPr>
          </a:lstStyle>
          <a:p>
            <a:fld id="{8EB3F180-138D-4E60-8CCE-5F850CA51089}"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endParaRPr lang="en-US" altLang="zh-TW"/>
          </a:p>
        </p:txBody>
      </p:sp>
      <p:sp>
        <p:nvSpPr>
          <p:cNvPr id="3" name="投影片編號版面配置區 2"/>
          <p:cNvSpPr>
            <a:spLocks noGrp="1"/>
          </p:cNvSpPr>
          <p:nvPr>
            <p:ph type="sldNum" sz="quarter" idx="11"/>
          </p:nvPr>
        </p:nvSpPr>
        <p:spPr/>
        <p:txBody>
          <a:bodyPr/>
          <a:lstStyle>
            <a:lvl1pPr>
              <a:defRPr/>
            </a:lvl1pPr>
          </a:lstStyle>
          <a:p>
            <a:fld id="{6D40C27E-9558-457E-A235-44CED966EFCD}"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FB0B9A0F-CFB3-494B-9DD3-1A4F7A9E9CFA}"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endParaRPr lang="en-US" altLang="zh-TW"/>
          </a:p>
        </p:txBody>
      </p:sp>
      <p:sp>
        <p:nvSpPr>
          <p:cNvPr id="6" name="投影片編號版面配置區 5"/>
          <p:cNvSpPr>
            <a:spLocks noGrp="1"/>
          </p:cNvSpPr>
          <p:nvPr>
            <p:ph type="sldNum" sz="quarter" idx="11"/>
          </p:nvPr>
        </p:nvSpPr>
        <p:spPr/>
        <p:txBody>
          <a:bodyPr/>
          <a:lstStyle>
            <a:lvl1pPr>
              <a:defRPr/>
            </a:lvl1pPr>
          </a:lstStyle>
          <a:p>
            <a:fld id="{A3C13310-E6C9-4D55-B817-70B17A7B68CA}"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5000"/>
              </a:schemeClr>
            </a:gs>
            <a:gs pos="50000">
              <a:schemeClr val="accent1">
                <a:shade val="67500"/>
                <a:satMod val="115000"/>
              </a:schemeClr>
            </a:gs>
            <a:gs pos="100000">
              <a:schemeClr val="accent1">
                <a:shade val="100000"/>
                <a:satMod val="115000"/>
              </a:schemeClr>
            </a:gs>
          </a:gsLst>
          <a:lin ang="2700000" scaled="1"/>
          <a:tileRect/>
        </a:gradFill>
        <a:effectLst/>
      </p:bgPr>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669360"/>
            <a:ext cx="9144000" cy="45719"/>
          </a:xfrm>
          <a:prstGeom prst="rect">
            <a:avLst/>
          </a:prstGeom>
          <a:solidFill>
            <a:srgbClr val="000080"/>
          </a:solidFill>
          <a:ln w="9525">
            <a:solidFill>
              <a:schemeClr val="tx1"/>
            </a:solidFill>
            <a:miter lim="800000"/>
            <a:headEnd/>
            <a:tailEnd/>
          </a:ln>
          <a:effectLst/>
          <a:scene3d>
            <a:camera prst="orthographicFront"/>
            <a:lightRig rig="flood" dir="t"/>
          </a:scene3d>
          <a:sp3d>
            <a:bevelT/>
          </a:sp3d>
        </p:spPr>
        <p:txBody>
          <a:bodyPr wrap="none" anchor="ctr"/>
          <a:lstStyle/>
          <a:p>
            <a:endParaRPr lang="zh-TW" altLang="en-US"/>
          </a:p>
        </p:txBody>
      </p:sp>
      <p:sp>
        <p:nvSpPr>
          <p:cNvPr id="6146" name="Rectangle 2"/>
          <p:cNvSpPr>
            <a:spLocks noGrp="1" noChangeArrowheads="1"/>
          </p:cNvSpPr>
          <p:nvPr>
            <p:ph type="title"/>
          </p:nvPr>
        </p:nvSpPr>
        <p:spPr bwMode="auto">
          <a:xfrm>
            <a:off x="431800" y="260350"/>
            <a:ext cx="7019925" cy="6937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6147" name="Rectangle 3"/>
          <p:cNvSpPr>
            <a:spLocks noGrp="1" noChangeArrowheads="1"/>
          </p:cNvSpPr>
          <p:nvPr>
            <p:ph type="body" idx="1"/>
          </p:nvPr>
        </p:nvSpPr>
        <p:spPr bwMode="auto">
          <a:xfrm>
            <a:off x="457200" y="1557338"/>
            <a:ext cx="8229600" cy="4568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6148"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TW" dirty="0"/>
          </a:p>
        </p:txBody>
      </p:sp>
      <p:sp>
        <p:nvSpPr>
          <p:cNvPr id="6149" name="Rectangle 5"/>
          <p:cNvSpPr>
            <a:spLocks noGrp="1" noChangeArrowheads="1"/>
          </p:cNvSpPr>
          <p:nvPr>
            <p:ph type="sldNum" sz="quarter" idx="4"/>
          </p:nvPr>
        </p:nvSpPr>
        <p:spPr bwMode="auto">
          <a:xfrm>
            <a:off x="6877050" y="6481763"/>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14E0EC-10D3-4658-938C-F5CF619E1E89}" type="slidenum">
              <a:rPr lang="en-US" altLang="zh-TW"/>
              <a:pPr/>
              <a:t>‹#›</a:t>
            </a:fld>
            <a:endParaRPr lang="en-US" altLang="zh-TW"/>
          </a:p>
        </p:txBody>
      </p:sp>
      <p:sp>
        <p:nvSpPr>
          <p:cNvPr id="6155" name="Rectangle 11"/>
          <p:cNvSpPr>
            <a:spLocks noChangeArrowheads="1"/>
          </p:cNvSpPr>
          <p:nvPr/>
        </p:nvSpPr>
        <p:spPr bwMode="auto">
          <a:xfrm>
            <a:off x="0" y="1052736"/>
            <a:ext cx="8028384" cy="72008"/>
          </a:xfrm>
          <a:prstGeom prst="rect">
            <a:avLst/>
          </a:prstGeom>
          <a:solidFill>
            <a:srgbClr val="000080"/>
          </a:solidFill>
          <a:ln w="9525">
            <a:solidFill>
              <a:schemeClr val="tx1"/>
            </a:solidFill>
            <a:miter lim="800000"/>
            <a:headEnd/>
            <a:tailEnd/>
          </a:ln>
          <a:effectLst/>
          <a:scene3d>
            <a:camera prst="orthographicFront"/>
            <a:lightRig rig="threePt" dir="t"/>
          </a:scene3d>
          <a:sp3d contourW="12700">
            <a:contourClr>
              <a:srgbClr val="00B0F0"/>
            </a:contourClr>
          </a:sp3d>
        </p:spPr>
        <p:txBody>
          <a:bodyPr wrap="none" anchor="ctr"/>
          <a:lstStyle/>
          <a:p>
            <a:endParaRPr lang="zh-TW" altLang="en-US"/>
          </a:p>
        </p:txBody>
      </p:sp>
      <p:sp>
        <p:nvSpPr>
          <p:cNvPr id="6156" name="Text Box 12"/>
          <p:cNvSpPr txBox="1">
            <a:spLocks noChangeArrowheads="1"/>
          </p:cNvSpPr>
          <p:nvPr/>
        </p:nvSpPr>
        <p:spPr bwMode="auto">
          <a:xfrm>
            <a:off x="5940152" y="6237312"/>
            <a:ext cx="3205163" cy="427037"/>
          </a:xfrm>
          <a:prstGeom prst="rect">
            <a:avLst/>
          </a:prstGeom>
          <a:solidFill>
            <a:schemeClr val="accent2"/>
          </a:solidFill>
          <a:ln w="9525">
            <a:noFill/>
            <a:miter lim="800000"/>
            <a:headEnd/>
            <a:tailEnd/>
          </a:ln>
          <a:effectLst/>
          <a:scene3d>
            <a:camera prst="orthographicFront"/>
            <a:lightRig rig="threePt" dir="t"/>
          </a:scene3d>
          <a:sp3d>
            <a:bevelT/>
          </a:sp3d>
        </p:spPr>
        <p:txBody>
          <a:bodyPr>
            <a:spAutoFit/>
          </a:bodyPr>
          <a:lstStyle/>
          <a:p>
            <a:pPr>
              <a:spcBef>
                <a:spcPct val="50000"/>
              </a:spcBef>
            </a:pPr>
            <a:r>
              <a:rPr lang="en-US" altLang="zh-TW" sz="2200" b="1" i="1" dirty="0">
                <a:solidFill>
                  <a:schemeClr val="bg1"/>
                </a:solidFill>
                <a:latin typeface="Times New Roman" pitchFamily="18" charset="0"/>
                <a:ea typeface="標楷體" pitchFamily="65" charset="-120"/>
              </a:rPr>
              <a:t>Taipei Medical University</a:t>
            </a:r>
          </a:p>
        </p:txBody>
      </p:sp>
      <p:grpSp>
        <p:nvGrpSpPr>
          <p:cNvPr id="9" name="Group 91"/>
          <p:cNvGrpSpPr>
            <a:grpSpLocks/>
          </p:cNvGrpSpPr>
          <p:nvPr/>
        </p:nvGrpSpPr>
        <p:grpSpPr bwMode="auto">
          <a:xfrm>
            <a:off x="8028384" y="44624"/>
            <a:ext cx="864096" cy="767680"/>
            <a:chOff x="2448" y="192"/>
            <a:chExt cx="864" cy="864"/>
          </a:xfrm>
        </p:grpSpPr>
        <p:sp>
          <p:nvSpPr>
            <p:cNvPr id="10" name="Oval 89"/>
            <p:cNvSpPr>
              <a:spLocks noChangeArrowheads="1"/>
            </p:cNvSpPr>
            <p:nvPr userDrawn="1"/>
          </p:nvSpPr>
          <p:spPr bwMode="auto">
            <a:xfrm>
              <a:off x="2448" y="192"/>
              <a:ext cx="864" cy="864"/>
            </a:xfrm>
            <a:prstGeom prst="ellipse">
              <a:avLst/>
            </a:prstGeom>
            <a:solidFill>
              <a:schemeClr val="bg1"/>
            </a:solidFill>
            <a:ln w="9525">
              <a:noFill/>
              <a:round/>
              <a:headEnd/>
              <a:tailEnd/>
            </a:ln>
          </p:spPr>
          <p:txBody>
            <a:bodyPr wrap="none" anchor="ctr"/>
            <a:lstStyle/>
            <a:p>
              <a:pPr eaLnBrk="0" hangingPunct="0">
                <a:defRPr/>
              </a:pPr>
              <a:endParaRPr kumimoji="0" lang="zh-TW" altLang="en-US">
                <a:ea typeface="MS PGothic" pitchFamily="34" charset="-128"/>
                <a:cs typeface="+mn-cs"/>
              </a:endParaRPr>
            </a:p>
          </p:txBody>
        </p:sp>
        <p:pic>
          <p:nvPicPr>
            <p:cNvPr id="11" name="Picture 90" descr="北醫logo"/>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2530" y="252"/>
              <a:ext cx="699"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12"/>
          <p:cNvSpPr txBox="1">
            <a:spLocks noChangeArrowheads="1"/>
          </p:cNvSpPr>
          <p:nvPr userDrawn="1"/>
        </p:nvSpPr>
        <p:spPr bwMode="auto">
          <a:xfrm>
            <a:off x="7955061" y="836712"/>
            <a:ext cx="1153443" cy="427037"/>
          </a:xfrm>
          <a:prstGeom prst="rect">
            <a:avLst/>
          </a:prstGeom>
          <a:solidFill>
            <a:schemeClr val="accent2">
              <a:alpha val="92000"/>
            </a:schemeClr>
          </a:solidFill>
          <a:ln w="9525">
            <a:noFill/>
            <a:miter lim="800000"/>
            <a:headEnd/>
            <a:tailEnd/>
          </a:ln>
          <a:effectLst/>
          <a:scene3d>
            <a:camera prst="orthographicFront"/>
            <a:lightRig rig="threePt" dir="t"/>
          </a:scene3d>
          <a:sp3d>
            <a:bevelT w="165100" prst="coolSlant"/>
          </a:sp3d>
        </p:spPr>
        <p:txBody>
          <a:bodyPr wrap="square">
            <a:spAutoFit/>
          </a:bodyPr>
          <a:lstStyle/>
          <a:p>
            <a:pPr>
              <a:spcBef>
                <a:spcPct val="50000"/>
              </a:spcBef>
            </a:pPr>
            <a:r>
              <a:rPr lang="en-US" altLang="zh-TW" sz="2200" b="1" i="1" baseline="0" dirty="0" smtClean="0">
                <a:solidFill>
                  <a:schemeClr val="bg1"/>
                </a:solidFill>
                <a:latin typeface="Times New Roman" pitchFamily="18" charset="0"/>
                <a:ea typeface="標楷體" pitchFamily="65" charset="-120"/>
              </a:rPr>
              <a:t> </a:t>
            </a:r>
            <a:r>
              <a:rPr lang="zh-TW" altLang="en-US" sz="2200" b="0" i="0" baseline="0" dirty="0" smtClean="0">
                <a:solidFill>
                  <a:schemeClr val="bg1"/>
                </a:solidFill>
                <a:latin typeface="Times New Roman" pitchFamily="18" charset="0"/>
                <a:ea typeface="標楷體" pitchFamily="65" charset="-120"/>
              </a:rPr>
              <a:t>研發處</a:t>
            </a:r>
            <a:endParaRPr lang="en-US" altLang="zh-TW" sz="2200" b="0" i="0" baseline="0" dirty="0">
              <a:solidFill>
                <a:schemeClr val="bg1"/>
              </a:solidFill>
              <a:latin typeface="Times New Roman" pitchFamily="18" charset="0"/>
              <a:ea typeface="標楷體" pitchFamily="65" charset="-12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l" rtl="0" eaLnBrk="1" fontAlgn="base" hangingPunct="1">
        <a:spcBef>
          <a:spcPct val="0"/>
        </a:spcBef>
        <a:spcAft>
          <a:spcPct val="0"/>
        </a:spcAft>
        <a:defRPr kumimoji="1" sz="4400" b="1">
          <a:solidFill>
            <a:srgbClr val="006600"/>
          </a:solidFill>
          <a:latin typeface="+mj-lt"/>
          <a:ea typeface="+mj-ea"/>
          <a:cs typeface="+mj-cs"/>
        </a:defRPr>
      </a:lvl1pPr>
      <a:lvl2pPr algn="l" rtl="0" eaLnBrk="1" fontAlgn="base" hangingPunct="1">
        <a:spcBef>
          <a:spcPct val="0"/>
        </a:spcBef>
        <a:spcAft>
          <a:spcPct val="0"/>
        </a:spcAft>
        <a:defRPr kumimoji="1" sz="4400" b="1">
          <a:solidFill>
            <a:srgbClr val="006600"/>
          </a:solidFill>
          <a:latin typeface="Arial" charset="0"/>
          <a:ea typeface="標楷體" pitchFamily="65" charset="-120"/>
        </a:defRPr>
      </a:lvl2pPr>
      <a:lvl3pPr algn="l" rtl="0" eaLnBrk="1" fontAlgn="base" hangingPunct="1">
        <a:spcBef>
          <a:spcPct val="0"/>
        </a:spcBef>
        <a:spcAft>
          <a:spcPct val="0"/>
        </a:spcAft>
        <a:defRPr kumimoji="1" sz="4400" b="1">
          <a:solidFill>
            <a:srgbClr val="006600"/>
          </a:solidFill>
          <a:latin typeface="Arial" charset="0"/>
          <a:ea typeface="標楷體" pitchFamily="65" charset="-120"/>
        </a:defRPr>
      </a:lvl3pPr>
      <a:lvl4pPr algn="l" rtl="0" eaLnBrk="1" fontAlgn="base" hangingPunct="1">
        <a:spcBef>
          <a:spcPct val="0"/>
        </a:spcBef>
        <a:spcAft>
          <a:spcPct val="0"/>
        </a:spcAft>
        <a:defRPr kumimoji="1" sz="4400" b="1">
          <a:solidFill>
            <a:srgbClr val="006600"/>
          </a:solidFill>
          <a:latin typeface="Arial" charset="0"/>
          <a:ea typeface="標楷體" pitchFamily="65" charset="-120"/>
        </a:defRPr>
      </a:lvl4pPr>
      <a:lvl5pPr algn="l" rtl="0" eaLnBrk="1" fontAlgn="base" hangingPunct="1">
        <a:spcBef>
          <a:spcPct val="0"/>
        </a:spcBef>
        <a:spcAft>
          <a:spcPct val="0"/>
        </a:spcAft>
        <a:defRPr kumimoji="1" sz="4400" b="1">
          <a:solidFill>
            <a:srgbClr val="006600"/>
          </a:solidFill>
          <a:latin typeface="Arial" charset="0"/>
          <a:ea typeface="標楷體" pitchFamily="65" charset="-120"/>
        </a:defRPr>
      </a:lvl5pPr>
      <a:lvl6pPr marL="457200" algn="l" rtl="0" eaLnBrk="1" fontAlgn="base" hangingPunct="1">
        <a:spcBef>
          <a:spcPct val="0"/>
        </a:spcBef>
        <a:spcAft>
          <a:spcPct val="0"/>
        </a:spcAft>
        <a:defRPr kumimoji="1" sz="4400" b="1">
          <a:solidFill>
            <a:srgbClr val="006600"/>
          </a:solidFill>
          <a:latin typeface="Arial" charset="0"/>
          <a:ea typeface="標楷體" pitchFamily="65" charset="-120"/>
        </a:defRPr>
      </a:lvl6pPr>
      <a:lvl7pPr marL="914400" algn="l" rtl="0" eaLnBrk="1" fontAlgn="base" hangingPunct="1">
        <a:spcBef>
          <a:spcPct val="0"/>
        </a:spcBef>
        <a:spcAft>
          <a:spcPct val="0"/>
        </a:spcAft>
        <a:defRPr kumimoji="1" sz="4400" b="1">
          <a:solidFill>
            <a:srgbClr val="006600"/>
          </a:solidFill>
          <a:latin typeface="Arial" charset="0"/>
          <a:ea typeface="標楷體" pitchFamily="65" charset="-120"/>
        </a:defRPr>
      </a:lvl7pPr>
      <a:lvl8pPr marL="1371600" algn="l" rtl="0" eaLnBrk="1" fontAlgn="base" hangingPunct="1">
        <a:spcBef>
          <a:spcPct val="0"/>
        </a:spcBef>
        <a:spcAft>
          <a:spcPct val="0"/>
        </a:spcAft>
        <a:defRPr kumimoji="1" sz="4400" b="1">
          <a:solidFill>
            <a:srgbClr val="006600"/>
          </a:solidFill>
          <a:latin typeface="Arial" charset="0"/>
          <a:ea typeface="標楷體" pitchFamily="65" charset="-120"/>
        </a:defRPr>
      </a:lvl8pPr>
      <a:lvl9pPr marL="1828800" algn="l" rtl="0" eaLnBrk="1" fontAlgn="base" hangingPunct="1">
        <a:spcBef>
          <a:spcPct val="0"/>
        </a:spcBef>
        <a:spcAft>
          <a:spcPct val="0"/>
        </a:spcAft>
        <a:defRPr kumimoji="1" sz="4400" b="1">
          <a:solidFill>
            <a:srgbClr val="006600"/>
          </a:solidFill>
          <a:latin typeface="Arial" charset="0"/>
          <a:ea typeface="標楷體" pitchFamily="65" charset="-120"/>
        </a:defRPr>
      </a:lvl9pPr>
    </p:titleStyle>
    <p:bodyStyle>
      <a:lvl1pPr marL="342900" indent="-342900" algn="l" rtl="0" eaLnBrk="1" fontAlgn="base" hangingPunct="1">
        <a:spcBef>
          <a:spcPct val="20000"/>
        </a:spcBef>
        <a:spcAft>
          <a:spcPct val="0"/>
        </a:spcAft>
        <a:buChar char="•"/>
        <a:defRPr kumimoji="1" sz="3200" b="1">
          <a:solidFill>
            <a:srgbClr val="003300"/>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新細明體" pitchFamily="18"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新細明體" pitchFamily="18" charset="-120"/>
        </a:defRPr>
      </a:lvl3pPr>
      <a:lvl4pPr marL="16002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4pPr>
      <a:lvl5pPr marL="20574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5pPr>
      <a:lvl6pPr marL="25146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6pPr>
      <a:lvl7pPr marL="29718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7pPr>
      <a:lvl8pPr marL="34290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8pPr>
      <a:lvl9pPr marL="3886200" indent="-228600" algn="l" rtl="0" eaLnBrk="1" fontAlgn="base" hangingPunct="1">
        <a:spcBef>
          <a:spcPct val="20000"/>
        </a:spcBef>
        <a:spcAft>
          <a:spcPct val="0"/>
        </a:spcAft>
        <a:buChar char="»"/>
        <a:defRPr kumimoji="1" sz="2000">
          <a:solidFill>
            <a:schemeClr val="tx1"/>
          </a:solidFill>
          <a:latin typeface="+mn-lt"/>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mt="80000"/>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6/3/2016</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ltLang="zh-TW"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A14E0EC-10D3-4658-938C-F5CF619E1E89}" type="slidenum">
              <a:rPr lang="en-US" altLang="zh-TW" smtClean="0"/>
              <a:pPr/>
              <a:t>‹#›</a:t>
            </a:fld>
            <a:endParaRPr lang="en-US" altLang="zh-TW"/>
          </a:p>
        </p:txBody>
      </p:sp>
      <p:sp>
        <p:nvSpPr>
          <p:cNvPr id="8" name="Rectangle 11"/>
          <p:cNvSpPr>
            <a:spLocks noChangeArrowheads="1"/>
          </p:cNvSpPr>
          <p:nvPr userDrawn="1"/>
        </p:nvSpPr>
        <p:spPr bwMode="auto">
          <a:xfrm>
            <a:off x="0" y="6669360"/>
            <a:ext cx="9144000" cy="45719"/>
          </a:xfrm>
          <a:prstGeom prst="rect">
            <a:avLst/>
          </a:prstGeom>
          <a:solidFill>
            <a:srgbClr val="000080"/>
          </a:solidFill>
          <a:ln w="9525">
            <a:solidFill>
              <a:schemeClr val="tx1"/>
            </a:solidFill>
            <a:miter lim="800000"/>
            <a:headEnd/>
            <a:tailEnd/>
          </a:ln>
          <a:effectLst/>
          <a:scene3d>
            <a:camera prst="orthographicFront"/>
            <a:lightRig rig="flood" dir="t"/>
          </a:scene3d>
          <a:sp3d>
            <a:bevelT/>
          </a:sp3d>
        </p:spPr>
        <p:txBody>
          <a:bodyPr wrap="none" anchor="ctr"/>
          <a:lstStyle/>
          <a:p>
            <a:endParaRPr lang="zh-TW" altLang="en-US"/>
          </a:p>
        </p:txBody>
      </p:sp>
      <p:sp>
        <p:nvSpPr>
          <p:cNvPr id="9" name="Text Box 12"/>
          <p:cNvSpPr txBox="1">
            <a:spLocks noChangeArrowheads="1"/>
          </p:cNvSpPr>
          <p:nvPr userDrawn="1"/>
        </p:nvSpPr>
        <p:spPr bwMode="auto">
          <a:xfrm>
            <a:off x="7955061" y="836712"/>
            <a:ext cx="1153443" cy="427037"/>
          </a:xfrm>
          <a:prstGeom prst="rect">
            <a:avLst/>
          </a:prstGeom>
          <a:solidFill>
            <a:schemeClr val="accent2">
              <a:alpha val="92000"/>
            </a:schemeClr>
          </a:solidFill>
          <a:ln w="9525">
            <a:noFill/>
            <a:miter lim="800000"/>
            <a:headEnd/>
            <a:tailEnd/>
          </a:ln>
          <a:effectLst/>
          <a:scene3d>
            <a:camera prst="orthographicFront"/>
            <a:lightRig rig="threePt" dir="t"/>
          </a:scene3d>
          <a:sp3d>
            <a:bevelT w="165100" prst="coolSlant"/>
          </a:sp3d>
        </p:spPr>
        <p:txBody>
          <a:bodyPr wrap="square">
            <a:spAutoFit/>
          </a:bodyPr>
          <a:lstStyle/>
          <a:p>
            <a:pPr>
              <a:spcBef>
                <a:spcPct val="50000"/>
              </a:spcBef>
            </a:pPr>
            <a:r>
              <a:rPr lang="en-US" altLang="zh-TW" sz="2200" b="1" i="1" baseline="0" dirty="0" smtClean="0">
                <a:solidFill>
                  <a:schemeClr val="bg1"/>
                </a:solidFill>
                <a:latin typeface="Times New Roman" pitchFamily="18" charset="0"/>
                <a:ea typeface="標楷體" pitchFamily="65" charset="-120"/>
              </a:rPr>
              <a:t> </a:t>
            </a:r>
            <a:r>
              <a:rPr lang="zh-TW" altLang="en-US" sz="2200" b="0" i="0" baseline="0" dirty="0" smtClean="0">
                <a:solidFill>
                  <a:schemeClr val="bg1"/>
                </a:solidFill>
                <a:latin typeface="Times New Roman" pitchFamily="18" charset="0"/>
                <a:ea typeface="標楷體" pitchFamily="65" charset="-120"/>
              </a:rPr>
              <a:t>研發處</a:t>
            </a:r>
            <a:endParaRPr lang="en-US" altLang="zh-TW" sz="2200" b="0" i="0" baseline="0" dirty="0">
              <a:solidFill>
                <a:schemeClr val="bg1"/>
              </a:solidFill>
              <a:latin typeface="Times New Roman" pitchFamily="18" charset="0"/>
              <a:ea typeface="標楷體" pitchFamily="65" charset="-120"/>
            </a:endParaRPr>
          </a:p>
        </p:txBody>
      </p:sp>
    </p:spTree>
    <p:extLst>
      <p:ext uri="{BB962C8B-B14F-4D97-AF65-F5344CB8AC3E}">
        <p14:creationId xmlns:p14="http://schemas.microsoft.com/office/powerpoint/2010/main" val="79453312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www.most.gov.tw/public/Data/4102714125371.pdf" TargetMode="External"/><Relationship Id="rId2" Type="http://schemas.openxmlformats.org/officeDocument/2006/relationships/hyperlink" Target="https://www.most.gov.tw/folksonomy/list?subSite=&amp;l=ch&amp;menu_id=f6d5c23c-b3ce-438e-911b-12a705dbac5a&amp;view_mode=listView" TargetMode="External"/><Relationship Id="rId1" Type="http://schemas.openxmlformats.org/officeDocument/2006/relationships/slideLayout" Target="../slideLayouts/slideLayout15.xml"/><Relationship Id="rId6" Type="http://schemas.openxmlformats.org/officeDocument/2006/relationships/hyperlink" Target="http://www.most.gov.tw/lp.aspx?CtNode=1645&amp;CtUnit=716&amp;BaseDSD=7&amp;mp=1" TargetMode="External"/><Relationship Id="rId5" Type="http://schemas.openxmlformats.org/officeDocument/2006/relationships/hyperlink" Target="http://www.most.gov.tw/np.aspx?ctNode=1640&amp;mp=1" TargetMode="External"/><Relationship Id="rId4" Type="http://schemas.openxmlformats.org/officeDocument/2006/relationships/hyperlink" Target="https://www.most.gov.tw/most/attachments/06e3eba0-d489-4ff1-a65a-11546d61d8d1"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hyperlink" Target="http://rd.tmu.edu.tw/page10/news.php?Sn=378"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988840"/>
            <a:ext cx="9144000" cy="1470025"/>
          </a:xfrm>
          <a:noFill/>
        </p:spPr>
        <p:txBody>
          <a:bodyPr>
            <a:normAutofit/>
          </a:bodyPr>
          <a:lstStyle/>
          <a:p>
            <a:pPr algn="ctr"/>
            <a:r>
              <a:rPr lang="zh-TW" altLang="en-US"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研究計畫管理系統</a:t>
            </a:r>
            <a:r>
              <a:rPr lang="en-US" altLang="zh-TW"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a:r>
            <a:br>
              <a:rPr lang="en-US" altLang="zh-TW"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br>
            <a:r>
              <a:rPr lang="en-US" altLang="zh-TW"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科技部計畫結案相關事宜說明</a:t>
            </a:r>
            <a:r>
              <a:rPr lang="en-US" altLang="zh-TW" b="1" dirty="0" smtClean="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zh-TW" altLang="en-US" b="1" dirty="0">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2339752" y="3933056"/>
            <a:ext cx="5576664" cy="1752600"/>
          </a:xfrm>
        </p:spPr>
        <p:txBody>
          <a:bodyPr>
            <a:normAutofit/>
          </a:bodyPr>
          <a:lstStyle/>
          <a:p>
            <a:pPr algn="l"/>
            <a:r>
              <a:rPr lang="zh-TW" altLang="en-US" sz="2400" dirty="0">
                <a:solidFill>
                  <a:srgbClr val="0000FF"/>
                </a:solidFill>
                <a:latin typeface="Calibri" panose="020F0502020204030204" pitchFamily="34" charset="0"/>
                <a:ea typeface="微軟正黑體" panose="020B0604030504040204" pitchFamily="34" charset="-120"/>
              </a:rPr>
              <a:t>主講人：康翠娟</a:t>
            </a:r>
            <a:endParaRPr lang="en-US" altLang="zh-TW" sz="2400" dirty="0">
              <a:solidFill>
                <a:srgbClr val="0000FF"/>
              </a:solidFill>
              <a:latin typeface="Calibri" panose="020F0502020204030204" pitchFamily="34" charset="0"/>
              <a:ea typeface="微軟正黑體" panose="020B0604030504040204" pitchFamily="34" charset="-120"/>
            </a:endParaRPr>
          </a:p>
          <a:p>
            <a:pPr algn="l"/>
            <a:r>
              <a:rPr lang="zh-TW" altLang="en-US" sz="2400" dirty="0" smtClean="0">
                <a:solidFill>
                  <a:srgbClr val="0000FF"/>
                </a:solidFill>
                <a:latin typeface="Calibri" panose="020F0502020204030204" pitchFamily="34" charset="0"/>
                <a:ea typeface="微軟正黑體" panose="020B0604030504040204" pitchFamily="34" charset="-120"/>
              </a:rPr>
              <a:t>單位：研發處研究推動中心</a:t>
            </a:r>
            <a:endParaRPr lang="en-US" altLang="zh-TW" sz="2400" dirty="0" smtClean="0">
              <a:solidFill>
                <a:srgbClr val="0000FF"/>
              </a:solidFill>
              <a:latin typeface="Calibri" panose="020F0502020204030204" pitchFamily="34" charset="0"/>
              <a:ea typeface="微軟正黑體" panose="020B0604030504040204" pitchFamily="34" charset="-120"/>
            </a:endParaRPr>
          </a:p>
          <a:p>
            <a:pPr algn="l"/>
            <a:r>
              <a:rPr lang="zh-TW" altLang="en-US" sz="2400" dirty="0" smtClean="0">
                <a:solidFill>
                  <a:srgbClr val="0000FF"/>
                </a:solidFill>
                <a:latin typeface="Calibri" panose="020F0502020204030204" pitchFamily="34" charset="0"/>
                <a:ea typeface="微軟正黑體" panose="020B0604030504040204" pitchFamily="34" charset="-120"/>
              </a:rPr>
              <a:t>日期：</a:t>
            </a:r>
            <a:r>
              <a:rPr lang="en-US" altLang="zh-TW" sz="2400" dirty="0" smtClean="0">
                <a:solidFill>
                  <a:srgbClr val="0000FF"/>
                </a:solidFill>
                <a:latin typeface="Calibri" panose="020F0502020204030204" pitchFamily="34" charset="0"/>
                <a:ea typeface="微軟正黑體" panose="020B0604030504040204" pitchFamily="34" charset="-120"/>
              </a:rPr>
              <a:t>105</a:t>
            </a:r>
            <a:r>
              <a:rPr lang="zh-TW" altLang="en-US" sz="2400" dirty="0" smtClean="0">
                <a:solidFill>
                  <a:srgbClr val="0000FF"/>
                </a:solidFill>
                <a:latin typeface="Calibri" panose="020F0502020204030204" pitchFamily="34" charset="0"/>
                <a:ea typeface="微軟正黑體" panose="020B0604030504040204" pitchFamily="34" charset="-120"/>
              </a:rPr>
              <a:t>年</a:t>
            </a:r>
            <a:r>
              <a:rPr lang="en-US" altLang="zh-TW" sz="2400" dirty="0" smtClean="0">
                <a:solidFill>
                  <a:srgbClr val="0000FF"/>
                </a:solidFill>
                <a:latin typeface="Calibri" panose="020F0502020204030204" pitchFamily="34" charset="0"/>
                <a:ea typeface="微軟正黑體" panose="020B0604030504040204" pitchFamily="34" charset="-120"/>
              </a:rPr>
              <a:t>06</a:t>
            </a:r>
            <a:r>
              <a:rPr lang="zh-TW" altLang="en-US" sz="2400" dirty="0" smtClean="0">
                <a:solidFill>
                  <a:srgbClr val="0000FF"/>
                </a:solidFill>
                <a:latin typeface="Calibri" panose="020F0502020204030204" pitchFamily="34" charset="0"/>
                <a:ea typeface="微軟正黑體" panose="020B0604030504040204" pitchFamily="34" charset="-120"/>
              </a:rPr>
              <a:t>月</a:t>
            </a:r>
            <a:r>
              <a:rPr lang="en-US" altLang="zh-TW" sz="2400" dirty="0" smtClean="0">
                <a:solidFill>
                  <a:srgbClr val="0000FF"/>
                </a:solidFill>
                <a:latin typeface="Calibri" panose="020F0502020204030204" pitchFamily="34" charset="0"/>
                <a:ea typeface="微軟正黑體" panose="020B0604030504040204" pitchFamily="34" charset="-120"/>
              </a:rPr>
              <a:t>03</a:t>
            </a:r>
            <a:r>
              <a:rPr lang="zh-TW" altLang="en-US" sz="2400" dirty="0" smtClean="0">
                <a:solidFill>
                  <a:srgbClr val="0000FF"/>
                </a:solidFill>
                <a:latin typeface="Calibri" panose="020F0502020204030204" pitchFamily="34" charset="0"/>
                <a:ea typeface="微軟正黑體" panose="020B0604030504040204" pitchFamily="34" charset="-120"/>
              </a:rPr>
              <a:t>日</a:t>
            </a:r>
            <a:endParaRPr lang="en-US" altLang="zh-TW" sz="2400" dirty="0" smtClean="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79598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306" y="1427124"/>
            <a:ext cx="7362825" cy="532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橢圓 24"/>
          <p:cNvSpPr/>
          <p:nvPr/>
        </p:nvSpPr>
        <p:spPr bwMode="auto">
          <a:xfrm>
            <a:off x="397465" y="5556442"/>
            <a:ext cx="618550" cy="552262"/>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26" name="橢圓 25"/>
          <p:cNvSpPr/>
          <p:nvPr/>
        </p:nvSpPr>
        <p:spPr bwMode="auto">
          <a:xfrm>
            <a:off x="2504430" y="5425425"/>
            <a:ext cx="618550" cy="552262"/>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27" name="直線單箭頭接點 26"/>
          <p:cNvCxnSpPr/>
          <p:nvPr/>
        </p:nvCxnSpPr>
        <p:spPr>
          <a:xfrm>
            <a:off x="986119" y="5951164"/>
            <a:ext cx="306281" cy="300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p:nvPr/>
        </p:nvCxnSpPr>
        <p:spPr>
          <a:xfrm flipH="1">
            <a:off x="2351852" y="5902317"/>
            <a:ext cx="278908" cy="300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727690" y="6251593"/>
            <a:ext cx="4276357" cy="369332"/>
          </a:xfrm>
          <a:prstGeom prst="rect">
            <a:avLst/>
          </a:prstGeom>
          <a:solidFill>
            <a:srgbClr val="FFFF00"/>
          </a:solidFill>
        </p:spPr>
        <p:txBody>
          <a:bodyPr wrap="square" rtlCol="0">
            <a:spAutoFit/>
          </a:bodyPr>
          <a:lstStyle/>
          <a:p>
            <a:pPr algn="ctr"/>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5.</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印出紙本後蓋主持人章，送交至財務處</a:t>
            </a:r>
            <a:endParaRPr lang="zh-TW" altLang="en-US" b="1" dirty="0">
              <a:solidFill>
                <a:srgbClr val="FF0000"/>
              </a:solidFill>
              <a:latin typeface="Calibri" panose="020F0502020204030204" pitchFamily="34" charset="0"/>
              <a:ea typeface="微軟正黑體" panose="020B0604030504040204" pitchFamily="34" charset="-120"/>
              <a:cs typeface="Times New Roman" pitchFamily="18" charset="0"/>
            </a:endParaRPr>
          </a:p>
        </p:txBody>
      </p:sp>
      <p:sp>
        <p:nvSpPr>
          <p:cNvPr id="14"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5 </a:t>
            </a:r>
            <a:r>
              <a:rPr lang="en-US" altLang="zh-TW" sz="1800" b="1" dirty="0">
                <a:solidFill>
                  <a:srgbClr val="0000FF"/>
                </a:solidFill>
                <a:latin typeface="Calibri" panose="020F0502020204030204" pitchFamily="34" charset="0"/>
                <a:ea typeface="微軟正黑體" panose="020B0604030504040204" pitchFamily="34" charset="-120"/>
              </a:rPr>
              <a:t>https://rdsys.tmu.edu.tw/applyadmin</a:t>
            </a:r>
            <a:r>
              <a:rPr lang="en-US" altLang="zh-TW" sz="1800" b="1" dirty="0" smtClean="0">
                <a:solidFill>
                  <a:srgbClr val="0000FF"/>
                </a:solidFill>
                <a:latin typeface="Calibri" panose="020F0502020204030204" pitchFamily="34" charset="0"/>
                <a:ea typeface="微軟正黑體" panose="020B0604030504040204" pitchFamily="34" charset="-120"/>
              </a:rPr>
              <a:t>/</a:t>
            </a:r>
            <a:br>
              <a:rPr lang="en-US" altLang="zh-TW" sz="1800" b="1" dirty="0" smtClean="0">
                <a:solidFill>
                  <a:srgbClr val="0000FF"/>
                </a:solidFill>
                <a:latin typeface="Calibri" panose="020F0502020204030204" pitchFamily="34" charset="0"/>
                <a:ea typeface="微軟正黑體" panose="020B0604030504040204" pitchFamily="34" charset="-120"/>
              </a:rPr>
            </a:br>
            <a:r>
              <a:rPr lang="en-US" altLang="zh-TW" sz="1800" b="1" dirty="0" smtClean="0">
                <a:solidFill>
                  <a:srgbClr val="FF0000"/>
                </a:solidFill>
                <a:latin typeface="Calibri" panose="020F0502020204030204" pitchFamily="34" charset="0"/>
                <a:ea typeface="微軟正黑體" panose="020B0604030504040204" pitchFamily="34" charset="-120"/>
              </a:rPr>
              <a:t>(word</a:t>
            </a:r>
            <a:r>
              <a:rPr lang="zh-TW" altLang="en-US" sz="1800" b="1" dirty="0" smtClean="0">
                <a:solidFill>
                  <a:srgbClr val="FF0000"/>
                </a:solidFill>
                <a:latin typeface="Calibri" panose="020F0502020204030204" pitchFamily="34" charset="0"/>
                <a:ea typeface="微軟正黑體" panose="020B0604030504040204" pitchFamily="34" charset="-120"/>
              </a:rPr>
              <a:t>檔下載網址：</a:t>
            </a:r>
            <a:r>
              <a:rPr lang="en-US" altLang="zh-TW" sz="1800" b="1" dirty="0">
                <a:solidFill>
                  <a:srgbClr val="FF0000"/>
                </a:solidFill>
                <a:latin typeface="Calibri" panose="020F0502020204030204" pitchFamily="34" charset="0"/>
                <a:ea typeface="微軟正黑體" panose="020B0604030504040204" pitchFamily="34" charset="-120"/>
              </a:rPr>
              <a:t>http://</a:t>
            </a:r>
            <a:r>
              <a:rPr lang="en-US" altLang="zh-TW" sz="1800" b="1" dirty="0" smtClean="0">
                <a:solidFill>
                  <a:srgbClr val="FF0000"/>
                </a:solidFill>
                <a:latin typeface="Calibri" panose="020F0502020204030204" pitchFamily="34" charset="0"/>
                <a:ea typeface="微軟正黑體" panose="020B0604030504040204" pitchFamily="34" charset="-120"/>
              </a:rPr>
              <a:t>rd.tmu.edu.tw/page10/news.php?Sn=378)</a:t>
            </a:r>
            <a:endParaRPr lang="zh-TW" altLang="en-US" sz="3200" b="1" dirty="0">
              <a:solidFill>
                <a:srgbClr val="FF0000"/>
              </a:solidFill>
              <a:latin typeface="Calibri" panose="020F0502020204030204" pitchFamily="34" charset="0"/>
              <a:ea typeface="微軟正黑體" panose="020B0604030504040204" pitchFamily="34" charset="-120"/>
            </a:endParaRPr>
          </a:p>
        </p:txBody>
      </p:sp>
      <p:sp>
        <p:nvSpPr>
          <p:cNvPr id="15" name="橢圓 14"/>
          <p:cNvSpPr/>
          <p:nvPr/>
        </p:nvSpPr>
        <p:spPr bwMode="auto">
          <a:xfrm>
            <a:off x="425058" y="3098505"/>
            <a:ext cx="6768752" cy="1928797"/>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6" name="矩形 5"/>
          <p:cNvSpPr/>
          <p:nvPr/>
        </p:nvSpPr>
        <p:spPr>
          <a:xfrm>
            <a:off x="484411" y="1986740"/>
            <a:ext cx="7329720" cy="1054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p:cNvSpPr txBox="1"/>
          <p:nvPr/>
        </p:nvSpPr>
        <p:spPr>
          <a:xfrm>
            <a:off x="3222096" y="2044280"/>
            <a:ext cx="3995951" cy="369332"/>
          </a:xfrm>
          <a:prstGeom prst="rect">
            <a:avLst/>
          </a:prstGeom>
          <a:solidFill>
            <a:srgbClr val="FFFF00"/>
          </a:solidFill>
        </p:spPr>
        <p:txBody>
          <a:bodyPr wrap="square" rtlCol="0">
            <a:spAutoFit/>
          </a:bodyPr>
          <a:lstStyle/>
          <a:p>
            <a:pPr algn="ctr"/>
            <a:r>
              <a:rPr lang="en-US" altLang="zh-TW" b="1" dirty="0">
                <a:solidFill>
                  <a:srgbClr val="FF0000"/>
                </a:solidFill>
                <a:latin typeface="Calibri" panose="020F0502020204030204" pitchFamily="34" charset="0"/>
                <a:ea typeface="微軟正黑體" panose="020B0604030504040204" pitchFamily="34" charset="-120"/>
                <a:cs typeface="Times New Roman" pitchFamily="18" charset="0"/>
              </a:rPr>
              <a:t>4</a:t>
            </a:r>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依據各別項目複製貼上至</a:t>
            </a:r>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word</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檔中</a:t>
            </a:r>
            <a:endParaRPr lang="zh-TW" altLang="en-US" b="1" dirty="0">
              <a:solidFill>
                <a:srgbClr val="FF0000"/>
              </a:solidFill>
              <a:latin typeface="Calibri" panose="020F0502020204030204" pitchFamily="34" charset="0"/>
              <a:ea typeface="微軟正黑體" panose="020B0604030504040204" pitchFamily="34" charset="-120"/>
              <a:cs typeface="Times New Roman" pitchFamily="18" charset="0"/>
            </a:endParaRPr>
          </a:p>
        </p:txBody>
      </p:sp>
      <p:cxnSp>
        <p:nvCxnSpPr>
          <p:cNvPr id="23" name="直線單箭頭接點 22"/>
          <p:cNvCxnSpPr/>
          <p:nvPr/>
        </p:nvCxnSpPr>
        <p:spPr>
          <a:xfrm flipV="1">
            <a:off x="5220072" y="2399696"/>
            <a:ext cx="306281" cy="7407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2987824" y="1427124"/>
            <a:ext cx="2232248" cy="338554"/>
          </a:xfrm>
          <a:prstGeom prst="rect">
            <a:avLst/>
          </a:prstGeom>
          <a:solidFill>
            <a:schemeClr val="bg1"/>
          </a:solidFill>
        </p:spPr>
        <p:txBody>
          <a:bodyPr wrap="square" rtlCol="0">
            <a:spAutoFit/>
          </a:bodyPr>
          <a:lstStyle/>
          <a:p>
            <a:pPr algn="ctr"/>
            <a:r>
              <a:rPr lang="zh-TW" altLang="en-US" sz="1600" b="1" dirty="0" smtClean="0">
                <a:latin typeface="標楷體" panose="03000509000000000000" pitchFamily="65" charset="-120"/>
                <a:ea typeface="標楷體" panose="03000509000000000000" pitchFamily="65" charset="-120"/>
              </a:rPr>
              <a:t>科技部</a:t>
            </a:r>
            <a:endParaRPr lang="zh-TW" altLang="en-US" sz="16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02587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331" y="476672"/>
            <a:ext cx="7773338" cy="1596177"/>
          </a:xfrm>
        </p:spPr>
        <p:txBody>
          <a:bodyPr/>
          <a:lstStyle/>
          <a:p>
            <a:r>
              <a:rPr lang="zh-TW" altLang="en-US"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特別叮嚀</a:t>
            </a:r>
            <a:r>
              <a:rPr lang="en-US" altLang="zh-TW" b="1" dirty="0" smtClean="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a:t>
            </a:r>
            <a:endParaRPr lang="zh-TW" altLang="en-US" b="1" dirty="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endParaRPr>
          </a:p>
        </p:txBody>
      </p:sp>
      <p:sp>
        <p:nvSpPr>
          <p:cNvPr id="3" name="內容版面配置區 2"/>
          <p:cNvSpPr>
            <a:spLocks noGrp="1"/>
          </p:cNvSpPr>
          <p:nvPr>
            <p:ph sz="quarter" idx="13"/>
          </p:nvPr>
        </p:nvSpPr>
        <p:spPr>
          <a:xfrm>
            <a:off x="457200" y="1700808"/>
            <a:ext cx="8229600" cy="4320480"/>
          </a:xfrm>
        </p:spPr>
        <p:txBody>
          <a:bodyPr>
            <a:normAutofit lnSpcReduction="10000"/>
          </a:bodyPr>
          <a:lstStyle/>
          <a:p>
            <a:pPr marL="0" indent="0">
              <a:buNone/>
            </a:pPr>
            <a:r>
              <a:rPr lang="zh-TW" altLang="en-US" sz="4800" dirty="0" smtClean="0">
                <a:solidFill>
                  <a:srgbClr val="0000FF"/>
                </a:solidFill>
                <a:latin typeface="Calibri" panose="020F0502020204030204" pitchFamily="34" charset="0"/>
                <a:ea typeface="微軟正黑體" panose="020B0604030504040204" pitchFamily="34" charset="-120"/>
              </a:rPr>
              <a:t>每年計畫結束須製作變更彙報表送交財務處，</a:t>
            </a:r>
            <a:r>
              <a:rPr lang="zh-TW" altLang="en-US" sz="4800" b="1" u="sng" dirty="0" smtClean="0">
                <a:solidFill>
                  <a:srgbClr val="0000FF"/>
                </a:solidFill>
                <a:latin typeface="Calibri" panose="020F0502020204030204" pitchFamily="34" charset="0"/>
                <a:ea typeface="微軟正黑體" panose="020B0604030504040204" pitchFamily="34" charset="-120"/>
              </a:rPr>
              <a:t>但多年期計畫於最後一年全部執行</a:t>
            </a:r>
            <a:r>
              <a:rPr lang="zh-TW" altLang="en-US" sz="4800" b="1" u="sng" dirty="0">
                <a:solidFill>
                  <a:srgbClr val="0000FF"/>
                </a:solidFill>
                <a:latin typeface="Calibri" panose="020F0502020204030204" pitchFamily="34" charset="0"/>
                <a:ea typeface="微軟正黑體" panose="020B0604030504040204" pitchFamily="34" charset="-120"/>
              </a:rPr>
              <a:t>結束</a:t>
            </a:r>
            <a:r>
              <a:rPr lang="zh-TW" altLang="en-US" sz="4800" b="1" u="sng" dirty="0" smtClean="0">
                <a:solidFill>
                  <a:srgbClr val="0000FF"/>
                </a:solidFill>
                <a:latin typeface="Calibri" panose="020F0502020204030204" pitchFamily="34" charset="0"/>
                <a:ea typeface="微軟正黑體" panose="020B0604030504040204" pitchFamily="34" charset="-120"/>
              </a:rPr>
              <a:t>後需檢附每年的變更彙報表一同辦理核銷</a:t>
            </a:r>
            <a:r>
              <a:rPr lang="zh-TW" altLang="en-US" sz="4800" dirty="0" smtClean="0">
                <a:solidFill>
                  <a:srgbClr val="0000FF"/>
                </a:solidFill>
                <a:latin typeface="Calibri" panose="020F0502020204030204" pitchFamily="34" charset="0"/>
                <a:ea typeface="微軟正黑體" panose="020B0604030504040204" pitchFamily="34" charset="-120"/>
              </a:rPr>
              <a:t>。</a:t>
            </a:r>
            <a:endParaRPr lang="zh-TW" altLang="en-US" sz="4400"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94966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7512" y="980728"/>
            <a:ext cx="8784976" cy="693738"/>
          </a:xfrm>
        </p:spPr>
        <p:txBody>
          <a:bodyPr>
            <a:noAutofit/>
          </a:bodyPr>
          <a:lstStyle/>
          <a:p>
            <a:r>
              <a:rPr lang="zh-TW" altLang="en-US" sz="3000" b="1" dirty="0" smtClean="0">
                <a:solidFill>
                  <a:srgbClr val="0000FF"/>
                </a:solidFill>
                <a:latin typeface="Calibri" panose="020F0502020204030204" pitchFamily="34" charset="0"/>
                <a:ea typeface="微軟正黑體" panose="020B0604030504040204" pitchFamily="34" charset="-120"/>
              </a:rPr>
              <a:t>科技部專題</a:t>
            </a:r>
            <a:r>
              <a:rPr lang="zh-TW" altLang="en-US" sz="3000" b="1" dirty="0">
                <a:solidFill>
                  <a:srgbClr val="0000FF"/>
                </a:solidFill>
                <a:latin typeface="Calibri" panose="020F0502020204030204" pitchFamily="34" charset="0"/>
                <a:ea typeface="微軟正黑體" panose="020B0604030504040204" pitchFamily="34" charset="-120"/>
              </a:rPr>
              <a:t>研究計畫研究成果與經費結報管理措施</a:t>
            </a:r>
          </a:p>
        </p:txBody>
      </p:sp>
      <p:sp>
        <p:nvSpPr>
          <p:cNvPr id="3" name="內容版面配置區 2"/>
          <p:cNvSpPr>
            <a:spLocks noGrp="1"/>
          </p:cNvSpPr>
          <p:nvPr>
            <p:ph sz="quarter" idx="13"/>
          </p:nvPr>
        </p:nvSpPr>
        <p:spPr>
          <a:xfrm>
            <a:off x="251520" y="1916832"/>
            <a:ext cx="8640960" cy="4568825"/>
          </a:xfrm>
        </p:spPr>
        <p:txBody>
          <a:bodyPr>
            <a:normAutofit/>
          </a:bodyPr>
          <a:lstStyle/>
          <a:p>
            <a:r>
              <a:rPr lang="zh-TW" altLang="en-US" sz="2400" b="0" dirty="0">
                <a:latin typeface="Calibri" panose="020F0502020204030204" pitchFamily="34" charset="0"/>
                <a:ea typeface="微軟正黑體" panose="020B0604030504040204" pitchFamily="34" charset="-120"/>
              </a:rPr>
              <a:t>依科技部</a:t>
            </a:r>
            <a:r>
              <a:rPr lang="zh-TW" altLang="zh-TW" sz="2400" b="0" dirty="0" smtClean="0">
                <a:latin typeface="Calibri" panose="020F0502020204030204" pitchFamily="34" charset="0"/>
                <a:ea typeface="微軟正黑體" panose="020B0604030504040204" pitchFamily="34" charset="-120"/>
              </a:rPr>
              <a:t>補助專題研究計畫</a:t>
            </a:r>
            <a:r>
              <a:rPr lang="zh-TW" altLang="en-US" sz="2400" b="0" dirty="0" smtClean="0">
                <a:latin typeface="Calibri" panose="020F0502020204030204" pitchFamily="34" charset="0"/>
                <a:ea typeface="微軟正黑體" panose="020B0604030504040204" pitchFamily="34" charset="-120"/>
              </a:rPr>
              <a:t>作業要點</a:t>
            </a:r>
            <a:r>
              <a:rPr lang="zh-TW" altLang="zh-TW" sz="2400" b="0" dirty="0" smtClean="0">
                <a:latin typeface="Calibri" panose="020F0502020204030204" pitchFamily="34" charset="0"/>
                <a:ea typeface="微軟正黑體" panose="020B0604030504040204" pitchFamily="34" charset="-120"/>
              </a:rPr>
              <a:t>第</a:t>
            </a:r>
            <a:r>
              <a:rPr lang="zh-TW" altLang="en-US" sz="2400" b="0" dirty="0" smtClean="0">
                <a:latin typeface="Calibri" panose="020F0502020204030204" pitchFamily="34" charset="0"/>
                <a:ea typeface="微軟正黑體" panose="020B0604030504040204" pitchFamily="34" charset="-120"/>
              </a:rPr>
              <a:t>二十一</a:t>
            </a:r>
            <a:r>
              <a:rPr lang="zh-TW" altLang="zh-TW" sz="2400" b="0" dirty="0" smtClean="0">
                <a:latin typeface="Calibri" panose="020F0502020204030204" pitchFamily="34" charset="0"/>
                <a:ea typeface="微軟正黑體" panose="020B0604030504040204" pitchFamily="34" charset="-120"/>
              </a:rPr>
              <a:t>點第</a:t>
            </a:r>
            <a:r>
              <a:rPr lang="zh-TW" altLang="en-US" sz="2400" b="0" dirty="0" smtClean="0">
                <a:latin typeface="Calibri" panose="020F0502020204030204" pitchFamily="34" charset="0"/>
                <a:ea typeface="微軟正黑體" panose="020B0604030504040204" pitchFamily="34" charset="-120"/>
              </a:rPr>
              <a:t>二</a:t>
            </a:r>
            <a:r>
              <a:rPr lang="zh-TW" altLang="zh-TW" sz="2400" b="0" dirty="0" smtClean="0">
                <a:latin typeface="Calibri" panose="020F0502020204030204" pitchFamily="34" charset="0"/>
                <a:ea typeface="微軟正黑體" panose="020B0604030504040204" pitchFamily="34" charset="-120"/>
              </a:rPr>
              <a:t>項規定，</a:t>
            </a:r>
            <a:r>
              <a:rPr lang="zh-TW" altLang="en-US" sz="2400" u="sng" dirty="0" smtClean="0">
                <a:solidFill>
                  <a:srgbClr val="5A04CC"/>
                </a:solidFill>
                <a:latin typeface="Calibri" panose="020F0502020204030204" pitchFamily="34" charset="0"/>
                <a:ea typeface="微軟正黑體" panose="020B0604030504040204" pitchFamily="34" charset="-120"/>
              </a:rPr>
              <a:t>經本會催告</a:t>
            </a:r>
            <a:r>
              <a:rPr lang="zh-TW" altLang="en-US" sz="2400" u="sng" dirty="0">
                <a:solidFill>
                  <a:srgbClr val="5A04CC"/>
                </a:solidFill>
                <a:latin typeface="Calibri" panose="020F0502020204030204" pitchFamily="34" charset="0"/>
                <a:ea typeface="微軟正黑體" panose="020B0604030504040204" pitchFamily="34" charset="-120"/>
              </a:rPr>
              <a:t>仍未完成結案者，本會得追繳該計畫一定比例管理費或於申請</a:t>
            </a:r>
            <a:r>
              <a:rPr lang="zh-TW" altLang="en-US" sz="2400" u="sng" dirty="0" smtClean="0">
                <a:solidFill>
                  <a:srgbClr val="5A04CC"/>
                </a:solidFill>
                <a:latin typeface="Calibri" panose="020F0502020204030204" pitchFamily="34" charset="0"/>
                <a:ea typeface="微軟正黑體" panose="020B0604030504040204" pitchFamily="34" charset="-120"/>
              </a:rPr>
              <a:t>機構下</a:t>
            </a:r>
            <a:r>
              <a:rPr lang="zh-TW" altLang="en-US" sz="2400" u="sng" dirty="0">
                <a:solidFill>
                  <a:srgbClr val="5A04CC"/>
                </a:solidFill>
                <a:latin typeface="Calibri" panose="020F0502020204030204" pitchFamily="34" charset="0"/>
                <a:ea typeface="微軟正黑體" panose="020B0604030504040204" pitchFamily="34" charset="-120"/>
              </a:rPr>
              <a:t>期計畫撥款項內將未結案之補助經費扣除，並得視情形暫停對</a:t>
            </a:r>
            <a:r>
              <a:rPr lang="zh-TW" altLang="en-US" sz="2400" u="sng" dirty="0" smtClean="0">
                <a:solidFill>
                  <a:srgbClr val="5A04CC"/>
                </a:solidFill>
                <a:latin typeface="Calibri" panose="020F0502020204030204" pitchFamily="34" charset="0"/>
                <a:ea typeface="微軟正黑體" panose="020B0604030504040204" pitchFamily="34" charset="-120"/>
              </a:rPr>
              <a:t>申請機構</a:t>
            </a:r>
            <a:r>
              <a:rPr lang="zh-TW" altLang="en-US" sz="2400" u="sng" dirty="0">
                <a:solidFill>
                  <a:srgbClr val="5A04CC"/>
                </a:solidFill>
                <a:latin typeface="Calibri" panose="020F0502020204030204" pitchFamily="34" charset="0"/>
                <a:ea typeface="微軟正黑體" panose="020B0604030504040204" pitchFamily="34" charset="-120"/>
              </a:rPr>
              <a:t>之全部或一部補助。經費結報或研究成果報告不合規定，經本</a:t>
            </a:r>
            <a:r>
              <a:rPr lang="zh-TW" altLang="en-US" sz="2400" u="sng" dirty="0" smtClean="0">
                <a:solidFill>
                  <a:srgbClr val="5A04CC"/>
                </a:solidFill>
                <a:latin typeface="Calibri" panose="020F0502020204030204" pitchFamily="34" charset="0"/>
                <a:ea typeface="微軟正黑體" panose="020B0604030504040204" pitchFamily="34" charset="-120"/>
              </a:rPr>
              <a:t>會限期</a:t>
            </a:r>
            <a:r>
              <a:rPr lang="zh-TW" altLang="en-US" sz="2400" u="sng" dirty="0">
                <a:solidFill>
                  <a:srgbClr val="5A04CC"/>
                </a:solidFill>
                <a:latin typeface="Calibri" panose="020F0502020204030204" pitchFamily="34" charset="0"/>
                <a:ea typeface="微軟正黑體" panose="020B0604030504040204" pitchFamily="34" charset="-120"/>
              </a:rPr>
              <a:t>改正，屆期不改正者，亦</a:t>
            </a:r>
            <a:r>
              <a:rPr lang="zh-TW" altLang="en-US" sz="2400" u="sng" dirty="0" smtClean="0">
                <a:solidFill>
                  <a:srgbClr val="5A04CC"/>
                </a:solidFill>
                <a:latin typeface="Calibri" panose="020F0502020204030204" pitchFamily="34" charset="0"/>
                <a:ea typeface="微軟正黑體" panose="020B0604030504040204" pitchFamily="34" charset="-120"/>
              </a:rPr>
              <a:t>同。</a:t>
            </a:r>
            <a:r>
              <a:rPr lang="zh-TW" altLang="zh-TW" sz="2400" b="0" dirty="0" smtClean="0">
                <a:latin typeface="Calibri" panose="020F0502020204030204" pitchFamily="34" charset="0"/>
                <a:ea typeface="微軟正黑體" panose="020B0604030504040204" pitchFamily="34" charset="-120"/>
              </a:rPr>
              <a:t>並</a:t>
            </a:r>
            <a:r>
              <a:rPr lang="zh-TW" altLang="zh-TW" sz="2400" b="0" dirty="0">
                <a:latin typeface="Calibri" panose="020F0502020204030204" pitchFamily="34" charset="0"/>
                <a:ea typeface="微軟正黑體" panose="020B0604030504040204" pitchFamily="34" charset="-120"/>
              </a:rPr>
              <a:t>發佈</a:t>
            </a:r>
            <a:r>
              <a:rPr lang="zh-TW" altLang="zh-TW" sz="2400" b="0" dirty="0" smtClean="0">
                <a:latin typeface="Calibri" panose="020F0502020204030204" pitchFamily="34" charset="0"/>
                <a:ea typeface="微軟正黑體" panose="020B0604030504040204" pitchFamily="34" charset="-120"/>
              </a:rPr>
              <a:t>「</a:t>
            </a:r>
            <a:r>
              <a:rPr lang="zh-TW" altLang="en-US" sz="2400" b="0" dirty="0">
                <a:latin typeface="Calibri" panose="020F0502020204030204" pitchFamily="34" charset="0"/>
                <a:ea typeface="微軟正黑體" panose="020B0604030504040204" pitchFamily="34" charset="-120"/>
              </a:rPr>
              <a:t>科技部專題研究計畫研究成果與經費結報管理措施</a:t>
            </a:r>
            <a:r>
              <a:rPr lang="zh-TW" altLang="zh-TW" sz="2400" b="0" dirty="0" smtClean="0">
                <a:latin typeface="Calibri" panose="020F0502020204030204" pitchFamily="34" charset="0"/>
                <a:ea typeface="微軟正黑體" panose="020B0604030504040204" pitchFamily="34" charset="-120"/>
              </a:rPr>
              <a:t>」</a:t>
            </a:r>
            <a:r>
              <a:rPr lang="en-US" altLang="zh-TW" sz="2400" b="0" dirty="0">
                <a:latin typeface="Calibri" panose="020F0502020204030204" pitchFamily="34" charset="0"/>
                <a:ea typeface="微軟正黑體" panose="020B0604030504040204" pitchFamily="34" charset="-120"/>
              </a:rPr>
              <a:t>(</a:t>
            </a:r>
            <a:r>
              <a:rPr lang="en-US" altLang="zh-TW" sz="2400" b="0" dirty="0">
                <a:solidFill>
                  <a:srgbClr val="FF0000"/>
                </a:solidFill>
                <a:latin typeface="Calibri" panose="020F0502020204030204" pitchFamily="34" charset="0"/>
                <a:ea typeface="微軟正黑體" panose="020B0604030504040204" pitchFamily="34" charset="-120"/>
              </a:rPr>
              <a:t>101</a:t>
            </a:r>
            <a:r>
              <a:rPr lang="zh-TW" altLang="zh-TW" sz="2400" b="0" dirty="0" smtClean="0">
                <a:solidFill>
                  <a:srgbClr val="FF0000"/>
                </a:solidFill>
                <a:latin typeface="Calibri" panose="020F0502020204030204" pitchFamily="34" charset="0"/>
                <a:ea typeface="微軟正黑體" panose="020B0604030504040204" pitchFamily="34" charset="-120"/>
              </a:rPr>
              <a:t>年</a:t>
            </a:r>
            <a:r>
              <a:rPr lang="en-US" altLang="zh-TW" sz="2400" b="0" dirty="0" smtClean="0">
                <a:solidFill>
                  <a:srgbClr val="FF0000"/>
                </a:solidFill>
                <a:latin typeface="Calibri" panose="020F0502020204030204" pitchFamily="34" charset="0"/>
                <a:ea typeface="微軟正黑體" panose="020B0604030504040204" pitchFamily="34" charset="-120"/>
              </a:rPr>
              <a:t>12</a:t>
            </a:r>
            <a:r>
              <a:rPr lang="zh-TW" altLang="zh-TW" sz="2400" b="0" dirty="0" smtClean="0">
                <a:solidFill>
                  <a:srgbClr val="FF0000"/>
                </a:solidFill>
                <a:latin typeface="Calibri" panose="020F0502020204030204" pitchFamily="34" charset="0"/>
                <a:ea typeface="微軟正黑體" panose="020B0604030504040204" pitchFamily="34" charset="-120"/>
              </a:rPr>
              <a:t>月</a:t>
            </a:r>
            <a:r>
              <a:rPr lang="en-US" altLang="zh-TW" sz="2400" b="0" dirty="0" smtClean="0">
                <a:solidFill>
                  <a:srgbClr val="FF0000"/>
                </a:solidFill>
                <a:latin typeface="Calibri" panose="020F0502020204030204" pitchFamily="34" charset="0"/>
                <a:ea typeface="微軟正黑體" panose="020B0604030504040204" pitchFamily="34" charset="-120"/>
              </a:rPr>
              <a:t>06</a:t>
            </a:r>
            <a:r>
              <a:rPr lang="zh-TW" altLang="zh-TW" sz="2400" b="0" dirty="0" smtClean="0">
                <a:solidFill>
                  <a:srgbClr val="FF0000"/>
                </a:solidFill>
                <a:latin typeface="Calibri" panose="020F0502020204030204" pitchFamily="34" charset="0"/>
                <a:ea typeface="微軟正黑體" panose="020B0604030504040204" pitchFamily="34" charset="-120"/>
              </a:rPr>
              <a:t>日</a:t>
            </a:r>
            <a:r>
              <a:rPr lang="zh-TW" altLang="zh-TW" sz="2400" b="0" dirty="0">
                <a:solidFill>
                  <a:srgbClr val="FF0000"/>
                </a:solidFill>
                <a:latin typeface="Calibri" panose="020F0502020204030204" pitchFamily="34" charset="0"/>
                <a:ea typeface="微軟正黑體" panose="020B0604030504040204" pitchFamily="34" charset="-120"/>
              </a:rPr>
              <a:t>臺會綜二字第</a:t>
            </a:r>
            <a:r>
              <a:rPr lang="en-US" altLang="zh-TW" sz="2400" b="0" dirty="0" smtClean="0">
                <a:solidFill>
                  <a:srgbClr val="FF0000"/>
                </a:solidFill>
                <a:latin typeface="Calibri" panose="020F0502020204030204" pitchFamily="34" charset="0"/>
                <a:ea typeface="微軟正黑體" panose="020B0604030504040204" pitchFamily="34" charset="-120"/>
              </a:rPr>
              <a:t>1010079855A</a:t>
            </a:r>
            <a:r>
              <a:rPr lang="zh-TW" altLang="zh-TW" sz="2400" b="0" dirty="0" smtClean="0">
                <a:solidFill>
                  <a:srgbClr val="FF0000"/>
                </a:solidFill>
                <a:latin typeface="Calibri" panose="020F0502020204030204" pitchFamily="34" charset="0"/>
                <a:ea typeface="微軟正黑體" panose="020B0604030504040204" pitchFamily="34" charset="-120"/>
              </a:rPr>
              <a:t>號</a:t>
            </a:r>
            <a:r>
              <a:rPr lang="en-US" altLang="zh-TW" sz="2400" b="0" dirty="0">
                <a:latin typeface="Calibri" panose="020F0502020204030204" pitchFamily="34" charset="0"/>
                <a:ea typeface="微軟正黑體" panose="020B0604030504040204" pitchFamily="34" charset="-120"/>
              </a:rPr>
              <a:t>)</a:t>
            </a:r>
            <a:endParaRPr lang="zh-TW" altLang="en-US" sz="2400" b="0" dirty="0">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23081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052736"/>
            <a:ext cx="7272808" cy="693738"/>
          </a:xfrm>
        </p:spPr>
        <p:txBody>
          <a:bodyPr>
            <a:normAutofit fontScale="90000"/>
          </a:bodyPr>
          <a:lstStyle/>
          <a:p>
            <a:pPr algn="l"/>
            <a:r>
              <a:rPr lang="zh-TW" altLang="en-US" sz="3300" b="1" dirty="0">
                <a:solidFill>
                  <a:srgbClr val="0000FF"/>
                </a:solidFill>
                <a:latin typeface="Calibri" panose="020F0502020204030204" pitchFamily="34" charset="0"/>
                <a:ea typeface="微軟正黑體" panose="020B0604030504040204" pitchFamily="34" charset="-120"/>
              </a:rPr>
              <a:t>臺北醫學大學暨附屬醫院「學術研究獎」獎勵指標及作業</a:t>
            </a:r>
            <a:r>
              <a:rPr lang="zh-TW" altLang="en-US" sz="3300" b="1" dirty="0" smtClean="0">
                <a:solidFill>
                  <a:srgbClr val="0000FF"/>
                </a:solidFill>
                <a:latin typeface="Calibri" panose="020F0502020204030204" pitchFamily="34" charset="0"/>
                <a:ea typeface="微軟正黑體" panose="020B0604030504040204" pitchFamily="34" charset="-120"/>
              </a:rPr>
              <a:t>細則</a:t>
            </a:r>
            <a:r>
              <a:rPr lang="en-US" altLang="zh-TW" sz="1400" b="1" dirty="0" smtClean="0">
                <a:solidFill>
                  <a:srgbClr val="0000FF"/>
                </a:solidFill>
                <a:latin typeface="Calibri" panose="020F0502020204030204" pitchFamily="34" charset="0"/>
                <a:ea typeface="微軟正黑體" panose="020B0604030504040204" pitchFamily="34" charset="-120"/>
              </a:rPr>
              <a:t>(102</a:t>
            </a:r>
            <a:r>
              <a:rPr lang="zh-TW" altLang="en-US" sz="1400" b="1" dirty="0">
                <a:solidFill>
                  <a:srgbClr val="0000FF"/>
                </a:solidFill>
                <a:latin typeface="Calibri" panose="020F0502020204030204" pitchFamily="34" charset="0"/>
                <a:ea typeface="微軟正黑體" panose="020B0604030504040204" pitchFamily="34" charset="-120"/>
              </a:rPr>
              <a:t>年</a:t>
            </a:r>
            <a:r>
              <a:rPr lang="en-US" altLang="zh-TW" sz="1400" b="1" dirty="0">
                <a:solidFill>
                  <a:srgbClr val="0000FF"/>
                </a:solidFill>
                <a:latin typeface="Calibri" panose="020F0502020204030204" pitchFamily="34" charset="0"/>
                <a:ea typeface="微軟正黑體" panose="020B0604030504040204" pitchFamily="34" charset="-120"/>
              </a:rPr>
              <a:t>4</a:t>
            </a:r>
            <a:r>
              <a:rPr lang="zh-TW" altLang="en-US" sz="1400" b="1" dirty="0">
                <a:solidFill>
                  <a:srgbClr val="0000FF"/>
                </a:solidFill>
                <a:latin typeface="Calibri" panose="020F0502020204030204" pitchFamily="34" charset="0"/>
                <a:ea typeface="微軟正黑體" panose="020B0604030504040204" pitchFamily="34" charset="-120"/>
              </a:rPr>
              <a:t>月</a:t>
            </a:r>
            <a:r>
              <a:rPr lang="en-US" altLang="zh-TW" sz="1400" b="1" dirty="0">
                <a:solidFill>
                  <a:srgbClr val="0000FF"/>
                </a:solidFill>
                <a:latin typeface="Calibri" panose="020F0502020204030204" pitchFamily="34" charset="0"/>
                <a:ea typeface="微軟正黑體" panose="020B0604030504040204" pitchFamily="34" charset="-120"/>
              </a:rPr>
              <a:t>24</a:t>
            </a:r>
            <a:r>
              <a:rPr lang="zh-TW" altLang="en-US" sz="1400" b="1" dirty="0">
                <a:solidFill>
                  <a:srgbClr val="0000FF"/>
                </a:solidFill>
                <a:latin typeface="Calibri" panose="020F0502020204030204" pitchFamily="34" charset="0"/>
                <a:ea typeface="微軟正黑體" panose="020B0604030504040204" pitchFamily="34" charset="-120"/>
              </a:rPr>
              <a:t>日北醫校秘字第</a:t>
            </a:r>
            <a:r>
              <a:rPr lang="en-US" altLang="zh-TW" sz="1400" b="1" dirty="0">
                <a:solidFill>
                  <a:srgbClr val="0000FF"/>
                </a:solidFill>
                <a:latin typeface="Calibri" panose="020F0502020204030204" pitchFamily="34" charset="0"/>
                <a:ea typeface="微軟正黑體" panose="020B0604030504040204" pitchFamily="34" charset="-120"/>
              </a:rPr>
              <a:t>1020001135</a:t>
            </a:r>
            <a:r>
              <a:rPr lang="zh-TW" altLang="en-US" sz="1400" b="1" dirty="0">
                <a:solidFill>
                  <a:srgbClr val="0000FF"/>
                </a:solidFill>
                <a:latin typeface="Calibri" panose="020F0502020204030204" pitchFamily="34" charset="0"/>
                <a:ea typeface="微軟正黑體" panose="020B0604030504040204" pitchFamily="34" charset="-120"/>
              </a:rPr>
              <a:t>號令</a:t>
            </a:r>
            <a:r>
              <a:rPr lang="zh-TW" altLang="en-US" sz="1400" b="1" dirty="0" smtClean="0">
                <a:solidFill>
                  <a:srgbClr val="0000FF"/>
                </a:solidFill>
                <a:latin typeface="Calibri" panose="020F0502020204030204" pitchFamily="34" charset="0"/>
                <a:ea typeface="微軟正黑體" panose="020B0604030504040204" pitchFamily="34" charset="-120"/>
              </a:rPr>
              <a:t>修正</a:t>
            </a:r>
            <a:r>
              <a:rPr lang="en-US" altLang="zh-TW" sz="1400" b="1" dirty="0" smtClean="0">
                <a:solidFill>
                  <a:srgbClr val="0000FF"/>
                </a:solidFill>
                <a:latin typeface="Calibri" panose="020F0502020204030204" pitchFamily="34" charset="0"/>
                <a:ea typeface="微軟正黑體" panose="020B0604030504040204" pitchFamily="34" charset="-120"/>
              </a:rPr>
              <a:t>)</a:t>
            </a:r>
            <a:endParaRPr lang="zh-TW" altLang="en-US" sz="1400" b="1" dirty="0">
              <a:solidFill>
                <a:srgbClr val="0000FF"/>
              </a:solidFill>
              <a:latin typeface="Calibri" panose="020F0502020204030204" pitchFamily="34" charset="0"/>
              <a:ea typeface="微軟正黑體" panose="020B0604030504040204" pitchFamily="34" charset="-120"/>
            </a:endParaRPr>
          </a:p>
        </p:txBody>
      </p:sp>
      <p:sp>
        <p:nvSpPr>
          <p:cNvPr id="3" name="內容版面配置區 2"/>
          <p:cNvSpPr>
            <a:spLocks noGrp="1"/>
          </p:cNvSpPr>
          <p:nvPr>
            <p:ph sz="quarter" idx="13"/>
          </p:nvPr>
        </p:nvSpPr>
        <p:spPr>
          <a:xfrm>
            <a:off x="251520" y="2132856"/>
            <a:ext cx="8640960" cy="4568825"/>
          </a:xfrm>
        </p:spPr>
        <p:txBody>
          <a:bodyPr/>
          <a:lstStyle/>
          <a:p>
            <a:r>
              <a:rPr lang="zh-TW" altLang="en-US" sz="3000" b="0" dirty="0">
                <a:latin typeface="Calibri" panose="020F0502020204030204" pitchFamily="34" charset="0"/>
                <a:ea typeface="微軟正黑體" panose="020B0604030504040204" pitchFamily="34" charset="-120"/>
              </a:rPr>
              <a:t>第十二條 「研究</a:t>
            </a:r>
            <a:r>
              <a:rPr lang="zh-TW" altLang="en-US" sz="3000" b="0" dirty="0" smtClean="0">
                <a:latin typeface="Calibri" panose="020F0502020204030204" pitchFamily="34" charset="0"/>
                <a:ea typeface="微軟正黑體" panose="020B0604030504040204" pitchFamily="34" charset="-120"/>
              </a:rPr>
              <a:t>計畫回饋</a:t>
            </a:r>
            <a:r>
              <a:rPr lang="zh-TW" altLang="en-US" sz="3000" b="0" dirty="0">
                <a:latin typeface="Calibri" panose="020F0502020204030204" pitchFamily="34" charset="0"/>
                <a:ea typeface="微軟正黑體" panose="020B0604030504040204" pitchFamily="34" charset="-120"/>
              </a:rPr>
              <a:t>獎」之獎勵以獲補助之研究計劃管理費之百分之四十為原則</a:t>
            </a:r>
            <a:r>
              <a:rPr lang="zh-TW" altLang="en-US" sz="3000" b="0" dirty="0" smtClean="0">
                <a:latin typeface="Calibri" panose="020F0502020204030204" pitchFamily="34" charset="0"/>
                <a:ea typeface="微軟正黑體" panose="020B0604030504040204" pitchFamily="34" charset="-120"/>
              </a:rPr>
              <a:t>，</a:t>
            </a:r>
            <a:r>
              <a:rPr lang="en-US" altLang="zh-TW" sz="3000" b="0" dirty="0" smtClean="0">
                <a:latin typeface="Calibri" panose="020F0502020204030204" pitchFamily="34" charset="0"/>
                <a:ea typeface="微軟正黑體" panose="020B0604030504040204" pitchFamily="34" charset="-120"/>
              </a:rPr>
              <a:t>….</a:t>
            </a:r>
            <a:r>
              <a:rPr lang="zh-TW" altLang="en-US" sz="3000" b="0" dirty="0" smtClean="0">
                <a:latin typeface="Calibri" panose="020F0502020204030204" pitchFamily="34" charset="0"/>
                <a:ea typeface="微軟正黑體" panose="020B0604030504040204" pitchFamily="34" charset="-120"/>
              </a:rPr>
              <a:t>。</a:t>
            </a:r>
            <a:r>
              <a:rPr lang="zh-TW" altLang="en-US" sz="3000" u="sng" dirty="0" smtClean="0">
                <a:solidFill>
                  <a:srgbClr val="5A04CC"/>
                </a:solidFill>
                <a:latin typeface="Calibri" panose="020F0502020204030204" pitchFamily="34" charset="0"/>
                <a:ea typeface="微軟正黑體" panose="020B0604030504040204" pitchFamily="34" charset="-120"/>
              </a:rPr>
              <a:t>獎勵</a:t>
            </a:r>
            <a:r>
              <a:rPr lang="zh-TW" altLang="en-US" sz="3000" u="sng" dirty="0">
                <a:solidFill>
                  <a:srgbClr val="5A04CC"/>
                </a:solidFill>
                <a:latin typeface="Calibri" panose="020F0502020204030204" pitchFamily="34" charset="0"/>
                <a:ea typeface="微軟正黑體" panose="020B0604030504040204" pitchFamily="34" charset="-120"/>
              </a:rPr>
              <a:t>之研究計畫案，若未依規定辦理經費結報或繳交研究成果報告者，將依情節輕重追繳該計畫之獎勵經費</a:t>
            </a:r>
            <a:r>
              <a:rPr lang="en-US" altLang="zh-TW" sz="3000" u="sng" dirty="0">
                <a:solidFill>
                  <a:srgbClr val="5A04CC"/>
                </a:solidFill>
                <a:latin typeface="Calibri" panose="020F0502020204030204" pitchFamily="34" charset="0"/>
                <a:ea typeface="微軟正黑體" panose="020B0604030504040204" pitchFamily="34" charset="-120"/>
              </a:rPr>
              <a:t>(</a:t>
            </a:r>
            <a:r>
              <a:rPr lang="zh-TW" altLang="en-US" sz="3000" u="sng" dirty="0">
                <a:solidFill>
                  <a:srgbClr val="5A04CC"/>
                </a:solidFill>
                <a:latin typeface="Calibri" panose="020F0502020204030204" pitchFamily="34" charset="0"/>
                <a:ea typeface="微軟正黑體" panose="020B0604030504040204" pitchFamily="34" charset="-120"/>
              </a:rPr>
              <a:t>含該案前所發放之回饋獎金</a:t>
            </a:r>
            <a:r>
              <a:rPr lang="en-US" altLang="zh-TW" sz="3000" u="sng" dirty="0">
                <a:solidFill>
                  <a:srgbClr val="5A04CC"/>
                </a:solidFill>
                <a:latin typeface="Calibri" panose="020F0502020204030204" pitchFamily="34" charset="0"/>
                <a:ea typeface="微軟正黑體" panose="020B0604030504040204" pitchFamily="34" charset="-120"/>
              </a:rPr>
              <a:t>)</a:t>
            </a:r>
            <a:r>
              <a:rPr lang="zh-TW" altLang="en-US" sz="3000" u="sng" dirty="0">
                <a:solidFill>
                  <a:srgbClr val="5A04CC"/>
                </a:solidFill>
                <a:latin typeface="Calibri" panose="020F0502020204030204" pitchFamily="34" charset="0"/>
                <a:ea typeface="微軟正黑體" panose="020B0604030504040204" pitchFamily="34" charset="-120"/>
              </a:rPr>
              <a:t>。 </a:t>
            </a:r>
          </a:p>
        </p:txBody>
      </p:sp>
    </p:spTree>
    <p:extLst>
      <p:ext uri="{BB962C8B-B14F-4D97-AF65-F5344CB8AC3E}">
        <p14:creationId xmlns:p14="http://schemas.microsoft.com/office/powerpoint/2010/main" val="1615264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2348880"/>
            <a:ext cx="8280920" cy="1470025"/>
          </a:xfrm>
          <a:noFill/>
        </p:spPr>
        <p:txBody>
          <a:bodyPr>
            <a:normAutofit/>
          </a:bodyPr>
          <a:lstStyle/>
          <a:p>
            <a:pPr algn="ct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研究計畫管理系統</a:t>
            </a:r>
            <a:r>
              <a:rPr lang="en-US" altLang="zh-TW"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en-US" altLang="zh-TW"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校內變更操作說明</a:t>
            </a:r>
            <a:r>
              <a:rPr lang="en-US" altLang="zh-TW"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430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624" y="123475"/>
            <a:ext cx="6060070" cy="693738"/>
          </a:xfrm>
        </p:spPr>
        <p:txBody>
          <a:bodyPr>
            <a:normAutofit/>
          </a:bodyPr>
          <a:lstStyle/>
          <a:p>
            <a:pPr lvl="0" algn="l"/>
            <a:r>
              <a:rPr lang="zh-TW" altLang="zh-TW" sz="30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研究</a:t>
            </a:r>
            <a:r>
              <a:rPr lang="zh-TW" altLang="zh-TW" sz="30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計畫</a:t>
            </a:r>
            <a:r>
              <a:rPr lang="zh-TW" altLang="en-US" sz="30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變更簽核</a:t>
            </a:r>
            <a:r>
              <a:rPr lang="zh-TW" altLang="zh-TW" sz="30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流程</a:t>
            </a:r>
            <a:r>
              <a:rPr lang="zh-TW" altLang="en-US" sz="3000" b="1" dirty="0" smtClean="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圖</a:t>
            </a:r>
            <a:endParaRPr lang="zh-TW" altLang="en-US" sz="3000" b="1" dirty="0">
              <a:solidFill>
                <a:srgbClr val="0000FF"/>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4211960" y="836712"/>
            <a:ext cx="115212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smtClean="0"/>
              <a:t>主持人</a:t>
            </a:r>
            <a:endParaRPr lang="en-US" altLang="zh-TW" dirty="0" smtClean="0"/>
          </a:p>
          <a:p>
            <a:pPr algn="ctr"/>
            <a:r>
              <a:rPr lang="zh-TW" altLang="en-US" dirty="0" smtClean="0"/>
              <a:t>提出申請</a:t>
            </a:r>
            <a:endParaRPr lang="zh-TW" altLang="en-US" dirty="0"/>
          </a:p>
        </p:txBody>
      </p:sp>
      <p:sp>
        <p:nvSpPr>
          <p:cNvPr id="6" name="向右箭號 5"/>
          <p:cNvSpPr/>
          <p:nvPr/>
        </p:nvSpPr>
        <p:spPr bwMode="auto">
          <a:xfrm>
            <a:off x="4664092" y="1553510"/>
            <a:ext cx="288032"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7" name="文字方塊 6"/>
          <p:cNvSpPr txBox="1"/>
          <p:nvPr/>
        </p:nvSpPr>
        <p:spPr>
          <a:xfrm>
            <a:off x="4206615" y="1794929"/>
            <a:ext cx="115212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smtClean="0"/>
              <a:t>研發處</a:t>
            </a:r>
            <a:endParaRPr lang="en-US" altLang="zh-TW" dirty="0" smtClean="0"/>
          </a:p>
          <a:p>
            <a:pPr algn="ctr"/>
            <a:r>
              <a:rPr lang="zh-TW" altLang="en-US" dirty="0"/>
              <a:t>審核</a:t>
            </a:r>
          </a:p>
        </p:txBody>
      </p:sp>
      <p:sp>
        <p:nvSpPr>
          <p:cNvPr id="9" name="向右箭號 8"/>
          <p:cNvSpPr/>
          <p:nvPr/>
        </p:nvSpPr>
        <p:spPr bwMode="auto">
          <a:xfrm>
            <a:off x="4816969" y="2916998"/>
            <a:ext cx="288032" cy="180892"/>
          </a:xfrm>
          <a:prstGeom prst="rightArrow">
            <a:avLst/>
          </a:prstGeom>
          <a:solidFill>
            <a:srgbClr val="FF5050"/>
          </a:solidFill>
          <a:ln w="9525">
            <a:solidFill>
              <a:srgbClr val="FFCC66"/>
            </a:solidFill>
            <a:miter lim="800000"/>
            <a:headEnd/>
            <a:tailEnd/>
          </a:ln>
          <a:effectLst/>
          <a:scene3d>
            <a:camera prst="orthographicFront">
              <a:rot lat="0" lon="0" rev="17700000"/>
            </a:camera>
            <a:lightRig rig="threePt" dir="t"/>
          </a:scene3d>
          <a:sp3d contourW="12700">
            <a:bevelT/>
            <a:contourClr>
              <a:srgbClr val="00B0F0"/>
            </a:contourClr>
          </a:sp3d>
        </p:spPr>
        <p:txBody>
          <a:bodyPr wrap="none" rtlCol="0" anchor="ctr"/>
          <a:lstStyle/>
          <a:p>
            <a:pPr algn="ctr"/>
            <a:endParaRPr lang="zh-TW" altLang="en-US"/>
          </a:p>
        </p:txBody>
      </p:sp>
      <p:sp>
        <p:nvSpPr>
          <p:cNvPr id="10" name="文字方塊 9"/>
          <p:cNvSpPr txBox="1"/>
          <p:nvPr/>
        </p:nvSpPr>
        <p:spPr>
          <a:xfrm>
            <a:off x="2924334" y="3173996"/>
            <a:ext cx="1817932"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1600" dirty="0" smtClean="0"/>
              <a:t>涉及人事費變更</a:t>
            </a:r>
            <a:endParaRPr lang="zh-TW" altLang="en-US" sz="1600" dirty="0"/>
          </a:p>
        </p:txBody>
      </p:sp>
      <p:sp>
        <p:nvSpPr>
          <p:cNvPr id="11" name="文字方塊 10"/>
          <p:cNvSpPr txBox="1"/>
          <p:nvPr/>
        </p:nvSpPr>
        <p:spPr>
          <a:xfrm>
            <a:off x="4782678" y="3173997"/>
            <a:ext cx="1958079"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1600" dirty="0"/>
              <a:t>除人事費外之變更</a:t>
            </a:r>
          </a:p>
        </p:txBody>
      </p:sp>
      <p:sp>
        <p:nvSpPr>
          <p:cNvPr id="13" name="文字方塊 12"/>
          <p:cNvSpPr txBox="1"/>
          <p:nvPr/>
        </p:nvSpPr>
        <p:spPr>
          <a:xfrm>
            <a:off x="3123056" y="3717655"/>
            <a:ext cx="137145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zh-TW" altLang="en-US" sz="1600" dirty="0" smtClean="0"/>
              <a:t>人資處審核</a:t>
            </a:r>
            <a:endParaRPr lang="zh-TW" altLang="en-US" sz="1600" dirty="0"/>
          </a:p>
        </p:txBody>
      </p:sp>
      <p:sp>
        <p:nvSpPr>
          <p:cNvPr id="16" name="文字方塊 15"/>
          <p:cNvSpPr txBox="1"/>
          <p:nvPr/>
        </p:nvSpPr>
        <p:spPr>
          <a:xfrm>
            <a:off x="4181156" y="4254774"/>
            <a:ext cx="11521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smtClean="0"/>
              <a:t>財務處</a:t>
            </a:r>
            <a:endParaRPr lang="zh-TW" altLang="en-US" dirty="0"/>
          </a:p>
        </p:txBody>
      </p:sp>
      <p:sp>
        <p:nvSpPr>
          <p:cNvPr id="18" name="文字方塊 17"/>
          <p:cNvSpPr txBox="1"/>
          <p:nvPr/>
        </p:nvSpPr>
        <p:spPr>
          <a:xfrm>
            <a:off x="4058654" y="4804623"/>
            <a:ext cx="1435934"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dirty="0" smtClean="0"/>
              <a:t>研發長簽核</a:t>
            </a:r>
            <a:endParaRPr lang="zh-TW" altLang="en-US" dirty="0"/>
          </a:p>
        </p:txBody>
      </p:sp>
      <p:sp>
        <p:nvSpPr>
          <p:cNvPr id="20" name="文字方塊 19"/>
          <p:cNvSpPr txBox="1"/>
          <p:nvPr/>
        </p:nvSpPr>
        <p:spPr>
          <a:xfrm>
            <a:off x="4169223" y="5356713"/>
            <a:ext cx="1152128"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smtClean="0"/>
              <a:t>研發處</a:t>
            </a:r>
            <a:endParaRPr lang="en-US" altLang="zh-TW" dirty="0" smtClean="0"/>
          </a:p>
          <a:p>
            <a:pPr algn="ctr"/>
            <a:r>
              <a:rPr lang="zh-TW" altLang="en-US" dirty="0" smtClean="0"/>
              <a:t>結案</a:t>
            </a:r>
            <a:endParaRPr lang="zh-TW" altLang="en-US" dirty="0"/>
          </a:p>
        </p:txBody>
      </p:sp>
      <p:sp>
        <p:nvSpPr>
          <p:cNvPr id="22" name="文字方塊 21"/>
          <p:cNvSpPr txBox="1"/>
          <p:nvPr/>
        </p:nvSpPr>
        <p:spPr>
          <a:xfrm>
            <a:off x="4189650" y="6353525"/>
            <a:ext cx="11521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a:t>主</a:t>
            </a:r>
            <a:r>
              <a:rPr lang="zh-TW" altLang="en-US" dirty="0" smtClean="0"/>
              <a:t>持人</a:t>
            </a:r>
            <a:endParaRPr lang="zh-TW" altLang="en-US" dirty="0"/>
          </a:p>
        </p:txBody>
      </p:sp>
      <p:sp>
        <p:nvSpPr>
          <p:cNvPr id="23" name="向右箭號 22"/>
          <p:cNvSpPr/>
          <p:nvPr/>
        </p:nvSpPr>
        <p:spPr bwMode="auto">
          <a:xfrm>
            <a:off x="4488589" y="2916998"/>
            <a:ext cx="288032" cy="180892"/>
          </a:xfrm>
          <a:prstGeom prst="rightArrow">
            <a:avLst/>
          </a:prstGeom>
          <a:solidFill>
            <a:srgbClr val="FF5050"/>
          </a:solidFill>
          <a:ln w="9525">
            <a:solidFill>
              <a:srgbClr val="FFCC66"/>
            </a:solidFill>
            <a:miter lim="800000"/>
            <a:headEnd/>
            <a:tailEnd/>
          </a:ln>
          <a:effectLst/>
          <a:scene3d>
            <a:camera prst="orthographicFront">
              <a:rot lat="0" lon="0" rev="15000000"/>
            </a:camera>
            <a:lightRig rig="threePt" dir="t"/>
          </a:scene3d>
          <a:sp3d contourW="12700">
            <a:bevelT/>
            <a:contourClr>
              <a:srgbClr val="00B0F0"/>
            </a:contourClr>
          </a:sp3d>
        </p:spPr>
        <p:txBody>
          <a:bodyPr wrap="none" rtlCol="0" anchor="ctr"/>
          <a:lstStyle/>
          <a:p>
            <a:pPr algn="ctr"/>
            <a:endParaRPr lang="zh-TW" altLang="en-US"/>
          </a:p>
        </p:txBody>
      </p:sp>
      <p:sp>
        <p:nvSpPr>
          <p:cNvPr id="25" name="Text Box 1877"/>
          <p:cNvSpPr txBox="1">
            <a:spLocks noChangeArrowheads="1"/>
          </p:cNvSpPr>
          <p:nvPr/>
        </p:nvSpPr>
        <p:spPr bwMode="auto">
          <a:xfrm>
            <a:off x="4811135" y="2393778"/>
            <a:ext cx="4716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j-ea"/>
                <a:ea typeface="+mj-ea"/>
                <a:cs typeface="新細明體" pitchFamily="18" charset="-120"/>
              </a:rPr>
              <a:t>通過</a:t>
            </a:r>
            <a:endParaRPr kumimoji="1" lang="zh-TW" altLang="zh-TW" sz="1400" b="0" i="0" u="none" strike="noStrike" cap="none" normalizeH="0" baseline="0" dirty="0" smtClean="0">
              <a:ln>
                <a:noFill/>
              </a:ln>
              <a:solidFill>
                <a:schemeClr val="tx1"/>
              </a:solidFill>
              <a:effectLst/>
              <a:latin typeface="+mj-ea"/>
              <a:ea typeface="+mj-ea"/>
              <a:cs typeface="新細明體" pitchFamily="18" charset="-120"/>
            </a:endParaRPr>
          </a:p>
        </p:txBody>
      </p:sp>
      <p:sp>
        <p:nvSpPr>
          <p:cNvPr id="26" name="向右箭號 25"/>
          <p:cNvSpPr/>
          <p:nvPr/>
        </p:nvSpPr>
        <p:spPr bwMode="auto">
          <a:xfrm>
            <a:off x="3736773" y="3527691"/>
            <a:ext cx="144016"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27" name="向右箭號 26"/>
          <p:cNvSpPr/>
          <p:nvPr/>
        </p:nvSpPr>
        <p:spPr bwMode="auto">
          <a:xfrm>
            <a:off x="5476358" y="2088946"/>
            <a:ext cx="688336" cy="125351"/>
          </a:xfrm>
          <a:prstGeom prst="rightArrow">
            <a:avLst/>
          </a:prstGeom>
          <a:solidFill>
            <a:srgbClr val="FF5050"/>
          </a:solidFill>
          <a:ln w="9525">
            <a:solidFill>
              <a:srgbClr val="FFCC66"/>
            </a:solidFill>
            <a:miter lim="800000"/>
            <a:headEnd/>
            <a:tailEnd/>
          </a:ln>
          <a:effectLst/>
          <a:scene3d>
            <a:camera prst="orthographicFront">
              <a:rot lat="0" lon="0" rev="0"/>
            </a:camera>
            <a:lightRig rig="threePt" dir="t"/>
          </a:scene3d>
          <a:sp3d contourW="12700">
            <a:bevelT/>
            <a:contourClr>
              <a:srgbClr val="00B0F0"/>
            </a:contourClr>
          </a:sp3d>
        </p:spPr>
        <p:txBody>
          <a:bodyPr wrap="none" rtlCol="0" anchor="ctr"/>
          <a:lstStyle/>
          <a:p>
            <a:pPr algn="ctr"/>
            <a:endParaRPr lang="zh-TW" altLang="en-US"/>
          </a:p>
        </p:txBody>
      </p:sp>
      <p:sp>
        <p:nvSpPr>
          <p:cNvPr id="28" name="Text Box 1877"/>
          <p:cNvSpPr txBox="1">
            <a:spLocks noChangeArrowheads="1"/>
          </p:cNvSpPr>
          <p:nvPr/>
        </p:nvSpPr>
        <p:spPr bwMode="auto">
          <a:xfrm>
            <a:off x="5379278" y="1810317"/>
            <a:ext cx="947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j-ea"/>
                <a:ea typeface="+mj-ea"/>
                <a:cs typeface="新細明體" pitchFamily="18" charset="-120"/>
              </a:rPr>
              <a:t>退件修改</a:t>
            </a:r>
            <a:endParaRPr kumimoji="1" lang="zh-TW" altLang="zh-TW" sz="1400" b="0" i="0" u="none" strike="noStrike" cap="none" normalizeH="0" baseline="0" dirty="0" smtClean="0">
              <a:ln>
                <a:noFill/>
              </a:ln>
              <a:solidFill>
                <a:schemeClr val="tx1"/>
              </a:solidFill>
              <a:effectLst/>
              <a:latin typeface="+mj-ea"/>
              <a:ea typeface="+mj-ea"/>
              <a:cs typeface="新細明體" pitchFamily="18" charset="-120"/>
            </a:endParaRPr>
          </a:p>
        </p:txBody>
      </p:sp>
      <p:sp>
        <p:nvSpPr>
          <p:cNvPr id="29" name="文字方塊 28"/>
          <p:cNvSpPr txBox="1"/>
          <p:nvPr/>
        </p:nvSpPr>
        <p:spPr>
          <a:xfrm>
            <a:off x="6308710" y="1953179"/>
            <a:ext cx="11521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a:t>主</a:t>
            </a:r>
            <a:r>
              <a:rPr lang="zh-TW" altLang="en-US" dirty="0" smtClean="0"/>
              <a:t>持人</a:t>
            </a:r>
            <a:endParaRPr lang="zh-TW" altLang="en-US" dirty="0"/>
          </a:p>
        </p:txBody>
      </p:sp>
      <p:sp>
        <p:nvSpPr>
          <p:cNvPr id="30" name="向右箭號 29"/>
          <p:cNvSpPr/>
          <p:nvPr/>
        </p:nvSpPr>
        <p:spPr bwMode="auto">
          <a:xfrm>
            <a:off x="5566894" y="1399606"/>
            <a:ext cx="1173864" cy="166873"/>
          </a:xfrm>
          <a:prstGeom prst="rightArrow">
            <a:avLst/>
          </a:prstGeom>
          <a:solidFill>
            <a:srgbClr val="FF5050"/>
          </a:solidFill>
          <a:ln w="9525">
            <a:solidFill>
              <a:srgbClr val="FFCC66"/>
            </a:solidFill>
            <a:miter lim="800000"/>
            <a:headEnd/>
            <a:tailEnd/>
          </a:ln>
          <a:effectLst/>
          <a:scene3d>
            <a:camera prst="orthographicFront">
              <a:rot lat="0" lon="0" rev="9900000"/>
            </a:camera>
            <a:lightRig rig="threePt" dir="t"/>
          </a:scene3d>
          <a:sp3d contourW="12700">
            <a:bevelT/>
            <a:contourClr>
              <a:srgbClr val="00B0F0"/>
            </a:contourClr>
          </a:sp3d>
        </p:spPr>
        <p:txBody>
          <a:bodyPr wrap="none" rtlCol="0" anchor="ctr"/>
          <a:lstStyle/>
          <a:p>
            <a:pPr algn="ctr"/>
            <a:endParaRPr lang="zh-TW" altLang="en-US"/>
          </a:p>
        </p:txBody>
      </p:sp>
      <p:sp>
        <p:nvSpPr>
          <p:cNvPr id="32" name="向右箭號 31"/>
          <p:cNvSpPr/>
          <p:nvPr/>
        </p:nvSpPr>
        <p:spPr bwMode="auto">
          <a:xfrm>
            <a:off x="4658360" y="2549802"/>
            <a:ext cx="288032"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34" name="向右箭號 33"/>
          <p:cNvSpPr/>
          <p:nvPr/>
        </p:nvSpPr>
        <p:spPr bwMode="auto">
          <a:xfrm>
            <a:off x="4241830" y="4080072"/>
            <a:ext cx="144016"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35" name="向右箭號 34"/>
          <p:cNvSpPr/>
          <p:nvPr/>
        </p:nvSpPr>
        <p:spPr bwMode="auto">
          <a:xfrm>
            <a:off x="4685704" y="4624106"/>
            <a:ext cx="144016"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36" name="向右箭號 35"/>
          <p:cNvSpPr/>
          <p:nvPr/>
        </p:nvSpPr>
        <p:spPr bwMode="auto">
          <a:xfrm>
            <a:off x="4672953" y="5175821"/>
            <a:ext cx="144016"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38" name="向右箭號 37"/>
          <p:cNvSpPr/>
          <p:nvPr/>
        </p:nvSpPr>
        <p:spPr bwMode="auto">
          <a:xfrm>
            <a:off x="4613696" y="6093490"/>
            <a:ext cx="288032"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
        <p:nvSpPr>
          <p:cNvPr id="39" name="Text Box 1877"/>
          <p:cNvSpPr txBox="1">
            <a:spLocks noChangeArrowheads="1"/>
          </p:cNvSpPr>
          <p:nvPr/>
        </p:nvSpPr>
        <p:spPr bwMode="auto">
          <a:xfrm>
            <a:off x="4793682" y="5997007"/>
            <a:ext cx="6871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j-ea"/>
                <a:ea typeface="+mj-ea"/>
                <a:cs typeface="新細明體" pitchFamily="18" charset="-120"/>
              </a:rPr>
              <a:t>完成</a:t>
            </a:r>
            <a:endParaRPr kumimoji="1" lang="zh-TW" altLang="zh-TW" sz="1400" b="0" i="0" u="none" strike="noStrike" cap="none" normalizeH="0" baseline="0" dirty="0" smtClean="0">
              <a:ln>
                <a:noFill/>
              </a:ln>
              <a:solidFill>
                <a:schemeClr val="tx1"/>
              </a:solidFill>
              <a:effectLst/>
              <a:latin typeface="+mj-ea"/>
              <a:ea typeface="+mj-ea"/>
              <a:cs typeface="新細明體" pitchFamily="18" charset="-120"/>
            </a:endParaRPr>
          </a:p>
        </p:txBody>
      </p:sp>
      <p:sp>
        <p:nvSpPr>
          <p:cNvPr id="31" name="向右箭號 30"/>
          <p:cNvSpPr/>
          <p:nvPr/>
        </p:nvSpPr>
        <p:spPr bwMode="auto">
          <a:xfrm>
            <a:off x="1700198" y="3886932"/>
            <a:ext cx="907185" cy="158891"/>
          </a:xfrm>
          <a:prstGeom prst="rightArrow">
            <a:avLst/>
          </a:prstGeom>
          <a:solidFill>
            <a:srgbClr val="FF5050"/>
          </a:solidFill>
          <a:ln w="9525">
            <a:solidFill>
              <a:srgbClr val="FFCC66"/>
            </a:solidFill>
            <a:miter lim="800000"/>
            <a:headEnd/>
            <a:tailEnd/>
          </a:ln>
          <a:effectLst/>
          <a:scene3d>
            <a:camera prst="orthographicFront">
              <a:rot lat="0" lon="0" rev="9000000"/>
            </a:camera>
            <a:lightRig rig="threePt" dir="t"/>
          </a:scene3d>
          <a:sp3d contourW="12700">
            <a:bevelT/>
            <a:contourClr>
              <a:srgbClr val="00B0F0"/>
            </a:contourClr>
          </a:sp3d>
        </p:spPr>
        <p:txBody>
          <a:bodyPr wrap="none" rtlCol="0" anchor="ctr"/>
          <a:lstStyle/>
          <a:p>
            <a:pPr algn="ctr"/>
            <a:endParaRPr lang="zh-TW" altLang="en-US"/>
          </a:p>
        </p:txBody>
      </p:sp>
      <p:sp>
        <p:nvSpPr>
          <p:cNvPr id="37" name="Text Box 1877"/>
          <p:cNvSpPr txBox="1">
            <a:spLocks noChangeArrowheads="1"/>
          </p:cNvSpPr>
          <p:nvPr/>
        </p:nvSpPr>
        <p:spPr bwMode="auto">
          <a:xfrm>
            <a:off x="1909026" y="3615345"/>
            <a:ext cx="947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mj-ea"/>
                <a:ea typeface="+mj-ea"/>
                <a:cs typeface="新細明體" pitchFamily="18" charset="-120"/>
              </a:rPr>
              <a:t>退件修改</a:t>
            </a:r>
            <a:endParaRPr kumimoji="1" lang="zh-TW" altLang="zh-TW" sz="1400" b="0" i="0" u="none" strike="noStrike" cap="none" normalizeH="0" baseline="0" dirty="0" smtClean="0">
              <a:ln>
                <a:noFill/>
              </a:ln>
              <a:solidFill>
                <a:schemeClr val="tx1"/>
              </a:solidFill>
              <a:effectLst/>
              <a:latin typeface="+mj-ea"/>
              <a:ea typeface="+mj-ea"/>
              <a:cs typeface="新細明體" pitchFamily="18" charset="-120"/>
            </a:endParaRPr>
          </a:p>
        </p:txBody>
      </p:sp>
      <p:cxnSp>
        <p:nvCxnSpPr>
          <p:cNvPr id="4" name="直線接點 3"/>
          <p:cNvCxnSpPr/>
          <p:nvPr/>
        </p:nvCxnSpPr>
        <p:spPr>
          <a:xfrm>
            <a:off x="2752168" y="3812065"/>
            <a:ext cx="0" cy="704679"/>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765858" y="3804441"/>
            <a:ext cx="316951"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2752168" y="4516744"/>
            <a:ext cx="1417055" cy="0"/>
          </a:xfrm>
          <a:prstGeom prst="line">
            <a:avLst/>
          </a:prstGeom>
          <a:ln>
            <a:solidFill>
              <a:srgbClr val="FF5050"/>
            </a:solidFill>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1242573" y="3143218"/>
            <a:ext cx="11521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zh-TW" altLang="en-US" dirty="0"/>
              <a:t>主</a:t>
            </a:r>
            <a:r>
              <a:rPr lang="zh-TW" altLang="en-US" dirty="0" smtClean="0"/>
              <a:t>持人</a:t>
            </a:r>
            <a:endParaRPr lang="zh-TW" altLang="en-US" dirty="0"/>
          </a:p>
        </p:txBody>
      </p:sp>
      <p:sp>
        <p:nvSpPr>
          <p:cNvPr id="43" name="向右箭號 42"/>
          <p:cNvSpPr/>
          <p:nvPr/>
        </p:nvSpPr>
        <p:spPr bwMode="auto">
          <a:xfrm>
            <a:off x="1700197" y="2070698"/>
            <a:ext cx="2685649" cy="191888"/>
          </a:xfrm>
          <a:prstGeom prst="rightArrow">
            <a:avLst/>
          </a:prstGeom>
          <a:solidFill>
            <a:srgbClr val="FF5050"/>
          </a:solidFill>
          <a:ln w="9525">
            <a:solidFill>
              <a:srgbClr val="FFCC66"/>
            </a:solidFill>
            <a:miter lim="800000"/>
            <a:headEnd/>
            <a:tailEnd/>
          </a:ln>
          <a:effectLst/>
          <a:scene3d>
            <a:camera prst="orthographicFront">
              <a:rot lat="0" lon="0" rev="2400000"/>
            </a:camera>
            <a:lightRig rig="threePt" dir="t"/>
          </a:scene3d>
          <a:sp3d contourW="12700">
            <a:bevelT/>
            <a:contourClr>
              <a:srgbClr val="00B0F0"/>
            </a:contourClr>
          </a:sp3d>
        </p:spPr>
        <p:txBody>
          <a:bodyPr wrap="none" rtlCol="0" anchor="ctr"/>
          <a:lstStyle/>
          <a:p>
            <a:pPr algn="ctr"/>
            <a:endParaRPr lang="zh-TW" altLang="en-US"/>
          </a:p>
        </p:txBody>
      </p:sp>
      <p:sp>
        <p:nvSpPr>
          <p:cNvPr id="40" name="向右箭號 39"/>
          <p:cNvSpPr/>
          <p:nvPr/>
        </p:nvSpPr>
        <p:spPr bwMode="auto">
          <a:xfrm>
            <a:off x="4960985" y="3790121"/>
            <a:ext cx="288032" cy="180892"/>
          </a:xfrm>
          <a:prstGeom prst="rightArrow">
            <a:avLst/>
          </a:prstGeom>
          <a:solidFill>
            <a:srgbClr val="FF5050"/>
          </a:solidFill>
          <a:ln w="9525">
            <a:solidFill>
              <a:srgbClr val="FFCC66"/>
            </a:solidFill>
            <a:miter lim="800000"/>
            <a:headEnd/>
            <a:tailEnd/>
          </a:ln>
          <a:effectLst/>
          <a:scene3d>
            <a:camera prst="orthographicFront">
              <a:rot lat="0" lon="0" rev="16200000"/>
            </a:camera>
            <a:lightRig rig="threePt" dir="t"/>
          </a:scene3d>
          <a:sp3d contourW="12700">
            <a:bevelT/>
            <a:contourClr>
              <a:srgbClr val="00B0F0"/>
            </a:contourClr>
          </a:sp3d>
        </p:spPr>
        <p:txBody>
          <a:bodyPr wrap="none" rtlCol="0" anchor="ctr"/>
          <a:lstStyle/>
          <a:p>
            <a:pPr algn="ctr"/>
            <a:endParaRPr lang="zh-TW" altLang="en-US"/>
          </a:p>
        </p:txBody>
      </p:sp>
    </p:spTree>
    <p:extLst>
      <p:ext uri="{BB962C8B-B14F-4D97-AF65-F5344CB8AC3E}">
        <p14:creationId xmlns:p14="http://schemas.microsoft.com/office/powerpoint/2010/main" val="4065719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1 </a:t>
            </a:r>
            <a:r>
              <a:rPr lang="en-US" altLang="zh-TW" sz="1800" b="1" dirty="0">
                <a:solidFill>
                  <a:srgbClr val="0000FF"/>
                </a:solidFill>
                <a:latin typeface="Calibri" panose="020F0502020204030204" pitchFamily="34" charset="0"/>
                <a:ea typeface="微軟正黑體" panose="020B0604030504040204" pitchFamily="34" charset="-120"/>
              </a:rPr>
              <a:t>https://rdsys.tmu.edu.tw/applyadmin/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pic>
        <p:nvPicPr>
          <p:cNvPr id="1027" name="Picture 3"/>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4951746"/>
          </a:xfrm>
          <a:prstGeom prst="rect">
            <a:avLst/>
          </a:prstGeom>
          <a:noFill/>
          <a:ln w="9525">
            <a:noFill/>
            <a:miter lim="800000"/>
            <a:headEnd/>
            <a:tailEnd/>
          </a:ln>
        </p:spPr>
      </p:pic>
      <p:sp>
        <p:nvSpPr>
          <p:cNvPr id="9" name="文字方塊 8"/>
          <p:cNvSpPr txBox="1"/>
          <p:nvPr/>
        </p:nvSpPr>
        <p:spPr>
          <a:xfrm>
            <a:off x="611560" y="3356992"/>
            <a:ext cx="2088232" cy="646331"/>
          </a:xfrm>
          <a:prstGeom prst="rect">
            <a:avLst/>
          </a:prstGeom>
          <a:solidFill>
            <a:srgbClr val="FFFF00"/>
          </a:solid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學校首頁</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教職員</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研究計畫管理系統</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cxnSp>
        <p:nvCxnSpPr>
          <p:cNvPr id="11" name="直線單箭頭接點 10"/>
          <p:cNvCxnSpPr/>
          <p:nvPr/>
        </p:nvCxnSpPr>
        <p:spPr>
          <a:xfrm flipH="1" flipV="1">
            <a:off x="2267744" y="4005064"/>
            <a:ext cx="625483" cy="60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橢圓 15"/>
          <p:cNvSpPr/>
          <p:nvPr/>
        </p:nvSpPr>
        <p:spPr bwMode="auto">
          <a:xfrm>
            <a:off x="2280328" y="4735186"/>
            <a:ext cx="2376264" cy="288032"/>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4082604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5040560"/>
          </a:xfrm>
          <a:prstGeom prst="rect">
            <a:avLst/>
          </a:prstGeom>
          <a:noFill/>
          <a:ln w="9525">
            <a:noFill/>
            <a:miter lim="800000"/>
            <a:headEnd/>
            <a:tailEnd/>
          </a:ln>
        </p:spPr>
      </p:pic>
      <p:sp>
        <p:nvSpPr>
          <p:cNvPr id="10" name="文字方塊 9"/>
          <p:cNvSpPr txBox="1"/>
          <p:nvPr/>
        </p:nvSpPr>
        <p:spPr>
          <a:xfrm>
            <a:off x="5940072" y="3543148"/>
            <a:ext cx="2952408" cy="369332"/>
          </a:xfrm>
          <a:prstGeom prst="rect">
            <a:avLst/>
          </a:prstGeom>
          <a:solidFill>
            <a:srgbClr val="FFFF00"/>
          </a:solid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輸入主持人學校帳號、密碼</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flipV="1">
            <a:off x="5326320" y="3730939"/>
            <a:ext cx="648072" cy="36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橢圓 14"/>
          <p:cNvSpPr/>
          <p:nvPr/>
        </p:nvSpPr>
        <p:spPr bwMode="auto">
          <a:xfrm>
            <a:off x="3779912" y="3573016"/>
            <a:ext cx="1800200" cy="115212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8"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2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2838638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251" y="1412776"/>
            <a:ext cx="9115749" cy="383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橢圓 7"/>
          <p:cNvSpPr/>
          <p:nvPr/>
        </p:nvSpPr>
        <p:spPr bwMode="auto">
          <a:xfrm>
            <a:off x="11510" y="3068960"/>
            <a:ext cx="827584"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9" name="直線單箭頭接點 8"/>
          <p:cNvCxnSpPr/>
          <p:nvPr/>
        </p:nvCxnSpPr>
        <p:spPr>
          <a:xfrm>
            <a:off x="539552" y="3429000"/>
            <a:ext cx="0" cy="14925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80966" y="4949624"/>
            <a:ext cx="2264290" cy="4001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點選 </a:t>
            </a:r>
            <a:r>
              <a:rPr lang="zh-TW" altLang="en-US" sz="2000" b="1" dirty="0" smtClean="0">
                <a:solidFill>
                  <a:srgbClr val="FF0000"/>
                </a:solidFill>
                <a:latin typeface="微軟正黑體" panose="020B0604030504040204" pitchFamily="34" charset="-120"/>
                <a:ea typeface="微軟正黑體" panose="020B0604030504040204" pitchFamily="34" charset="-120"/>
              </a:rPr>
              <a:t>校內變更申請</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67944" y="2998150"/>
            <a:ext cx="2775472" cy="21515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0" name="直線單箭頭接點 9"/>
          <p:cNvCxnSpPr/>
          <p:nvPr/>
        </p:nvCxnSpPr>
        <p:spPr>
          <a:xfrm flipV="1">
            <a:off x="2445256" y="4203521"/>
            <a:ext cx="1478672" cy="7179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588224" y="4509120"/>
            <a:ext cx="1872208" cy="461665"/>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點選 </a:t>
            </a:r>
            <a:r>
              <a:rPr lang="zh-TW" altLang="en-US" sz="2400" b="1" dirty="0" smtClean="0">
                <a:solidFill>
                  <a:srgbClr val="FF0000"/>
                </a:solidFill>
                <a:latin typeface="微軟正黑體" panose="020B0604030504040204" pitchFamily="34" charset="-120"/>
                <a:ea typeface="微軟正黑體" panose="020B0604030504040204" pitchFamily="34" charset="-120"/>
              </a:rPr>
              <a:t>確定</a:t>
            </a:r>
            <a:r>
              <a:rPr lang="zh-TW" altLang="en-US" b="1" dirty="0" smtClean="0">
                <a:solidFill>
                  <a:srgbClr val="FF0000"/>
                </a:solidFill>
                <a:latin typeface="微軟正黑體" panose="020B0604030504040204" pitchFamily="34" charset="-120"/>
                <a:ea typeface="微軟正黑體" panose="020B0604030504040204" pitchFamily="34" charset="-120"/>
              </a:rPr>
              <a:t> 即可</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3"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3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
        <p:nvSpPr>
          <p:cNvPr id="14" name="橢圓 13"/>
          <p:cNvSpPr/>
          <p:nvPr/>
        </p:nvSpPr>
        <p:spPr bwMode="auto">
          <a:xfrm>
            <a:off x="5455680" y="4365104"/>
            <a:ext cx="916520" cy="49376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3872603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18304" y="1412776"/>
            <a:ext cx="9144000" cy="4880739"/>
          </a:xfrm>
          <a:prstGeom prst="rect">
            <a:avLst/>
          </a:prstGeom>
          <a:noFill/>
          <a:ln w="9525">
            <a:noFill/>
            <a:miter lim="800000"/>
            <a:headEnd/>
            <a:tailEnd/>
          </a:ln>
        </p:spPr>
      </p:pic>
      <p:sp>
        <p:nvSpPr>
          <p:cNvPr id="10" name="文字方塊 9"/>
          <p:cNvSpPr txBox="1"/>
          <p:nvPr/>
        </p:nvSpPr>
        <p:spPr>
          <a:xfrm>
            <a:off x="5292080" y="3068960"/>
            <a:ext cx="1763688" cy="4001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點選 </a:t>
            </a:r>
            <a:r>
              <a:rPr lang="zh-TW" altLang="en-US" sz="2000" b="1" dirty="0" smtClean="0">
                <a:solidFill>
                  <a:srgbClr val="FF0000"/>
                </a:solidFill>
                <a:latin typeface="微軟正黑體" panose="020B0604030504040204" pitchFamily="34" charset="-120"/>
                <a:ea typeface="微軟正黑體" panose="020B0604030504040204" pitchFamily="34" charset="-120"/>
              </a:rPr>
              <a:t>變更申請</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a:off x="4139952" y="3254159"/>
            <a:ext cx="115212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2915816" y="3109030"/>
            <a:ext cx="1224136"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8"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a:solidFill>
                  <a:srgbClr val="0000FF"/>
                </a:solidFill>
                <a:latin typeface="Calibri" panose="020F0502020204030204" pitchFamily="34" charset="0"/>
                <a:ea typeface="微軟正黑體" panose="020B0604030504040204" pitchFamily="34" charset="-120"/>
              </a:rPr>
              <a:t>4</a:t>
            </a:r>
            <a:r>
              <a:rPr lang="en-US" altLang="zh-TW" sz="2400" b="1" dirty="0" smtClean="0">
                <a:solidFill>
                  <a:srgbClr val="0000FF"/>
                </a:solidFill>
                <a:latin typeface="Calibri" panose="020F0502020204030204" pitchFamily="34" charset="0"/>
                <a:ea typeface="微軟正黑體" panose="020B0604030504040204" pitchFamily="34" charset="-120"/>
              </a:rPr>
              <a:t>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411282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000" b="1" dirty="0">
                <a:solidFill>
                  <a:srgbClr val="0000FF"/>
                </a:solidFill>
                <a:latin typeface="微軟正黑體" panose="020B0604030504040204" pitchFamily="34" charset="-120"/>
                <a:ea typeface="微軟正黑體" panose="020B0604030504040204" pitchFamily="34" charset="-120"/>
              </a:rPr>
              <a:t>大綱</a:t>
            </a:r>
          </a:p>
        </p:txBody>
      </p:sp>
      <p:sp>
        <p:nvSpPr>
          <p:cNvPr id="3" name="內容版面配置區 2"/>
          <p:cNvSpPr>
            <a:spLocks noGrp="1"/>
          </p:cNvSpPr>
          <p:nvPr>
            <p:ph sz="quarter" idx="13"/>
          </p:nvPr>
        </p:nvSpPr>
        <p:spPr>
          <a:xfrm>
            <a:off x="685332" y="2132856"/>
            <a:ext cx="7631084" cy="3424107"/>
          </a:xfrm>
        </p:spPr>
        <p:txBody>
          <a:bodyPr>
            <a:normAutofit/>
          </a:bodyPr>
          <a:lstStyle/>
          <a:p>
            <a:r>
              <a:rPr lang="zh-TW" altLang="en-US" sz="2400" dirty="0" smtClean="0">
                <a:latin typeface="微軟正黑體" panose="020B0604030504040204" pitchFamily="34" charset="-120"/>
                <a:ea typeface="微軟正黑體" panose="020B0604030504040204" pitchFamily="34" charset="-120"/>
              </a:rPr>
              <a:t>科技部</a:t>
            </a:r>
            <a:r>
              <a:rPr lang="zh-TW" altLang="zh-TW" sz="2400" dirty="0" smtClean="0">
                <a:latin typeface="微軟正黑體" panose="020B0604030504040204" pitchFamily="34" charset="-120"/>
                <a:ea typeface="微軟正黑體" panose="020B0604030504040204" pitchFamily="34" charset="-120"/>
              </a:rPr>
              <a:t>補助</a:t>
            </a:r>
            <a:r>
              <a:rPr lang="zh-TW" altLang="zh-TW" sz="2400" dirty="0">
                <a:latin typeface="微軟正黑體" panose="020B0604030504040204" pitchFamily="34" charset="-120"/>
                <a:ea typeface="微軟正黑體" panose="020B0604030504040204" pitchFamily="34" charset="-120"/>
              </a:rPr>
              <a:t>專題研究計畫經費支出用途變更彙報</a:t>
            </a:r>
            <a:r>
              <a:rPr lang="zh-TW" altLang="zh-TW" sz="2400" dirty="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科技部專題</a:t>
            </a:r>
            <a:r>
              <a:rPr lang="zh-TW" altLang="en-US" sz="2400" dirty="0">
                <a:latin typeface="微軟正黑體" panose="020B0604030504040204" pitchFamily="34" charset="-120"/>
                <a:ea typeface="微軟正黑體" panose="020B0604030504040204" pitchFamily="34" charset="-120"/>
              </a:rPr>
              <a:t>研究計畫研究成果與經費結報管理</a:t>
            </a:r>
            <a:r>
              <a:rPr lang="zh-TW" altLang="en-US" sz="2400" dirty="0" smtClean="0">
                <a:latin typeface="微軟正黑體" panose="020B0604030504040204" pitchFamily="34" charset="-120"/>
                <a:ea typeface="微軟正黑體" panose="020B0604030504040204" pitchFamily="34" charset="-120"/>
              </a:rPr>
              <a:t>措施</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臺北醫學大學暨附屬醫院「學術研究獎」獎勵指標及作業細則</a:t>
            </a:r>
          </a:p>
        </p:txBody>
      </p:sp>
    </p:spTree>
    <p:extLst>
      <p:ext uri="{BB962C8B-B14F-4D97-AF65-F5344CB8AC3E}">
        <p14:creationId xmlns:p14="http://schemas.microsoft.com/office/powerpoint/2010/main" val="1032693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5656" y="1412776"/>
            <a:ext cx="9144000" cy="4968552"/>
          </a:xfrm>
          <a:prstGeom prst="rect">
            <a:avLst/>
          </a:prstGeom>
          <a:noFill/>
          <a:ln w="9525">
            <a:noFill/>
            <a:miter lim="800000"/>
            <a:headEnd/>
            <a:tailEnd/>
          </a:ln>
        </p:spPr>
      </p:pic>
      <p:sp>
        <p:nvSpPr>
          <p:cNvPr id="10" name="文字方塊 9"/>
          <p:cNvSpPr txBox="1"/>
          <p:nvPr/>
        </p:nvSpPr>
        <p:spPr>
          <a:xfrm>
            <a:off x="2771800" y="3569762"/>
            <a:ext cx="4392488" cy="461665"/>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000" b="1" dirty="0" smtClean="0">
                <a:solidFill>
                  <a:srgbClr val="FF0000"/>
                </a:solidFill>
                <a:latin typeface="微軟正黑體" panose="020B0604030504040204" pitchFamily="34" charset="-120"/>
                <a:ea typeface="微軟正黑體" panose="020B0604030504040204" pitchFamily="34" charset="-120"/>
              </a:rPr>
              <a:t>點選欲變更之計畫，按下 </a:t>
            </a:r>
            <a:r>
              <a:rPr lang="zh-TW" altLang="en-US" sz="2400" b="1" dirty="0" smtClean="0">
                <a:solidFill>
                  <a:srgbClr val="FF0000"/>
                </a:solidFill>
                <a:latin typeface="微軟正黑體" panose="020B0604030504040204" pitchFamily="34" charset="-120"/>
                <a:ea typeface="微軟正黑體" panose="020B0604030504040204" pitchFamily="34" charset="-120"/>
              </a:rPr>
              <a:t>變更申請</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a:stCxn id="7" idx="1"/>
          </p:cNvCxnSpPr>
          <p:nvPr/>
        </p:nvCxnSpPr>
        <p:spPr>
          <a:xfrm flipH="1" flipV="1">
            <a:off x="7169944" y="4125850"/>
            <a:ext cx="934847" cy="1967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7925520" y="4269866"/>
            <a:ext cx="1224136"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13" name="矩形 12"/>
          <p:cNvSpPr/>
          <p:nvPr/>
        </p:nvSpPr>
        <p:spPr bwMode="auto">
          <a:xfrm>
            <a:off x="2771800" y="3377615"/>
            <a:ext cx="432048" cy="144016"/>
          </a:xfrm>
          <a:prstGeom prst="rect">
            <a:avLst/>
          </a:prstGeom>
          <a:solidFill>
            <a:srgbClr val="FFFFCC"/>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
        <p:nvSpPr>
          <p:cNvPr id="16" name="矩形 15"/>
          <p:cNvSpPr/>
          <p:nvPr/>
        </p:nvSpPr>
        <p:spPr bwMode="auto">
          <a:xfrm>
            <a:off x="1367644" y="4360224"/>
            <a:ext cx="6408712" cy="1728311"/>
          </a:xfrm>
          <a:prstGeom prst="rect">
            <a:avLst/>
          </a:prstGeom>
          <a:solidFill>
            <a:srgbClr val="FBEFBB"/>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
        <p:nvSpPr>
          <p:cNvPr id="11"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5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3412810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4824536"/>
          </a:xfrm>
          <a:prstGeom prst="rect">
            <a:avLst/>
          </a:prstGeom>
          <a:noFill/>
          <a:ln w="9525">
            <a:noFill/>
            <a:miter lim="800000"/>
            <a:headEnd/>
            <a:tailEnd/>
          </a:ln>
        </p:spPr>
      </p:pic>
      <p:sp>
        <p:nvSpPr>
          <p:cNvPr id="10" name="文字方塊 9"/>
          <p:cNvSpPr txBox="1"/>
          <p:nvPr/>
        </p:nvSpPr>
        <p:spPr>
          <a:xfrm>
            <a:off x="3014684" y="2491498"/>
            <a:ext cx="2484276" cy="707886"/>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000" b="1" dirty="0" smtClean="0">
                <a:solidFill>
                  <a:srgbClr val="FF0000"/>
                </a:solidFill>
                <a:latin typeface="微軟正黑體" panose="020B0604030504040204" pitchFamily="34" charset="-120"/>
                <a:ea typeface="微軟正黑體" panose="020B0604030504040204" pitchFamily="34" charset="-120"/>
              </a:rPr>
              <a:t>選擇項目</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左右兩邊項目需一致</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flipV="1">
            <a:off x="2448272" y="3245637"/>
            <a:ext cx="566412" cy="30508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1224136" y="3502826"/>
            <a:ext cx="1224136"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18" name="橢圓 17"/>
          <p:cNvSpPr/>
          <p:nvPr/>
        </p:nvSpPr>
        <p:spPr bwMode="auto">
          <a:xfrm>
            <a:off x="4826631" y="3702001"/>
            <a:ext cx="1656184"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21" name="直線單箭頭接點 20"/>
          <p:cNvCxnSpPr/>
          <p:nvPr/>
        </p:nvCxnSpPr>
        <p:spPr>
          <a:xfrm flipH="1" flipV="1">
            <a:off x="5400092" y="3245637"/>
            <a:ext cx="216024" cy="4009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5385784" y="4656688"/>
            <a:ext cx="2304256" cy="707886"/>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000" b="1" dirty="0" smtClean="0">
                <a:solidFill>
                  <a:srgbClr val="FF0000"/>
                </a:solidFill>
                <a:latin typeface="微軟正黑體" panose="020B0604030504040204" pitchFamily="34" charset="-120"/>
                <a:ea typeface="微軟正黑體" panose="020B0604030504040204" pitchFamily="34" charset="-120"/>
              </a:rPr>
              <a:t>填寫經費</a:t>
            </a:r>
            <a:r>
              <a:rPr lang="en-US" altLang="zh-TW" sz="2000" b="1" dirty="0" smtClean="0">
                <a:solidFill>
                  <a:srgbClr val="FF0000"/>
                </a:solidFill>
                <a:latin typeface="微軟正黑體" panose="020B0604030504040204" pitchFamily="34" charset="-120"/>
                <a:ea typeface="微軟正黑體" panose="020B0604030504040204" pitchFamily="34" charset="-120"/>
              </a:rPr>
              <a:t>(</a:t>
            </a:r>
            <a:r>
              <a:rPr lang="zh-TW" altLang="en-US" sz="2000" b="1" dirty="0" smtClean="0">
                <a:solidFill>
                  <a:srgbClr val="FF0000"/>
                </a:solidFill>
                <a:latin typeface="微軟正黑體" panose="020B0604030504040204" pitchFamily="34" charset="-120"/>
                <a:ea typeface="微軟正黑體" panose="020B0604030504040204" pitchFamily="34" charset="-120"/>
              </a:rPr>
              <a:t>變更前後的金額一定不一樣</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cxnSp>
        <p:nvCxnSpPr>
          <p:cNvPr id="14" name="直線單箭頭接點 13"/>
          <p:cNvCxnSpPr/>
          <p:nvPr/>
        </p:nvCxnSpPr>
        <p:spPr>
          <a:xfrm flipH="1">
            <a:off x="7694221" y="4294267"/>
            <a:ext cx="334163" cy="3600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橢圓 16"/>
          <p:cNvSpPr/>
          <p:nvPr/>
        </p:nvSpPr>
        <p:spPr bwMode="auto">
          <a:xfrm>
            <a:off x="4346358" y="4049157"/>
            <a:ext cx="1017730" cy="303751"/>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20" name="橢圓 19"/>
          <p:cNvSpPr/>
          <p:nvPr/>
        </p:nvSpPr>
        <p:spPr bwMode="auto">
          <a:xfrm>
            <a:off x="8126270" y="4066601"/>
            <a:ext cx="1017730" cy="303751"/>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15"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6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cxnSp>
        <p:nvCxnSpPr>
          <p:cNvPr id="22" name="直線單箭頭接點 21"/>
          <p:cNvCxnSpPr/>
          <p:nvPr/>
        </p:nvCxnSpPr>
        <p:spPr>
          <a:xfrm>
            <a:off x="5076056" y="4370352"/>
            <a:ext cx="282830" cy="306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713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4968552"/>
          </a:xfrm>
          <a:prstGeom prst="rect">
            <a:avLst/>
          </a:prstGeom>
          <a:noFill/>
          <a:ln w="9525">
            <a:noFill/>
            <a:miter lim="800000"/>
            <a:headEnd/>
            <a:tailEnd/>
          </a:ln>
        </p:spPr>
      </p:pic>
      <p:sp>
        <p:nvSpPr>
          <p:cNvPr id="7" name="橢圓 6"/>
          <p:cNvSpPr/>
          <p:nvPr/>
        </p:nvSpPr>
        <p:spPr bwMode="auto">
          <a:xfrm>
            <a:off x="4173580" y="5301208"/>
            <a:ext cx="1224136"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13" name="矩形 12"/>
          <p:cNvSpPr/>
          <p:nvPr/>
        </p:nvSpPr>
        <p:spPr bwMode="auto">
          <a:xfrm>
            <a:off x="2039668" y="3356992"/>
            <a:ext cx="3384376" cy="936104"/>
          </a:xfrm>
          <a:prstGeom prst="rect">
            <a:avLst/>
          </a:prstGeom>
          <a:solidFill>
            <a:schemeClr val="bg1"/>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
        <p:nvSpPr>
          <p:cNvPr id="18" name="橢圓 17"/>
          <p:cNvSpPr/>
          <p:nvPr/>
        </p:nvSpPr>
        <p:spPr bwMode="auto">
          <a:xfrm>
            <a:off x="5760132" y="5175456"/>
            <a:ext cx="1656184" cy="43204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21" name="直線單箭頭接點 20"/>
          <p:cNvCxnSpPr/>
          <p:nvPr/>
        </p:nvCxnSpPr>
        <p:spPr>
          <a:xfrm flipH="1" flipV="1">
            <a:off x="6372200" y="4386649"/>
            <a:ext cx="216024"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5112060" y="4365105"/>
            <a:ext cx="108012" cy="7920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7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
        <p:nvSpPr>
          <p:cNvPr id="14" name="文字方塊 13"/>
          <p:cNvSpPr txBox="1"/>
          <p:nvPr/>
        </p:nvSpPr>
        <p:spPr>
          <a:xfrm>
            <a:off x="4367368" y="3537883"/>
            <a:ext cx="3096344" cy="646331"/>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填列原核定</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左</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及變更後</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右</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之項目及經費內容</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32353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4968552"/>
          </a:xfrm>
          <a:prstGeom prst="rect">
            <a:avLst/>
          </a:prstGeom>
          <a:noFill/>
          <a:ln w="9525">
            <a:noFill/>
            <a:miter lim="800000"/>
            <a:headEnd/>
            <a:tailEnd/>
          </a:ln>
        </p:spPr>
      </p:pic>
      <p:sp>
        <p:nvSpPr>
          <p:cNvPr id="10" name="文字方塊 9"/>
          <p:cNvSpPr txBox="1"/>
          <p:nvPr/>
        </p:nvSpPr>
        <p:spPr>
          <a:xfrm>
            <a:off x="2843808" y="2800667"/>
            <a:ext cx="4968552" cy="461665"/>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400" b="1" dirty="0" smtClean="0">
                <a:solidFill>
                  <a:srgbClr val="FF0000"/>
                </a:solidFill>
                <a:latin typeface="微軟正黑體" panose="020B0604030504040204" pitchFamily="34" charset="-120"/>
                <a:ea typeface="微軟正黑體" panose="020B0604030504040204" pitchFamily="34" charset="-120"/>
              </a:rPr>
              <a:t>項目</a:t>
            </a:r>
            <a:r>
              <a:rPr lang="zh-TW" altLang="en-US" sz="2000" b="1" dirty="0" smtClean="0">
                <a:solidFill>
                  <a:srgbClr val="FF0000"/>
                </a:solidFill>
                <a:latin typeface="微軟正黑體" panose="020B0604030504040204" pitchFamily="34" charset="-120"/>
                <a:ea typeface="微軟正黑體" panose="020B0604030504040204" pitchFamily="34" charset="-120"/>
              </a:rPr>
              <a:t>請一致，金額變更前後會有</a:t>
            </a:r>
            <a:r>
              <a:rPr lang="zh-TW" altLang="en-US" sz="2400" b="1" dirty="0" smtClean="0">
                <a:solidFill>
                  <a:srgbClr val="FF0000"/>
                </a:solidFill>
                <a:latin typeface="微軟正黑體" panose="020B0604030504040204" pitchFamily="34" charset="-120"/>
                <a:ea typeface="微軟正黑體" panose="020B0604030504040204" pitchFamily="34" charset="-120"/>
              </a:rPr>
              <a:t>增減</a:t>
            </a:r>
            <a:r>
              <a:rPr lang="zh-TW" altLang="en-US" sz="2000" b="1" dirty="0" smtClean="0">
                <a:solidFill>
                  <a:srgbClr val="FF0000"/>
                </a:solidFill>
                <a:latin typeface="微軟正黑體" panose="020B0604030504040204" pitchFamily="34" charset="-120"/>
                <a:ea typeface="微軟正黑體" panose="020B0604030504040204" pitchFamily="34" charset="-120"/>
              </a:rPr>
              <a:t>狀況</a:t>
            </a:r>
            <a:endParaRPr lang="en-US" altLang="zh-TW" sz="2000" b="1" dirty="0" smtClean="0">
              <a:solidFill>
                <a:srgbClr val="FF0000"/>
              </a:solidFill>
              <a:latin typeface="微軟正黑體" panose="020B0604030504040204" pitchFamily="34" charset="-120"/>
              <a:ea typeface="微軟正黑體" panose="020B0604030504040204" pitchFamily="34" charset="-120"/>
            </a:endParaRPr>
          </a:p>
        </p:txBody>
      </p:sp>
      <p:sp>
        <p:nvSpPr>
          <p:cNvPr id="18" name="橢圓 17"/>
          <p:cNvSpPr/>
          <p:nvPr/>
        </p:nvSpPr>
        <p:spPr bwMode="auto">
          <a:xfrm>
            <a:off x="8100392" y="4086040"/>
            <a:ext cx="936104" cy="43204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21" name="直線單箭頭接點 20"/>
          <p:cNvCxnSpPr/>
          <p:nvPr/>
        </p:nvCxnSpPr>
        <p:spPr>
          <a:xfrm flipV="1">
            <a:off x="4211960" y="3212976"/>
            <a:ext cx="1" cy="5040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3203848" y="3717032"/>
            <a:ext cx="1944216"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橢圓 13"/>
          <p:cNvSpPr/>
          <p:nvPr/>
        </p:nvSpPr>
        <p:spPr bwMode="auto">
          <a:xfrm>
            <a:off x="4319972" y="4086040"/>
            <a:ext cx="936104" cy="43204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11" name="文字方塊 10"/>
          <p:cNvSpPr txBox="1"/>
          <p:nvPr/>
        </p:nvSpPr>
        <p:spPr>
          <a:xfrm>
            <a:off x="3711011" y="5107656"/>
            <a:ext cx="3669301" cy="1077218"/>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000" b="1" dirty="0" smtClean="0">
                <a:solidFill>
                  <a:srgbClr val="0000FF"/>
                </a:solidFill>
                <a:latin typeface="微軟正黑體" panose="020B0604030504040204" pitchFamily="34" charset="-120"/>
                <a:ea typeface="微軟正黑體" panose="020B0604030504040204" pitchFamily="34" charset="-120"/>
              </a:rPr>
              <a:t>欲填寫下一格時會跑出</a:t>
            </a:r>
            <a:r>
              <a:rPr lang="zh-TW" altLang="en-US" sz="2000" b="1" dirty="0">
                <a:solidFill>
                  <a:srgbClr val="0000FF"/>
                </a:solidFill>
                <a:latin typeface="微軟正黑體" panose="020B0604030504040204" pitchFamily="34" charset="-120"/>
                <a:ea typeface="微軟正黑體" panose="020B0604030504040204" pitchFamily="34" charset="-120"/>
              </a:rPr>
              <a:t>「</a:t>
            </a:r>
            <a:r>
              <a:rPr lang="zh-TW" altLang="en-US" sz="2000" b="1" dirty="0" smtClean="0">
                <a:solidFill>
                  <a:srgbClr val="0000FF"/>
                </a:solidFill>
                <a:latin typeface="微軟正黑體" panose="020B0604030504040204" pitchFamily="34" charset="-120"/>
                <a:ea typeface="微軟正黑體" panose="020B0604030504040204" pitchFamily="34" charset="-120"/>
              </a:rPr>
              <a:t>目前輸入金額不相等，</a:t>
            </a:r>
            <a:r>
              <a:rPr lang="zh-TW" altLang="en-US" sz="2000" b="1" dirty="0">
                <a:solidFill>
                  <a:srgbClr val="0000FF"/>
                </a:solidFill>
                <a:latin typeface="微軟正黑體" panose="020B0604030504040204" pitchFamily="34" charset="-120"/>
                <a:ea typeface="微軟正黑體" panose="020B0604030504040204" pitchFamily="34" charset="-120"/>
              </a:rPr>
              <a:t>請注意</a:t>
            </a:r>
            <a:r>
              <a:rPr lang="zh-TW" altLang="en-US" sz="2000" b="1" dirty="0" smtClean="0">
                <a:solidFill>
                  <a:srgbClr val="0000FF"/>
                </a:solidFill>
                <a:latin typeface="微軟正黑體" panose="020B0604030504040204" pitchFamily="34" charset="-120"/>
                <a:ea typeface="微軟正黑體" panose="020B0604030504040204" pitchFamily="34" charset="-120"/>
              </a:rPr>
              <a:t>」</a:t>
            </a:r>
            <a:r>
              <a:rPr lang="en-US" altLang="zh-TW"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a:t>
            </a:r>
            <a:r>
              <a:rPr lang="zh-TW" altLang="en-US"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按</a:t>
            </a:r>
            <a:r>
              <a:rPr lang="zh-TW" altLang="en-US" sz="2400" b="1" dirty="0" smtClean="0">
                <a:solidFill>
                  <a:srgbClr val="0000FF"/>
                </a:solidFill>
                <a:latin typeface="微軟正黑體" panose="020B0604030504040204" pitchFamily="34" charset="-120"/>
                <a:ea typeface="微軟正黑體" panose="020B0604030504040204" pitchFamily="34" charset="-120"/>
                <a:sym typeface="Wingdings" pitchFamily="2" charset="2"/>
              </a:rPr>
              <a:t>確認</a:t>
            </a:r>
            <a:r>
              <a:rPr lang="zh-TW" altLang="en-US"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即可繼續填寫</a:t>
            </a:r>
            <a:r>
              <a:rPr lang="en-US" altLang="zh-TW"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a:t>
            </a:r>
            <a:endParaRPr lang="zh-TW" altLang="en-US" sz="2000" b="1" dirty="0">
              <a:solidFill>
                <a:srgbClr val="0000FF"/>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1520" y="4302064"/>
            <a:ext cx="2872291" cy="18707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cxnSp>
        <p:nvCxnSpPr>
          <p:cNvPr id="12" name="直線單箭頭接點 11"/>
          <p:cNvCxnSpPr/>
          <p:nvPr/>
        </p:nvCxnSpPr>
        <p:spPr>
          <a:xfrm flipH="1" flipV="1">
            <a:off x="3119455" y="5434171"/>
            <a:ext cx="584093" cy="1552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8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3495135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179512" y="1382356"/>
            <a:ext cx="8523674" cy="5327297"/>
          </a:xfrm>
          <a:prstGeom prst="rect">
            <a:avLst/>
          </a:prstGeom>
          <a:noFill/>
          <a:ln w="9525">
            <a:noFill/>
            <a:miter lim="800000"/>
            <a:headEnd/>
            <a:tailEnd/>
          </a:ln>
        </p:spPr>
      </p:pic>
      <p:sp>
        <p:nvSpPr>
          <p:cNvPr id="10" name="文字方塊 9"/>
          <p:cNvSpPr txBox="1"/>
          <p:nvPr/>
        </p:nvSpPr>
        <p:spPr>
          <a:xfrm>
            <a:off x="4572000" y="5517232"/>
            <a:ext cx="3024336" cy="4001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填寫完按下 </a:t>
            </a:r>
            <a:r>
              <a:rPr lang="zh-TW" altLang="en-US" sz="2000" b="1" dirty="0" smtClean="0">
                <a:solidFill>
                  <a:srgbClr val="FF0000"/>
                </a:solidFill>
                <a:latin typeface="微軟正黑體" panose="020B0604030504040204" pitchFamily="34" charset="-120"/>
                <a:ea typeface="微軟正黑體" panose="020B0604030504040204" pitchFamily="34" charset="-120"/>
              </a:rPr>
              <a:t>儲存後送出鍵</a:t>
            </a:r>
            <a:endParaRPr lang="zh-TW" altLang="en-US" sz="2000" b="1" dirty="0">
              <a:solidFill>
                <a:srgbClr val="FF0000"/>
              </a:solidFill>
              <a:latin typeface="微軟正黑體" panose="020B0604030504040204" pitchFamily="34" charset="-120"/>
              <a:ea typeface="微軟正黑體" panose="020B0604030504040204" pitchFamily="34" charset="-120"/>
            </a:endParaRPr>
          </a:p>
        </p:txBody>
      </p:sp>
      <p:sp>
        <p:nvSpPr>
          <p:cNvPr id="14" name="橢圓 13"/>
          <p:cNvSpPr/>
          <p:nvPr/>
        </p:nvSpPr>
        <p:spPr bwMode="auto">
          <a:xfrm>
            <a:off x="1301284" y="3290535"/>
            <a:ext cx="4248472" cy="2061227"/>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12" name="直線單箭頭接點 11"/>
          <p:cNvCxnSpPr/>
          <p:nvPr/>
        </p:nvCxnSpPr>
        <p:spPr>
          <a:xfrm flipV="1">
            <a:off x="5441745" y="3933058"/>
            <a:ext cx="570415" cy="1129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橢圓 29"/>
          <p:cNvSpPr/>
          <p:nvPr/>
        </p:nvSpPr>
        <p:spPr bwMode="auto">
          <a:xfrm>
            <a:off x="1979712" y="5396964"/>
            <a:ext cx="1008112" cy="504056"/>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31" name="文字方塊 30"/>
          <p:cNvSpPr txBox="1"/>
          <p:nvPr/>
        </p:nvSpPr>
        <p:spPr>
          <a:xfrm>
            <a:off x="5991776" y="1772816"/>
            <a:ext cx="2927436" cy="3170099"/>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sz="2000" b="1" dirty="0" smtClean="0">
                <a:solidFill>
                  <a:srgbClr val="FF0000"/>
                </a:solidFill>
                <a:latin typeface="Calibri" panose="020F0502020204030204" pitchFamily="34" charset="0"/>
                <a:ea typeface="微軟正黑體" panose="020B0604030504040204" pitchFamily="34" charset="-120"/>
              </a:rPr>
              <a:t>說明變更原因</a:t>
            </a:r>
            <a:endParaRPr lang="en-US" altLang="zh-TW" sz="2000" b="1" dirty="0" smtClean="0">
              <a:solidFill>
                <a:srgbClr val="FF0000"/>
              </a:solidFill>
              <a:latin typeface="Calibri" panose="020F0502020204030204" pitchFamily="34" charset="0"/>
              <a:ea typeface="微軟正黑體" panose="020B0604030504040204" pitchFamily="34" charset="-120"/>
            </a:endParaRPr>
          </a:p>
          <a:p>
            <a:r>
              <a:rPr lang="en-US" altLang="zh-TW" sz="2000" b="1" dirty="0">
                <a:solidFill>
                  <a:schemeClr val="tx1"/>
                </a:solidFill>
                <a:latin typeface="Calibri" panose="020F0502020204030204" pitchFamily="34" charset="0"/>
                <a:ea typeface="微軟正黑體" panose="020B0604030504040204" pitchFamily="34" charset="-120"/>
              </a:rPr>
              <a:t>※</a:t>
            </a:r>
            <a:r>
              <a:rPr lang="zh-TW" altLang="en-US" sz="2000" b="1" dirty="0" smtClean="0">
                <a:latin typeface="Calibri" panose="020F0502020204030204" pitchFamily="34" charset="0"/>
                <a:ea typeface="微軟正黑體" panose="020B0604030504040204" pitchFamily="34" charset="-120"/>
              </a:rPr>
              <a:t>例</a:t>
            </a:r>
            <a:r>
              <a:rPr lang="en-US" altLang="zh-TW" sz="2000" b="1" dirty="0" smtClean="0">
                <a:latin typeface="Calibri" panose="020F0502020204030204" pitchFamily="34" charset="0"/>
                <a:ea typeface="微軟正黑體" panose="020B0604030504040204" pitchFamily="34" charset="-120"/>
              </a:rPr>
              <a:t>-</a:t>
            </a:r>
            <a:r>
              <a:rPr lang="zh-TW" altLang="en-US" sz="2000" b="1" dirty="0" smtClean="0">
                <a:latin typeface="Calibri" panose="020F0502020204030204" pitchFamily="34" charset="0"/>
                <a:ea typeface="微軟正黑體" panose="020B0604030504040204" pitchFamily="34" charset="-120"/>
              </a:rPr>
              <a:t>本計畫因進行○○研究，需多名助理協助計畫○○問卷調查研究。辦理助理人員類別變更：由學士級兼任助理</a:t>
            </a:r>
            <a:r>
              <a:rPr lang="en-US" altLang="zh-TW" sz="2000" b="1" dirty="0" smtClean="0">
                <a:latin typeface="Calibri" panose="020F0502020204030204" pitchFamily="34" charset="0"/>
                <a:ea typeface="微軟正黑體" panose="020B0604030504040204" pitchFamily="34" charset="-120"/>
              </a:rPr>
              <a:t>1</a:t>
            </a:r>
            <a:r>
              <a:rPr lang="zh-TW" altLang="en-US" sz="2000" b="1" dirty="0" smtClean="0">
                <a:latin typeface="Calibri" panose="020F0502020204030204" pitchFamily="34" charset="0"/>
                <a:ea typeface="微軟正黑體" panose="020B0604030504040204" pitchFamily="34" charset="-120"/>
              </a:rPr>
              <a:t>名變更為學士級兼任助理</a:t>
            </a:r>
            <a:r>
              <a:rPr lang="en-US" altLang="zh-TW" sz="2000" b="1" dirty="0" smtClean="0">
                <a:latin typeface="Calibri" panose="020F0502020204030204" pitchFamily="34" charset="0"/>
                <a:ea typeface="微軟正黑體" panose="020B0604030504040204" pitchFamily="34" charset="-120"/>
              </a:rPr>
              <a:t>2</a:t>
            </a:r>
            <a:r>
              <a:rPr lang="zh-TW" altLang="en-US" sz="2000" b="1" dirty="0" smtClean="0">
                <a:latin typeface="Calibri" panose="020F0502020204030204" pitchFamily="34" charset="0"/>
                <a:ea typeface="微軟正黑體" panose="020B0604030504040204" pitchFamily="34" charset="-120"/>
              </a:rPr>
              <a:t>名。</a:t>
            </a:r>
            <a:r>
              <a:rPr lang="en-US" altLang="zh-TW" sz="2000" b="1" dirty="0" smtClean="0">
                <a:latin typeface="Calibri" panose="020F0502020204030204" pitchFamily="34" charset="0"/>
                <a:ea typeface="微軟正黑體" panose="020B0604030504040204" pitchFamily="34" charset="-120"/>
              </a:rPr>
              <a:t>(</a:t>
            </a:r>
            <a:r>
              <a:rPr lang="zh-TW" altLang="en-US" sz="2000" b="1" dirty="0" smtClean="0">
                <a:latin typeface="Calibri" panose="020F0502020204030204" pitchFamily="34" charset="0"/>
                <a:ea typeface="微軟正黑體" panose="020B0604030504040204" pitchFamily="34" charset="-120"/>
              </a:rPr>
              <a:t>員額變更</a:t>
            </a:r>
            <a:r>
              <a:rPr lang="en-US" altLang="zh-TW" sz="2000" b="1" dirty="0" smtClean="0">
                <a:latin typeface="Calibri" panose="020F0502020204030204" pitchFamily="34" charset="0"/>
                <a:ea typeface="微軟正黑體" panose="020B0604030504040204" pitchFamily="34" charset="-120"/>
              </a:rPr>
              <a:t>)</a:t>
            </a:r>
          </a:p>
          <a:p>
            <a:r>
              <a:rPr lang="en-US" altLang="zh-TW" sz="2000" b="1" dirty="0" smtClean="0">
                <a:solidFill>
                  <a:schemeClr val="tx1"/>
                </a:solidFill>
                <a:latin typeface="Calibri" panose="020F0502020204030204" pitchFamily="34" charset="0"/>
                <a:ea typeface="微軟正黑體" panose="020B0604030504040204" pitchFamily="34" charset="-120"/>
              </a:rPr>
              <a:t>※</a:t>
            </a:r>
            <a:r>
              <a:rPr lang="zh-TW" altLang="en-US" sz="2000" b="1" dirty="0" smtClean="0">
                <a:solidFill>
                  <a:srgbClr val="0000FF"/>
                </a:solidFill>
                <a:latin typeface="Calibri" panose="020F0502020204030204" pitchFamily="34" charset="0"/>
                <a:ea typeface="微軟正黑體" panose="020B0604030504040204" pitchFamily="34" charset="-120"/>
              </a:rPr>
              <a:t>其餘無變更之處，請填寫</a:t>
            </a:r>
            <a:r>
              <a:rPr lang="en-US" altLang="zh-TW" sz="2000" b="1" dirty="0" smtClean="0">
                <a:solidFill>
                  <a:srgbClr val="0000FF"/>
                </a:solidFill>
                <a:latin typeface="Calibri" panose="020F0502020204030204" pitchFamily="34" charset="0"/>
                <a:ea typeface="微軟正黑體" panose="020B0604030504040204" pitchFamily="34" charset="-120"/>
              </a:rPr>
              <a:t>“</a:t>
            </a:r>
            <a:r>
              <a:rPr lang="zh-TW" altLang="en-US" sz="2000" b="1" dirty="0" smtClean="0">
                <a:solidFill>
                  <a:srgbClr val="0000FF"/>
                </a:solidFill>
                <a:latin typeface="Calibri" panose="020F0502020204030204" pitchFamily="34" charset="0"/>
                <a:ea typeface="微軟正黑體" panose="020B0604030504040204" pitchFamily="34" charset="-120"/>
              </a:rPr>
              <a:t>無</a:t>
            </a:r>
            <a:r>
              <a:rPr lang="en-US" altLang="zh-TW" sz="2000" b="1" dirty="0" smtClean="0">
                <a:solidFill>
                  <a:srgbClr val="0000FF"/>
                </a:solidFill>
                <a:latin typeface="Calibri" panose="020F0502020204030204" pitchFamily="34" charset="0"/>
                <a:ea typeface="微軟正黑體" panose="020B0604030504040204" pitchFamily="34" charset="-120"/>
              </a:rPr>
              <a:t>”</a:t>
            </a:r>
            <a:r>
              <a:rPr lang="zh-TW" altLang="en-US" sz="2000" b="1" dirty="0" smtClean="0">
                <a:solidFill>
                  <a:schemeClr val="tx1"/>
                </a:solidFill>
                <a:latin typeface="Calibri" panose="020F0502020204030204" pitchFamily="34" charset="0"/>
                <a:ea typeface="微軟正黑體" panose="020B0604030504040204" pitchFamily="34" charset="-120"/>
              </a:rPr>
              <a:t>。</a:t>
            </a:r>
            <a:endParaRPr lang="zh-TW" altLang="en-US" sz="2000" b="1" dirty="0">
              <a:latin typeface="Calibri" panose="020F0502020204030204" pitchFamily="34" charset="0"/>
              <a:ea typeface="微軟正黑體" panose="020B0604030504040204" pitchFamily="34" charset="-120"/>
            </a:endParaRPr>
          </a:p>
        </p:txBody>
      </p:sp>
      <p:cxnSp>
        <p:nvCxnSpPr>
          <p:cNvPr id="32" name="直線單箭頭接點 31"/>
          <p:cNvCxnSpPr>
            <a:endCxn id="10" idx="1"/>
          </p:cNvCxnSpPr>
          <p:nvPr/>
        </p:nvCxnSpPr>
        <p:spPr>
          <a:xfrm>
            <a:off x="2987824" y="5648992"/>
            <a:ext cx="1584176" cy="682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1707520" y="3796682"/>
            <a:ext cx="3436000" cy="338554"/>
          </a:xfrm>
          <a:prstGeom prst="rect">
            <a:avLst/>
          </a:prstGeom>
          <a:noFill/>
        </p:spPr>
        <p:txBody>
          <a:bodyPr wrap="square" rtlCol="0">
            <a:spAutoFit/>
          </a:bodyPr>
          <a:lstStyle/>
          <a:p>
            <a:r>
              <a:rPr lang="zh-TW" altLang="en-US" sz="800" b="1" dirty="0">
                <a:latin typeface="Calibri" panose="020F0502020204030204" pitchFamily="34" charset="0"/>
                <a:ea typeface="微軟正黑體" panose="020B0604030504040204" pitchFamily="34" charset="-120"/>
              </a:rPr>
              <a:t>本計畫因進行○○研究，需多名助理協助計畫○○問卷調查研究。辦理助理人員類別變更：由學士級兼任助理</a:t>
            </a:r>
            <a:r>
              <a:rPr lang="en-US" altLang="zh-TW" sz="800" b="1" dirty="0">
                <a:latin typeface="Calibri" panose="020F0502020204030204" pitchFamily="34" charset="0"/>
                <a:ea typeface="微軟正黑體" panose="020B0604030504040204" pitchFamily="34" charset="-120"/>
              </a:rPr>
              <a:t>1</a:t>
            </a:r>
            <a:r>
              <a:rPr lang="zh-TW" altLang="en-US" sz="800" b="1" dirty="0">
                <a:latin typeface="Calibri" panose="020F0502020204030204" pitchFamily="34" charset="0"/>
                <a:ea typeface="微軟正黑體" panose="020B0604030504040204" pitchFamily="34" charset="-120"/>
              </a:rPr>
              <a:t>名變更為學士級兼任助理</a:t>
            </a:r>
            <a:r>
              <a:rPr lang="en-US" altLang="zh-TW" sz="800" b="1" dirty="0">
                <a:latin typeface="Calibri" panose="020F0502020204030204" pitchFamily="34" charset="0"/>
                <a:ea typeface="微軟正黑體" panose="020B0604030504040204" pitchFamily="34" charset="-120"/>
              </a:rPr>
              <a:t>2</a:t>
            </a:r>
            <a:r>
              <a:rPr lang="zh-TW" altLang="en-US" sz="800" b="1" dirty="0">
                <a:latin typeface="Calibri" panose="020F0502020204030204" pitchFamily="34" charset="0"/>
                <a:ea typeface="微軟正黑體" panose="020B0604030504040204" pitchFamily="34" charset="-120"/>
              </a:rPr>
              <a:t>名。</a:t>
            </a:r>
            <a:endParaRPr lang="zh-TW" altLang="en-US" sz="800" dirty="0"/>
          </a:p>
        </p:txBody>
      </p:sp>
      <p:sp>
        <p:nvSpPr>
          <p:cNvPr id="11" name="文字方塊 10"/>
          <p:cNvSpPr txBox="1"/>
          <p:nvPr/>
        </p:nvSpPr>
        <p:spPr>
          <a:xfrm>
            <a:off x="1707520" y="4335291"/>
            <a:ext cx="3436000" cy="215444"/>
          </a:xfrm>
          <a:prstGeom prst="rect">
            <a:avLst/>
          </a:prstGeom>
          <a:noFill/>
        </p:spPr>
        <p:txBody>
          <a:bodyPr wrap="square" rtlCol="0">
            <a:spAutoFit/>
          </a:bodyPr>
          <a:lstStyle/>
          <a:p>
            <a:r>
              <a:rPr lang="zh-TW" altLang="en-US" sz="800" b="1" dirty="0" smtClean="0">
                <a:latin typeface="Calibri" panose="020F0502020204030204" pitchFamily="34" charset="0"/>
                <a:ea typeface="微軟正黑體" panose="020B0604030504040204" pitchFamily="34" charset="-120"/>
              </a:rPr>
              <a:t>無</a:t>
            </a:r>
            <a:endParaRPr lang="zh-TW" altLang="en-US" sz="800" dirty="0"/>
          </a:p>
        </p:txBody>
      </p:sp>
      <p:sp>
        <p:nvSpPr>
          <p:cNvPr id="15" name="文字方塊 14"/>
          <p:cNvSpPr txBox="1"/>
          <p:nvPr/>
        </p:nvSpPr>
        <p:spPr>
          <a:xfrm>
            <a:off x="1707520" y="4837893"/>
            <a:ext cx="3436000" cy="215444"/>
          </a:xfrm>
          <a:prstGeom prst="rect">
            <a:avLst/>
          </a:prstGeom>
          <a:noFill/>
        </p:spPr>
        <p:txBody>
          <a:bodyPr wrap="square" rtlCol="0">
            <a:spAutoFit/>
          </a:bodyPr>
          <a:lstStyle/>
          <a:p>
            <a:r>
              <a:rPr lang="zh-TW" altLang="en-US" sz="800" b="1" dirty="0" smtClean="0">
                <a:latin typeface="Calibri" panose="020F0502020204030204" pitchFamily="34" charset="0"/>
                <a:ea typeface="微軟正黑體" panose="020B0604030504040204" pitchFamily="34" charset="-120"/>
              </a:rPr>
              <a:t>無</a:t>
            </a:r>
            <a:endParaRPr lang="zh-TW" altLang="en-US" sz="800" dirty="0"/>
          </a:p>
        </p:txBody>
      </p:sp>
      <p:sp>
        <p:nvSpPr>
          <p:cNvPr id="17"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9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3982584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116632"/>
            <a:ext cx="7848872" cy="1085310"/>
          </a:xfrm>
        </p:spPr>
        <p:txBody>
          <a:bodyPr>
            <a:normAutofit/>
          </a:bodyPr>
          <a:lstStyle/>
          <a:p>
            <a:pPr algn="l"/>
            <a:r>
              <a:rPr lang="zh-TW" altLang="en-US" sz="3200" b="1" dirty="0">
                <a:solidFill>
                  <a:srgbClr val="0000FF"/>
                </a:solidFill>
                <a:latin typeface="Calibri" panose="020F0502020204030204" pitchFamily="34" charset="0"/>
                <a:ea typeface="微軟正黑體" panose="020B0604030504040204" pitchFamily="34" charset="-120"/>
              </a:rPr>
              <a:t>多年期計畫</a:t>
            </a:r>
            <a:r>
              <a:rPr lang="zh-TW" altLang="en-US" sz="3200" b="1" dirty="0" smtClean="0">
                <a:solidFill>
                  <a:srgbClr val="0000FF"/>
                </a:solidFill>
                <a:latin typeface="Calibri" panose="020F0502020204030204" pitchFamily="34" charset="0"/>
                <a:ea typeface="微軟正黑體" panose="020B0604030504040204" pitchFamily="34" charset="-120"/>
              </a:rPr>
              <a:t>注意事項</a:t>
            </a:r>
            <a:r>
              <a:rPr lang="en-US" altLang="zh-TW" sz="3200" b="1" dirty="0" smtClean="0">
                <a:solidFill>
                  <a:srgbClr val="0000FF"/>
                </a:solidFill>
                <a:latin typeface="Calibri" panose="020F0502020204030204" pitchFamily="34" charset="0"/>
                <a:ea typeface="微軟正黑體" panose="020B0604030504040204" pitchFamily="34" charset="-120"/>
              </a:rPr>
              <a:t/>
            </a:r>
            <a:br>
              <a:rPr lang="en-US" altLang="zh-TW" sz="3200" b="1" dirty="0" smtClean="0">
                <a:solidFill>
                  <a:srgbClr val="0000FF"/>
                </a:solidFill>
                <a:latin typeface="Calibri" panose="020F0502020204030204" pitchFamily="34" charset="0"/>
                <a:ea typeface="微軟正黑體" panose="020B0604030504040204" pitchFamily="34" charset="-120"/>
              </a:rPr>
            </a:br>
            <a:r>
              <a:rPr lang="en-US" altLang="zh-TW" sz="1800" b="1" dirty="0" smtClean="0">
                <a:solidFill>
                  <a:srgbClr val="FF0066"/>
                </a:solidFill>
                <a:latin typeface="Calibri" panose="020F0502020204030204" pitchFamily="34" charset="0"/>
                <a:ea typeface="微軟正黑體" panose="020B0604030504040204" pitchFamily="34" charset="-120"/>
              </a:rPr>
              <a:t>(</a:t>
            </a:r>
            <a:r>
              <a:rPr lang="zh-TW" altLang="en-US" sz="1800" b="1" dirty="0" smtClean="0">
                <a:solidFill>
                  <a:srgbClr val="FF0066"/>
                </a:solidFill>
                <a:latin typeface="Calibri" panose="020F0502020204030204" pitchFamily="34" charset="0"/>
                <a:ea typeface="微軟正黑體" panose="020B0604030504040204" pitchFamily="34" charset="-120"/>
              </a:rPr>
              <a:t>計畫編號後有</a:t>
            </a:r>
            <a:r>
              <a:rPr lang="en-US" altLang="zh-TW" sz="1800" b="1" dirty="0" smtClean="0">
                <a:solidFill>
                  <a:srgbClr val="FF0066"/>
                </a:solidFill>
                <a:latin typeface="Calibri" panose="020F0502020204030204" pitchFamily="34" charset="0"/>
                <a:ea typeface="微軟正黑體" panose="020B0604030504040204" pitchFamily="34" charset="-120"/>
              </a:rPr>
              <a:t>“</a:t>
            </a:r>
            <a:r>
              <a:rPr lang="en-US" altLang="zh-TW" sz="1800" b="1" u="sng" dirty="0" smtClean="0">
                <a:solidFill>
                  <a:srgbClr val="FF0066"/>
                </a:solidFill>
                <a:latin typeface="Calibri" panose="020F0502020204030204" pitchFamily="34" charset="0"/>
                <a:ea typeface="微軟正黑體" panose="020B0604030504040204" pitchFamily="34" charset="-120"/>
              </a:rPr>
              <a:t>MY2</a:t>
            </a:r>
            <a:r>
              <a:rPr lang="en-US" altLang="zh-TW" sz="1800" b="1" dirty="0" smtClean="0">
                <a:solidFill>
                  <a:srgbClr val="FF0066"/>
                </a:solidFill>
                <a:latin typeface="Calibri" panose="020F0502020204030204" pitchFamily="34" charset="0"/>
                <a:ea typeface="微軟正黑體" panose="020B0604030504040204" pitchFamily="34" charset="-120"/>
              </a:rPr>
              <a:t>”</a:t>
            </a:r>
            <a:r>
              <a:rPr lang="zh-TW" altLang="en-US" sz="1800" b="1" dirty="0" smtClean="0">
                <a:solidFill>
                  <a:srgbClr val="FF0066"/>
                </a:solidFill>
                <a:latin typeface="Calibri" panose="020F0502020204030204" pitchFamily="34" charset="0"/>
                <a:ea typeface="微軟正黑體" panose="020B0604030504040204" pitchFamily="34" charset="-120"/>
              </a:rPr>
              <a:t>或是</a:t>
            </a:r>
            <a:r>
              <a:rPr lang="en-US" altLang="zh-TW" sz="1800" b="1" dirty="0" smtClean="0">
                <a:solidFill>
                  <a:srgbClr val="FF0066"/>
                </a:solidFill>
                <a:latin typeface="Calibri" panose="020F0502020204030204" pitchFamily="34" charset="0"/>
                <a:ea typeface="微軟正黑體" panose="020B0604030504040204" pitchFamily="34" charset="-120"/>
              </a:rPr>
              <a:t>“</a:t>
            </a:r>
            <a:r>
              <a:rPr lang="en-US" altLang="zh-TW" sz="1800" b="1" u="sng" dirty="0" smtClean="0">
                <a:solidFill>
                  <a:srgbClr val="FF0066"/>
                </a:solidFill>
                <a:latin typeface="Calibri" panose="020F0502020204030204" pitchFamily="34" charset="0"/>
                <a:ea typeface="微軟正黑體" panose="020B0604030504040204" pitchFamily="34" charset="-120"/>
              </a:rPr>
              <a:t>MY3</a:t>
            </a:r>
            <a:r>
              <a:rPr lang="en-US" altLang="zh-TW" sz="1800" b="1" dirty="0" smtClean="0">
                <a:solidFill>
                  <a:srgbClr val="FF0066"/>
                </a:solidFill>
                <a:latin typeface="Calibri" panose="020F0502020204030204" pitchFamily="34" charset="0"/>
                <a:ea typeface="微軟正黑體" panose="020B0604030504040204" pitchFamily="34" charset="-120"/>
              </a:rPr>
              <a:t>”</a:t>
            </a:r>
            <a:r>
              <a:rPr lang="zh-TW" altLang="en-US" sz="1800" b="1" dirty="0" smtClean="0">
                <a:solidFill>
                  <a:srgbClr val="FF0066"/>
                </a:solidFill>
                <a:latin typeface="Calibri" panose="020F0502020204030204" pitchFamily="34" charset="0"/>
                <a:ea typeface="微軟正黑體" panose="020B0604030504040204" pitchFamily="34" charset="-120"/>
              </a:rPr>
              <a:t>的才算是多年期計畫唷</a:t>
            </a:r>
            <a:r>
              <a:rPr lang="en-US" altLang="zh-TW" sz="1800" b="1" dirty="0" smtClean="0">
                <a:solidFill>
                  <a:srgbClr val="FF0066"/>
                </a:solidFill>
                <a:latin typeface="Calibri" panose="020F0502020204030204" pitchFamily="34" charset="0"/>
                <a:ea typeface="微軟正黑體" panose="020B0604030504040204" pitchFamily="34" charset="-120"/>
              </a:rPr>
              <a:t>!!)</a:t>
            </a:r>
            <a:endParaRPr lang="zh-TW" altLang="en-US" sz="1800" b="1" dirty="0">
              <a:solidFill>
                <a:srgbClr val="FF0066"/>
              </a:solidFill>
              <a:latin typeface="Calibri" panose="020F0502020204030204" pitchFamily="34" charset="0"/>
              <a:ea typeface="微軟正黑體" panose="020B0604030504040204" pitchFamily="34" charset="-120"/>
            </a:endParaRPr>
          </a:p>
        </p:txBody>
      </p:sp>
      <p:sp>
        <p:nvSpPr>
          <p:cNvPr id="3" name="內容版面配置區 2"/>
          <p:cNvSpPr>
            <a:spLocks noGrp="1"/>
          </p:cNvSpPr>
          <p:nvPr>
            <p:ph sz="quarter" idx="13"/>
          </p:nvPr>
        </p:nvSpPr>
        <p:spPr/>
        <p:txBody>
          <a:bodyPr/>
          <a:lstStyle/>
          <a:p>
            <a:endParaRPr lang="zh-TW" altLang="en-US"/>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32" y="1052737"/>
            <a:ext cx="9152332"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橢圓 4"/>
          <p:cNvSpPr/>
          <p:nvPr/>
        </p:nvSpPr>
        <p:spPr bwMode="auto">
          <a:xfrm>
            <a:off x="3707904" y="4581128"/>
            <a:ext cx="4248472" cy="1368152"/>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pic>
        <p:nvPicPr>
          <p:cNvPr id="102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27463" y="281310"/>
            <a:ext cx="3312353" cy="37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橢圓 6"/>
          <p:cNvSpPr/>
          <p:nvPr/>
        </p:nvSpPr>
        <p:spPr bwMode="auto">
          <a:xfrm>
            <a:off x="7308304" y="190962"/>
            <a:ext cx="1008112" cy="55840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9" name="直線接點 8"/>
          <p:cNvCxnSpPr/>
          <p:nvPr/>
        </p:nvCxnSpPr>
        <p:spPr>
          <a:xfrm>
            <a:off x="5724128" y="5466740"/>
            <a:ext cx="176419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4" name="矩形 3"/>
          <p:cNvSpPr/>
          <p:nvPr/>
        </p:nvSpPr>
        <p:spPr>
          <a:xfrm>
            <a:off x="4524362" y="3415977"/>
            <a:ext cx="4512134" cy="1015663"/>
          </a:xfrm>
          <a:prstGeom prst="rect">
            <a:avLst/>
          </a:prstGeom>
          <a:solidFill>
            <a:srgbClr val="FFFF00"/>
          </a:solidFill>
          <a:ln>
            <a:noFill/>
          </a:ln>
        </p:spPr>
        <p:txBody>
          <a:bodyPr wrap="square">
            <a:spAutoFit/>
          </a:bodyPr>
          <a:lstStyle/>
          <a:p>
            <a:r>
              <a:rPr lang="zh-TW" altLang="en-US" dirty="0">
                <a:solidFill>
                  <a:srgbClr val="0000FF"/>
                </a:solidFill>
                <a:latin typeface="Calibri" panose="020F0502020204030204" pitchFamily="34" charset="0"/>
                <a:ea typeface="微軟正黑體" panose="020B0604030504040204" pitchFamily="34" charset="-120"/>
              </a:rPr>
              <a:t>若主持人為執行多年期計畫，其總額算法為</a:t>
            </a:r>
            <a:r>
              <a:rPr lang="zh-TW" altLang="en-US" sz="2400" b="1" u="sng" dirty="0">
                <a:solidFill>
                  <a:srgbClr val="0000FF"/>
                </a:solidFill>
                <a:latin typeface="Calibri" panose="020F0502020204030204" pitchFamily="34" charset="0"/>
                <a:ea typeface="微軟正黑體" panose="020B0604030504040204" pitchFamily="34" charset="-120"/>
              </a:rPr>
              <a:t>多年期</a:t>
            </a:r>
            <a:r>
              <a:rPr lang="zh-TW" altLang="en-US" sz="2400" b="1" u="sng" dirty="0" smtClean="0">
                <a:solidFill>
                  <a:srgbClr val="0000FF"/>
                </a:solidFill>
                <a:latin typeface="Calibri" panose="020F0502020204030204" pitchFamily="34" charset="0"/>
                <a:ea typeface="微軟正黑體" panose="020B0604030504040204" pitchFamily="34" charset="-120"/>
              </a:rPr>
              <a:t>累加</a:t>
            </a:r>
            <a:r>
              <a:rPr lang="zh-TW" altLang="en-US" dirty="0" smtClean="0">
                <a:solidFill>
                  <a:srgbClr val="0000FF"/>
                </a:solidFill>
                <a:latin typeface="Calibri" panose="020F0502020204030204" pitchFamily="34" charset="0"/>
                <a:ea typeface="微軟正黑體" panose="020B0604030504040204" pitchFamily="34" charset="-120"/>
              </a:rPr>
              <a:t>。</a:t>
            </a:r>
            <a:r>
              <a:rPr lang="zh-TW" altLang="en-US" dirty="0">
                <a:solidFill>
                  <a:srgbClr val="0000FF"/>
                </a:solidFill>
                <a:latin typeface="Calibri" panose="020F0502020204030204" pitchFamily="34" charset="0"/>
                <a:ea typeface="微軟正黑體" panose="020B0604030504040204" pitchFamily="34" charset="-120"/>
              </a:rPr>
              <a:t>請於變更時敘明上一年度已變更金額。</a:t>
            </a:r>
            <a:endParaRPr lang="zh-TW" altLang="en-US" dirty="0"/>
          </a:p>
        </p:txBody>
      </p:sp>
      <p:cxnSp>
        <p:nvCxnSpPr>
          <p:cNvPr id="10" name="直線單箭頭接點 9"/>
          <p:cNvCxnSpPr/>
          <p:nvPr/>
        </p:nvCxnSpPr>
        <p:spPr>
          <a:xfrm flipH="1" flipV="1">
            <a:off x="6331611" y="2882604"/>
            <a:ext cx="40589" cy="5069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橢圓 12"/>
          <p:cNvSpPr/>
          <p:nvPr/>
        </p:nvSpPr>
        <p:spPr bwMode="auto">
          <a:xfrm>
            <a:off x="4283968" y="1824165"/>
            <a:ext cx="3955848" cy="1048884"/>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4260047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2132856"/>
            <a:ext cx="7128792" cy="2304256"/>
          </a:xfrm>
        </p:spPr>
        <p:txBody>
          <a:bodyPr>
            <a:normAutofit/>
          </a:bodyPr>
          <a:lstStyle/>
          <a:p>
            <a:r>
              <a:rPr lang="zh-TW" altLang="en-US" sz="4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若被退件了，如何修改</a:t>
            </a:r>
            <a:r>
              <a:rPr lang="en-US" altLang="zh-TW" sz="4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48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88712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20678"/>
            <a:ext cx="9144000" cy="4880739"/>
          </a:xfrm>
          <a:prstGeom prst="rect">
            <a:avLst/>
          </a:prstGeom>
          <a:noFill/>
          <a:ln w="9525">
            <a:noFill/>
            <a:miter lim="800000"/>
            <a:headEnd/>
            <a:tailEnd/>
          </a:ln>
        </p:spPr>
      </p:pic>
      <p:sp>
        <p:nvSpPr>
          <p:cNvPr id="10" name="文字方塊 9"/>
          <p:cNvSpPr txBox="1"/>
          <p:nvPr/>
        </p:nvSpPr>
        <p:spPr>
          <a:xfrm>
            <a:off x="4427984" y="3622473"/>
            <a:ext cx="1800200" cy="4001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點選 </a:t>
            </a:r>
            <a:r>
              <a:rPr lang="zh-TW" altLang="en-US" sz="2000" b="1" dirty="0" smtClean="0">
                <a:solidFill>
                  <a:srgbClr val="FF0000"/>
                </a:solidFill>
                <a:latin typeface="微軟正黑體" panose="020B0604030504040204" pitchFamily="34" charset="-120"/>
                <a:ea typeface="微軟正黑體" panose="020B0604030504040204" pitchFamily="34" charset="-120"/>
              </a:rPr>
              <a:t>退件結案</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a:stCxn id="7" idx="7"/>
          </p:cNvCxnSpPr>
          <p:nvPr/>
        </p:nvCxnSpPr>
        <p:spPr>
          <a:xfrm flipV="1">
            <a:off x="3696816" y="3933056"/>
            <a:ext cx="702608" cy="4127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橢圓 6"/>
          <p:cNvSpPr/>
          <p:nvPr/>
        </p:nvSpPr>
        <p:spPr bwMode="auto">
          <a:xfrm>
            <a:off x="2959264" y="4293096"/>
            <a:ext cx="864096"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8"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10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
        <p:nvSpPr>
          <p:cNvPr id="9" name="矩形 8"/>
          <p:cNvSpPr/>
          <p:nvPr/>
        </p:nvSpPr>
        <p:spPr bwMode="auto">
          <a:xfrm>
            <a:off x="1952280" y="4076575"/>
            <a:ext cx="432048" cy="144016"/>
          </a:xfrm>
          <a:prstGeom prst="rect">
            <a:avLst/>
          </a:prstGeom>
          <a:solidFill>
            <a:srgbClr val="FFFFCC"/>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Tree>
    <p:extLst>
      <p:ext uri="{BB962C8B-B14F-4D97-AF65-F5344CB8AC3E}">
        <p14:creationId xmlns:p14="http://schemas.microsoft.com/office/powerpoint/2010/main" val="2673449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p:txBody>
          <a:bodyPr/>
          <a:lstStyle/>
          <a:p>
            <a:endParaRPr lang="zh-TW"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35" y="1385879"/>
            <a:ext cx="91440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bwMode="auto">
          <a:xfrm>
            <a:off x="1384532" y="4122183"/>
            <a:ext cx="5400600" cy="1152128"/>
          </a:xfrm>
          <a:prstGeom prst="rect">
            <a:avLst/>
          </a:prstGeom>
          <a:solidFill>
            <a:srgbClr val="FFFFCC"/>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
        <p:nvSpPr>
          <p:cNvPr id="6" name="橢圓 5"/>
          <p:cNvSpPr/>
          <p:nvPr/>
        </p:nvSpPr>
        <p:spPr bwMode="auto">
          <a:xfrm>
            <a:off x="8604447" y="4553969"/>
            <a:ext cx="568199"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7" name="直線單箭頭接點 6"/>
          <p:cNvCxnSpPr/>
          <p:nvPr/>
        </p:nvCxnSpPr>
        <p:spPr>
          <a:xfrm>
            <a:off x="8535066" y="4079146"/>
            <a:ext cx="293634" cy="4748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7524328" y="3622473"/>
            <a:ext cx="1304372" cy="4001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rPr>
              <a:t>點選 </a:t>
            </a:r>
            <a:r>
              <a:rPr lang="zh-TW" altLang="en-US" sz="2000" b="1" dirty="0" smtClean="0">
                <a:solidFill>
                  <a:srgbClr val="FF0000"/>
                </a:solidFill>
                <a:latin typeface="微軟正黑體" panose="020B0604030504040204" pitchFamily="34" charset="-120"/>
                <a:ea typeface="微軟正黑體" panose="020B0604030504040204" pitchFamily="34" charset="-120"/>
              </a:rPr>
              <a:t>詳細</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1"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11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
        <p:nvSpPr>
          <p:cNvPr id="12" name="矩形 11"/>
          <p:cNvSpPr/>
          <p:nvPr/>
        </p:nvSpPr>
        <p:spPr bwMode="auto">
          <a:xfrm>
            <a:off x="1763688" y="2852936"/>
            <a:ext cx="288032" cy="216024"/>
          </a:xfrm>
          <a:prstGeom prst="rect">
            <a:avLst/>
          </a:prstGeom>
          <a:solidFill>
            <a:srgbClr val="FFFFCC"/>
          </a:solidFill>
          <a:ln w="9525">
            <a:noFill/>
            <a:miter lim="800000"/>
            <a:headEnd/>
            <a:tailEnd/>
          </a:ln>
          <a:effectLst/>
          <a:scene3d>
            <a:camera prst="orthographicFront"/>
            <a:lightRig rig="threePt" dir="t"/>
          </a:scene3d>
          <a:sp3d contourW="12700">
            <a:contourClr>
              <a:srgbClr val="00B0F0"/>
            </a:contourClr>
          </a:sp3d>
        </p:spPr>
        <p:txBody>
          <a:bodyPr wrap="none" rtlCol="0" anchor="ctr"/>
          <a:lstStyle/>
          <a:p>
            <a:pPr algn="ctr"/>
            <a:endParaRPr lang="zh-TW" altLang="en-US"/>
          </a:p>
        </p:txBody>
      </p:sp>
    </p:spTree>
    <p:extLst>
      <p:ext uri="{BB962C8B-B14F-4D97-AF65-F5344CB8AC3E}">
        <p14:creationId xmlns:p14="http://schemas.microsoft.com/office/powerpoint/2010/main" val="47206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780" y="1412776"/>
            <a:ext cx="9137220"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p:cNvSpPr/>
          <p:nvPr/>
        </p:nvSpPr>
        <p:spPr bwMode="auto">
          <a:xfrm>
            <a:off x="7019618" y="3775451"/>
            <a:ext cx="1016340" cy="72008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7" name="直線單箭頭接點 6"/>
          <p:cNvCxnSpPr/>
          <p:nvPr/>
        </p:nvCxnSpPr>
        <p:spPr>
          <a:xfrm>
            <a:off x="6912260" y="2702588"/>
            <a:ext cx="468052" cy="990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012160" y="2276872"/>
            <a:ext cx="2376264" cy="461665"/>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點選 修改後重新送出</a:t>
            </a:r>
            <a:endParaRPr lang="zh-TW" altLang="en-US" sz="2400" b="1" dirty="0">
              <a:solidFill>
                <a:srgbClr val="FF0000"/>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563888" y="3809945"/>
            <a:ext cx="3240360" cy="707886"/>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TW" altLang="en-US"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進入修改頁面修改完成後，再案一次儲存後送出即可</a:t>
            </a:r>
            <a:r>
              <a:rPr lang="en-US" altLang="zh-TW" sz="2000" b="1" dirty="0" smtClean="0">
                <a:solidFill>
                  <a:srgbClr val="0000FF"/>
                </a:solidFill>
                <a:latin typeface="微軟正黑體" panose="020B0604030504040204" pitchFamily="34" charset="-120"/>
                <a:ea typeface="微軟正黑體" panose="020B0604030504040204" pitchFamily="34" charset="-120"/>
                <a:sym typeface="Wingdings" pitchFamily="2" charset="2"/>
              </a:rPr>
              <a:t>!!</a:t>
            </a:r>
            <a:endParaRPr lang="zh-TW" altLang="en-US" sz="2000" b="1" dirty="0">
              <a:solidFill>
                <a:srgbClr val="0000FF"/>
              </a:solidFill>
              <a:latin typeface="微軟正黑體" panose="020B0604030504040204" pitchFamily="34" charset="-120"/>
              <a:ea typeface="微軟正黑體" panose="020B0604030504040204" pitchFamily="34" charset="-120"/>
            </a:endParaRPr>
          </a:p>
        </p:txBody>
      </p:sp>
      <p:sp>
        <p:nvSpPr>
          <p:cNvPr id="9"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12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20712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052736"/>
            <a:ext cx="8856984" cy="693738"/>
          </a:xfrm>
        </p:spPr>
        <p:txBody>
          <a:bodyPr>
            <a:normAutofit/>
          </a:bodyPr>
          <a:lstStyle/>
          <a:p>
            <a:pPr algn="l"/>
            <a:r>
              <a:rPr lang="zh-TW" altLang="en-US" sz="3000" b="1" dirty="0" smtClean="0">
                <a:solidFill>
                  <a:srgbClr val="0000FF"/>
                </a:solidFill>
                <a:latin typeface="微軟正黑體" panose="020B0604030504040204" pitchFamily="34" charset="-120"/>
                <a:ea typeface="微軟正黑體" panose="020B0604030504040204" pitchFamily="34" charset="-120"/>
              </a:rPr>
              <a:t>科技部</a:t>
            </a:r>
            <a:r>
              <a:rPr lang="zh-TW" altLang="zh-TW" sz="3000" b="1" dirty="0" smtClean="0">
                <a:solidFill>
                  <a:srgbClr val="0000FF"/>
                </a:solidFill>
                <a:latin typeface="微軟正黑體" panose="020B0604030504040204" pitchFamily="34" charset="-120"/>
                <a:ea typeface="微軟正黑體" panose="020B0604030504040204" pitchFamily="34" charset="-120"/>
              </a:rPr>
              <a:t>補助專題研究</a:t>
            </a:r>
            <a:r>
              <a:rPr lang="zh-TW" altLang="zh-TW" sz="3000" b="1" dirty="0">
                <a:solidFill>
                  <a:srgbClr val="0000FF"/>
                </a:solidFill>
                <a:latin typeface="微軟正黑體" panose="020B0604030504040204" pitchFamily="34" charset="-120"/>
                <a:ea typeface="微軟正黑體" panose="020B0604030504040204" pitchFamily="34" charset="-120"/>
              </a:rPr>
              <a:t>計畫經費支出用途變更彙報表</a:t>
            </a:r>
            <a:endParaRPr lang="zh-TW" altLang="en-US" sz="3000" b="1" dirty="0">
              <a:solidFill>
                <a:srgbClr val="0000FF"/>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467544" y="2060848"/>
            <a:ext cx="8219256" cy="4032448"/>
          </a:xfrm>
        </p:spPr>
        <p:txBody>
          <a:bodyPr>
            <a:normAutofit/>
          </a:bodyPr>
          <a:lstStyle/>
          <a:p>
            <a:r>
              <a:rPr lang="zh-TW" altLang="en-US" sz="2400" b="0" dirty="0" smtClean="0">
                <a:solidFill>
                  <a:schemeClr val="tx1"/>
                </a:solidFill>
                <a:latin typeface="Calibri" panose="020F0502020204030204" pitchFamily="34" charset="0"/>
                <a:ea typeface="微軟正黑體" panose="020B0604030504040204" pitchFamily="34" charset="-120"/>
              </a:rPr>
              <a:t>依科技部</a:t>
            </a:r>
            <a:r>
              <a:rPr lang="zh-TW" altLang="zh-TW" sz="2400" b="0" dirty="0" smtClean="0">
                <a:solidFill>
                  <a:schemeClr val="tx1"/>
                </a:solidFill>
                <a:latin typeface="Calibri" panose="020F0502020204030204" pitchFamily="34" charset="0"/>
                <a:ea typeface="微軟正黑體" panose="020B0604030504040204" pitchFamily="34" charset="-120"/>
              </a:rPr>
              <a:t>補助專題研究計畫經費處理原則第三點第四項規定，</a:t>
            </a:r>
            <a:r>
              <a:rPr lang="zh-TW" altLang="zh-TW" sz="2400" u="sng" dirty="0" smtClean="0">
                <a:solidFill>
                  <a:schemeClr val="tx1"/>
                </a:solidFill>
                <a:latin typeface="Calibri" panose="020F0502020204030204" pitchFamily="34" charset="0"/>
                <a:ea typeface="微軟正黑體" panose="020B0604030504040204" pitchFamily="34" charset="-120"/>
              </a:rPr>
              <a:t>執行機構應於計畫結束</a:t>
            </a:r>
            <a:r>
              <a:rPr lang="zh-TW" altLang="zh-TW" sz="2400" u="sng" dirty="0" smtClean="0">
                <a:solidFill>
                  <a:srgbClr val="5A04CC"/>
                </a:solidFill>
                <a:latin typeface="Calibri" panose="020F0502020204030204" pitchFamily="34" charset="0"/>
                <a:ea typeface="微軟正黑體" panose="020B0604030504040204" pitchFamily="34" charset="-120"/>
              </a:rPr>
              <a:t>辦理結報</a:t>
            </a:r>
            <a:r>
              <a:rPr lang="zh-TW" altLang="zh-TW" sz="2400" u="sng" dirty="0" smtClean="0">
                <a:solidFill>
                  <a:schemeClr val="tx1"/>
                </a:solidFill>
                <a:latin typeface="Calibri" panose="020F0502020204030204" pitchFamily="34" charset="0"/>
                <a:ea typeface="微軟正黑體" panose="020B0604030504040204" pitchFamily="34" charset="-120"/>
              </a:rPr>
              <a:t>時</a:t>
            </a:r>
            <a:r>
              <a:rPr lang="zh-TW" altLang="zh-TW" sz="2400" dirty="0" smtClean="0">
                <a:solidFill>
                  <a:schemeClr val="tx1"/>
                </a:solidFill>
                <a:latin typeface="Calibri" panose="020F0502020204030204" pitchFamily="34" charset="0"/>
                <a:ea typeface="微軟正黑體" panose="020B0604030504040204" pitchFamily="34" charset="-120"/>
              </a:rPr>
              <a:t>，</a:t>
            </a:r>
            <a:r>
              <a:rPr lang="zh-TW" altLang="zh-TW" sz="2400" u="sng" dirty="0" smtClean="0">
                <a:solidFill>
                  <a:schemeClr val="tx1"/>
                </a:solidFill>
                <a:latin typeface="Calibri" panose="020F0502020204030204" pitchFamily="34" charset="0"/>
                <a:ea typeface="微軟正黑體" panose="020B0604030504040204" pitchFamily="34" charset="-120"/>
              </a:rPr>
              <a:t>併同將補助計畫</a:t>
            </a:r>
            <a:r>
              <a:rPr lang="zh-TW" altLang="zh-TW" sz="2400" dirty="0" smtClean="0">
                <a:solidFill>
                  <a:schemeClr val="tx1"/>
                </a:solidFill>
                <a:latin typeface="Calibri" panose="020F0502020204030204" pitchFamily="34" charset="0"/>
                <a:ea typeface="微軟正黑體" panose="020B0604030504040204" pitchFamily="34" charset="-120"/>
              </a:rPr>
              <a:t>依同點第二項及第三項規定</a:t>
            </a:r>
            <a:r>
              <a:rPr lang="zh-TW" altLang="zh-TW" sz="2400" u="sng" dirty="0" smtClean="0">
                <a:solidFill>
                  <a:srgbClr val="5A04CC"/>
                </a:solidFill>
                <a:latin typeface="Calibri" panose="020F0502020204030204" pitchFamily="34" charset="0"/>
                <a:ea typeface="微軟正黑體" panose="020B0604030504040204" pitchFamily="34" charset="-120"/>
              </a:rPr>
              <a:t>辦理變更之支出用途及經費，全部彙整函報該會備查</a:t>
            </a:r>
            <a:r>
              <a:rPr lang="zh-TW" altLang="zh-TW" sz="2400" b="0" dirty="0" smtClean="0">
                <a:solidFill>
                  <a:schemeClr val="tx1"/>
                </a:solidFill>
                <a:latin typeface="Calibri" panose="020F0502020204030204" pitchFamily="34" charset="0"/>
                <a:ea typeface="微軟正黑體" panose="020B0604030504040204" pitchFamily="34" charset="-120"/>
              </a:rPr>
              <a:t>，並發佈「</a:t>
            </a:r>
            <a:r>
              <a:rPr lang="zh-TW" altLang="en-US" sz="2400" b="0" dirty="0" smtClean="0">
                <a:solidFill>
                  <a:schemeClr val="tx1"/>
                </a:solidFill>
                <a:latin typeface="Calibri" panose="020F0502020204030204" pitchFamily="34" charset="0"/>
                <a:ea typeface="微軟正黑體" panose="020B0604030504040204" pitchFamily="34" charset="-120"/>
              </a:rPr>
              <a:t>科技部</a:t>
            </a:r>
            <a:r>
              <a:rPr lang="zh-TW" altLang="zh-TW" sz="2400" b="0" dirty="0" smtClean="0">
                <a:solidFill>
                  <a:schemeClr val="tx1"/>
                </a:solidFill>
                <a:latin typeface="Calibri" panose="020F0502020204030204" pitchFamily="34" charset="0"/>
                <a:ea typeface="微軟正黑體" panose="020B0604030504040204" pitchFamily="34" charset="-120"/>
              </a:rPr>
              <a:t>補助專題研究計畫經費支出用途變更彙報表」</a:t>
            </a:r>
            <a:r>
              <a:rPr lang="en-US" altLang="zh-TW" sz="2400" b="0" dirty="0" smtClean="0">
                <a:solidFill>
                  <a:schemeClr val="tx1"/>
                </a:solidFill>
                <a:latin typeface="Calibri" panose="020F0502020204030204" pitchFamily="34" charset="0"/>
                <a:ea typeface="微軟正黑體" panose="020B0604030504040204" pitchFamily="34" charset="-120"/>
              </a:rPr>
              <a:t>(</a:t>
            </a:r>
            <a:r>
              <a:rPr lang="en-US" altLang="zh-TW" sz="2400" b="0" dirty="0" smtClean="0">
                <a:solidFill>
                  <a:srgbClr val="FF0000"/>
                </a:solidFill>
                <a:latin typeface="Calibri" panose="020F0502020204030204" pitchFamily="34" charset="0"/>
                <a:ea typeface="微軟正黑體" panose="020B0604030504040204" pitchFamily="34" charset="-120"/>
              </a:rPr>
              <a:t>101</a:t>
            </a:r>
            <a:r>
              <a:rPr lang="zh-TW" altLang="zh-TW" sz="2400" b="0" dirty="0" smtClean="0">
                <a:solidFill>
                  <a:srgbClr val="FF0000"/>
                </a:solidFill>
                <a:latin typeface="Calibri" panose="020F0502020204030204" pitchFamily="34" charset="0"/>
                <a:ea typeface="微軟正黑體" panose="020B0604030504040204" pitchFamily="34" charset="-120"/>
              </a:rPr>
              <a:t>年</a:t>
            </a:r>
            <a:r>
              <a:rPr lang="en-US" altLang="zh-TW" sz="2400" b="0" dirty="0" smtClean="0">
                <a:solidFill>
                  <a:srgbClr val="FF0000"/>
                </a:solidFill>
                <a:latin typeface="Calibri" panose="020F0502020204030204" pitchFamily="34" charset="0"/>
                <a:ea typeface="微軟正黑體" panose="020B0604030504040204" pitchFamily="34" charset="-120"/>
              </a:rPr>
              <a:t>08</a:t>
            </a:r>
            <a:r>
              <a:rPr lang="zh-TW" altLang="zh-TW" sz="2400" b="0" dirty="0" smtClean="0">
                <a:solidFill>
                  <a:srgbClr val="FF0000"/>
                </a:solidFill>
                <a:latin typeface="Calibri" panose="020F0502020204030204" pitchFamily="34" charset="0"/>
                <a:ea typeface="微軟正黑體" panose="020B0604030504040204" pitchFamily="34" charset="-120"/>
              </a:rPr>
              <a:t>月</a:t>
            </a:r>
            <a:r>
              <a:rPr lang="en-US" altLang="zh-TW" sz="2400" b="0" dirty="0" smtClean="0">
                <a:solidFill>
                  <a:srgbClr val="FF0000"/>
                </a:solidFill>
                <a:latin typeface="Calibri" panose="020F0502020204030204" pitchFamily="34" charset="0"/>
                <a:ea typeface="微軟正黑體" panose="020B0604030504040204" pitchFamily="34" charset="-120"/>
              </a:rPr>
              <a:t>31</a:t>
            </a:r>
            <a:r>
              <a:rPr lang="zh-TW" altLang="zh-TW" sz="2400" b="0" dirty="0" smtClean="0">
                <a:solidFill>
                  <a:srgbClr val="FF0000"/>
                </a:solidFill>
                <a:latin typeface="Calibri" panose="020F0502020204030204" pitchFamily="34" charset="0"/>
                <a:ea typeface="微軟正黑體" panose="020B0604030504040204" pitchFamily="34" charset="-120"/>
              </a:rPr>
              <a:t>日臺會綜二字第</a:t>
            </a:r>
            <a:r>
              <a:rPr lang="en-US" altLang="zh-TW" sz="2400" b="0" dirty="0" smtClean="0">
                <a:solidFill>
                  <a:srgbClr val="FF0000"/>
                </a:solidFill>
                <a:latin typeface="Calibri" panose="020F0502020204030204" pitchFamily="34" charset="0"/>
                <a:ea typeface="微軟正黑體" panose="020B0604030504040204" pitchFamily="34" charset="-120"/>
              </a:rPr>
              <a:t>1010058874</a:t>
            </a:r>
            <a:r>
              <a:rPr lang="zh-TW" altLang="zh-TW" sz="2400" b="0" dirty="0" smtClean="0">
                <a:solidFill>
                  <a:srgbClr val="FF0000"/>
                </a:solidFill>
                <a:latin typeface="Calibri" panose="020F0502020204030204" pitchFamily="34" charset="0"/>
                <a:ea typeface="微軟正黑體" panose="020B0604030504040204" pitchFamily="34" charset="-120"/>
              </a:rPr>
              <a:t>號</a:t>
            </a:r>
            <a:r>
              <a:rPr lang="en-US" altLang="zh-TW" sz="2400" b="0" dirty="0" smtClean="0">
                <a:solidFill>
                  <a:schemeClr val="tx1"/>
                </a:solidFill>
                <a:latin typeface="Calibri" panose="020F0502020204030204" pitchFamily="34" charset="0"/>
                <a:ea typeface="微軟正黑體" panose="020B0604030504040204" pitchFamily="34" charset="-120"/>
              </a:rPr>
              <a:t>)</a:t>
            </a:r>
            <a:endParaRPr lang="zh-TW" altLang="en-US" sz="2400" b="0" dirty="0">
              <a:solidFill>
                <a:schemeClr val="tx1"/>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18665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特別叮嚀</a:t>
            </a:r>
            <a:r>
              <a:rPr lang="en-US" altLang="zh-TW" b="1" dirty="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a:t>
            </a:r>
            <a:endParaRPr lang="zh-TW" altLang="en-US" b="1" dirty="0">
              <a:solidFill>
                <a:srgbClr val="FF0000"/>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endParaRPr>
          </a:p>
        </p:txBody>
      </p:sp>
      <p:sp>
        <p:nvSpPr>
          <p:cNvPr id="3" name="內容版面配置區 2"/>
          <p:cNvSpPr>
            <a:spLocks noGrp="1"/>
          </p:cNvSpPr>
          <p:nvPr>
            <p:ph sz="quarter" idx="13"/>
          </p:nvPr>
        </p:nvSpPr>
        <p:spPr>
          <a:xfrm>
            <a:off x="457200" y="1772816"/>
            <a:ext cx="8229600" cy="4464496"/>
          </a:xfrm>
        </p:spPr>
        <p:txBody>
          <a:bodyPr/>
          <a:lstStyle/>
          <a:p>
            <a:r>
              <a:rPr lang="zh-TW" altLang="en-US" dirty="0">
                <a:latin typeface="Calibri" panose="020F0502020204030204" pitchFamily="34" charset="0"/>
                <a:ea typeface="微軟正黑體" panose="020B0604030504040204" pitchFamily="34" charset="-120"/>
              </a:rPr>
              <a:t>依「科技部補助專題研究計畫經費處理原則</a:t>
            </a:r>
            <a:r>
              <a:rPr lang="zh-TW" altLang="en-US" dirty="0" smtClean="0">
                <a:latin typeface="Calibri" panose="020F0502020204030204" pitchFamily="34" charset="0"/>
                <a:ea typeface="微軟正黑體" panose="020B0604030504040204" pitchFamily="34" charset="-120"/>
              </a:rPr>
              <a:t>」中，第三</a:t>
            </a:r>
            <a:r>
              <a:rPr lang="zh-TW" altLang="en-US" dirty="0">
                <a:latin typeface="Calibri" panose="020F0502020204030204" pitchFamily="34" charset="0"/>
                <a:ea typeface="微軟正黑體" panose="020B0604030504040204" pitchFamily="34" charset="-120"/>
              </a:rPr>
              <a:t>、原未核給之補助項目（業務費、研究設備費、國外差旅費）</a:t>
            </a:r>
            <a:r>
              <a:rPr lang="zh-TW" altLang="en-US" dirty="0" smtClean="0">
                <a:latin typeface="Calibri" panose="020F0502020204030204" pitchFamily="34" charset="0"/>
                <a:ea typeface="微軟正黑體" panose="020B0604030504040204" pitchFamily="34" charset="-120"/>
              </a:rPr>
              <a:t>，</a:t>
            </a:r>
            <a:r>
              <a:rPr lang="en-US" altLang="zh-TW" dirty="0" smtClean="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規定，</a:t>
            </a:r>
            <a:r>
              <a:rPr lang="zh-TW" altLang="en-US" dirty="0" smtClean="0">
                <a:latin typeface="Calibri" panose="020F0502020204030204" pitchFamily="34" charset="0"/>
                <a:ea typeface="微軟正黑體" panose="020B0604030504040204" pitchFamily="34" charset="-120"/>
              </a:rPr>
              <a:t>但</a:t>
            </a:r>
            <a:r>
              <a:rPr lang="zh-TW" altLang="en-US" dirty="0">
                <a:solidFill>
                  <a:srgbClr val="FF0000"/>
                </a:solidFill>
                <a:latin typeface="Calibri" panose="020F0502020204030204" pitchFamily="34" charset="0"/>
                <a:ea typeface="微軟正黑體" panose="020B0604030504040204" pitchFamily="34" charset="-120"/>
              </a:rPr>
              <a:t>但研究設備費流入後</a:t>
            </a:r>
            <a:r>
              <a:rPr lang="zh-TW" altLang="en-US" sz="4000" u="sng" dirty="0">
                <a:solidFill>
                  <a:srgbClr val="FF0000"/>
                </a:solidFill>
                <a:latin typeface="Calibri" panose="020F0502020204030204" pitchFamily="34" charset="0"/>
                <a:ea typeface="微軟正黑體" panose="020B0604030504040204" pitchFamily="34" charset="-120"/>
              </a:rPr>
              <a:t>總額</a:t>
            </a:r>
            <a:r>
              <a:rPr lang="zh-TW" altLang="en-US" sz="3600" u="sng" dirty="0">
                <a:solidFill>
                  <a:srgbClr val="FF0000"/>
                </a:solidFill>
                <a:latin typeface="Calibri" panose="020F0502020204030204" pitchFamily="34" charset="0"/>
                <a:ea typeface="微軟正黑體" panose="020B0604030504040204" pitchFamily="34" charset="-120"/>
              </a:rPr>
              <a:t>在新臺幣五萬元以下者</a:t>
            </a:r>
            <a:r>
              <a:rPr lang="zh-TW" altLang="en-US" dirty="0">
                <a:solidFill>
                  <a:srgbClr val="FF0000"/>
                </a:solidFill>
                <a:latin typeface="Calibri" panose="020F0502020204030204" pitchFamily="34" charset="0"/>
                <a:ea typeface="微軟正黑體" panose="020B0604030504040204" pitchFamily="34" charset="-120"/>
              </a:rPr>
              <a:t>，執行機構得依內部</a:t>
            </a:r>
            <a:r>
              <a:rPr lang="zh-TW" altLang="en-US" dirty="0" smtClean="0">
                <a:solidFill>
                  <a:srgbClr val="FF0000"/>
                </a:solidFill>
                <a:latin typeface="Calibri" panose="020F0502020204030204" pitchFamily="34" charset="0"/>
                <a:ea typeface="微軟正黑體" panose="020B0604030504040204" pitchFamily="34" charset="-120"/>
              </a:rPr>
              <a:t>行政程序</a:t>
            </a:r>
            <a:r>
              <a:rPr lang="zh-TW" altLang="en-US" dirty="0">
                <a:solidFill>
                  <a:srgbClr val="FF0000"/>
                </a:solidFill>
                <a:latin typeface="Calibri" panose="020F0502020204030204" pitchFamily="34" charset="0"/>
                <a:ea typeface="微軟正黑體" panose="020B0604030504040204" pitchFamily="34" charset="-120"/>
              </a:rPr>
              <a:t>辦理，免報本部</a:t>
            </a:r>
            <a:r>
              <a:rPr lang="zh-TW" altLang="en-US" dirty="0" smtClean="0">
                <a:solidFill>
                  <a:srgbClr val="FF0000"/>
                </a:solidFill>
                <a:latin typeface="Calibri" panose="020F0502020204030204" pitchFamily="34" charset="0"/>
                <a:ea typeface="微軟正黑體" panose="020B0604030504040204" pitchFamily="34" charset="-120"/>
              </a:rPr>
              <a:t>。</a:t>
            </a:r>
            <a:r>
              <a:rPr lang="en-US" altLang="zh-TW" dirty="0">
                <a:solidFill>
                  <a:srgbClr val="0000FF"/>
                </a:solidFill>
                <a:latin typeface="Calibri" panose="020F0502020204030204" pitchFamily="34" charset="0"/>
                <a:ea typeface="微軟正黑體" panose="020B0604030504040204" pitchFamily="34" charset="-120"/>
              </a:rPr>
              <a:t>(</a:t>
            </a:r>
            <a:r>
              <a:rPr lang="zh-TW" altLang="en-US" dirty="0" smtClean="0">
                <a:solidFill>
                  <a:srgbClr val="0000FF"/>
                </a:solidFill>
                <a:latin typeface="Calibri" panose="020F0502020204030204" pitchFamily="34" charset="0"/>
                <a:ea typeface="微軟正黑體" panose="020B0604030504040204" pitchFamily="34" charset="-120"/>
              </a:rPr>
              <a:t>若主持人為執行多年期計畫，其總額算法為</a:t>
            </a:r>
            <a:r>
              <a:rPr lang="zh-TW" altLang="en-US" sz="3600" u="sng" dirty="0" smtClean="0">
                <a:solidFill>
                  <a:srgbClr val="0000FF"/>
                </a:solidFill>
                <a:latin typeface="Calibri" panose="020F0502020204030204" pitchFamily="34" charset="0"/>
                <a:ea typeface="微軟正黑體" panose="020B0604030504040204" pitchFamily="34" charset="-120"/>
              </a:rPr>
              <a:t>多年期累加</a:t>
            </a:r>
            <a:r>
              <a:rPr lang="zh-TW" altLang="en-US" dirty="0" smtClean="0">
                <a:solidFill>
                  <a:srgbClr val="0000FF"/>
                </a:solidFill>
                <a:latin typeface="Calibri" panose="020F0502020204030204" pitchFamily="34" charset="0"/>
                <a:ea typeface="微軟正黑體" panose="020B0604030504040204" pitchFamily="34" charset="-120"/>
              </a:rPr>
              <a:t>不能超過</a:t>
            </a:r>
            <a:r>
              <a:rPr lang="en-US" altLang="zh-TW" dirty="0" smtClean="0">
                <a:solidFill>
                  <a:srgbClr val="0000FF"/>
                </a:solidFill>
                <a:latin typeface="Calibri" panose="020F0502020204030204" pitchFamily="34" charset="0"/>
                <a:ea typeface="微軟正黑體" panose="020B0604030504040204" pitchFamily="34" charset="-120"/>
              </a:rPr>
              <a:t>5</a:t>
            </a:r>
            <a:r>
              <a:rPr lang="zh-TW" altLang="en-US" dirty="0" smtClean="0">
                <a:solidFill>
                  <a:srgbClr val="0000FF"/>
                </a:solidFill>
                <a:latin typeface="Calibri" panose="020F0502020204030204" pitchFamily="34" charset="0"/>
                <a:ea typeface="微軟正黑體" panose="020B0604030504040204" pitchFamily="34" charset="-120"/>
              </a:rPr>
              <a:t>萬。請於變更時敘明上一年度已變更金額。</a:t>
            </a:r>
            <a:r>
              <a:rPr lang="en-US" altLang="zh-TW" dirty="0" smtClean="0">
                <a:solidFill>
                  <a:srgbClr val="0000FF"/>
                </a:solidFill>
                <a:latin typeface="Calibri" panose="020F0502020204030204" pitchFamily="34" charset="0"/>
                <a:ea typeface="微軟正黑體" panose="020B0604030504040204" pitchFamily="34" charset="-120"/>
              </a:rPr>
              <a:t>)</a:t>
            </a:r>
            <a:endParaRPr lang="zh-TW" altLang="en-US"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3839861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395536" y="908720"/>
            <a:ext cx="8229600" cy="5544616"/>
          </a:xfrm>
        </p:spPr>
        <p:txBody>
          <a:bodyPr>
            <a:normAutofit lnSpcReduction="10000"/>
          </a:bodyPr>
          <a:lstStyle/>
          <a:p>
            <a:r>
              <a:rPr lang="zh-TW" altLang="en-US" dirty="0" smtClean="0">
                <a:solidFill>
                  <a:srgbClr val="0000FF"/>
                </a:solidFill>
                <a:latin typeface="Calibri" panose="020F0502020204030204" pitchFamily="34" charset="0"/>
                <a:ea typeface="微軟正黑體" panose="020B0604030504040204" pitchFamily="34" charset="-120"/>
              </a:rPr>
              <a:t>科技部</a:t>
            </a:r>
            <a:r>
              <a:rPr lang="en-US" altLang="zh-TW" dirty="0">
                <a:solidFill>
                  <a:srgbClr val="0000FF"/>
                </a:solidFill>
                <a:latin typeface="Calibri" panose="020F0502020204030204" pitchFamily="34" charset="0"/>
                <a:ea typeface="微軟正黑體" panose="020B0604030504040204" pitchFamily="34" charset="-120"/>
              </a:rPr>
              <a:t>104</a:t>
            </a:r>
            <a:r>
              <a:rPr lang="zh-TW" altLang="en-US" dirty="0">
                <a:solidFill>
                  <a:srgbClr val="0000FF"/>
                </a:solidFill>
                <a:latin typeface="Calibri" panose="020F0502020204030204" pitchFamily="34" charset="0"/>
                <a:ea typeface="微軟正黑體" panose="020B0604030504040204" pitchFamily="34" charset="-120"/>
              </a:rPr>
              <a:t>年</a:t>
            </a:r>
            <a:r>
              <a:rPr lang="en-US" altLang="zh-TW" dirty="0">
                <a:solidFill>
                  <a:srgbClr val="0000FF"/>
                </a:solidFill>
                <a:latin typeface="Calibri" panose="020F0502020204030204" pitchFamily="34" charset="0"/>
                <a:ea typeface="微軟正黑體" panose="020B0604030504040204" pitchFamily="34" charset="-120"/>
              </a:rPr>
              <a:t>07</a:t>
            </a:r>
            <a:r>
              <a:rPr lang="zh-TW" altLang="en-US" dirty="0">
                <a:solidFill>
                  <a:srgbClr val="0000FF"/>
                </a:solidFill>
                <a:latin typeface="Calibri" panose="020F0502020204030204" pitchFamily="34" charset="0"/>
                <a:ea typeface="微軟正黑體" panose="020B0604030504040204" pitchFamily="34" charset="-120"/>
              </a:rPr>
              <a:t>月</a:t>
            </a:r>
            <a:r>
              <a:rPr lang="en-US" altLang="zh-TW" dirty="0">
                <a:solidFill>
                  <a:srgbClr val="0000FF"/>
                </a:solidFill>
                <a:latin typeface="Calibri" panose="020F0502020204030204" pitchFamily="34" charset="0"/>
                <a:ea typeface="微軟正黑體" panose="020B0604030504040204" pitchFamily="34" charset="-120"/>
              </a:rPr>
              <a:t>09</a:t>
            </a:r>
            <a:r>
              <a:rPr lang="zh-TW" altLang="en-US" dirty="0">
                <a:solidFill>
                  <a:srgbClr val="0000FF"/>
                </a:solidFill>
                <a:latin typeface="Calibri" panose="020F0502020204030204" pitchFamily="34" charset="0"/>
                <a:ea typeface="微軟正黑體" panose="020B0604030504040204" pitchFamily="34" charset="-120"/>
              </a:rPr>
              <a:t>日科部綜字第</a:t>
            </a:r>
            <a:r>
              <a:rPr lang="en-US" altLang="zh-TW" dirty="0">
                <a:solidFill>
                  <a:srgbClr val="0000FF"/>
                </a:solidFill>
                <a:latin typeface="Calibri" panose="020F0502020204030204" pitchFamily="34" charset="0"/>
                <a:ea typeface="微軟正黑體" panose="020B0604030504040204" pitchFamily="34" charset="-120"/>
              </a:rPr>
              <a:t>1040049101</a:t>
            </a:r>
            <a:r>
              <a:rPr lang="zh-TW" altLang="en-US" dirty="0" smtClean="0">
                <a:solidFill>
                  <a:srgbClr val="0000FF"/>
                </a:solidFill>
                <a:latin typeface="Calibri" panose="020F0502020204030204" pitchFamily="34" charset="0"/>
                <a:ea typeface="微軟正黑體" panose="020B0604030504040204" pitchFamily="34" charset="-120"/>
              </a:rPr>
              <a:t>號函文中規定：</a:t>
            </a:r>
            <a:endParaRPr lang="en-US" altLang="zh-TW" dirty="0" smtClean="0">
              <a:solidFill>
                <a:srgbClr val="0000FF"/>
              </a:solidFill>
              <a:latin typeface="Calibri" panose="020F0502020204030204" pitchFamily="34" charset="0"/>
              <a:ea typeface="微軟正黑體" panose="020B0604030504040204" pitchFamily="34" charset="-120"/>
            </a:endParaRPr>
          </a:p>
          <a:p>
            <a:pPr marL="265113" indent="0">
              <a:buNone/>
            </a:pPr>
            <a:r>
              <a:rPr lang="zh-TW" altLang="en-US" dirty="0">
                <a:latin typeface="Calibri" panose="020F0502020204030204" pitchFamily="34" charset="0"/>
                <a:ea typeface="微軟正黑體" panose="020B0604030504040204" pitchFamily="34" charset="-120"/>
              </a:rPr>
              <a:t>四、助理人員所需下列費用由業務費列支</a:t>
            </a:r>
            <a:r>
              <a:rPr lang="zh-TW" altLang="en-US" dirty="0" smtClean="0">
                <a:latin typeface="Calibri" panose="020F0502020204030204" pitchFamily="34" charset="0"/>
                <a:ea typeface="微軟正黑體" panose="020B0604030504040204" pitchFamily="34" charset="-120"/>
              </a:rPr>
              <a:t>：</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一</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專任助理</a:t>
            </a:r>
            <a:r>
              <a:rPr lang="zh-TW" altLang="en-US" dirty="0" smtClean="0">
                <a:latin typeface="Calibri" panose="020F0502020204030204" pitchFamily="34" charset="0"/>
                <a:ea typeface="微軟正黑體" panose="020B0604030504040204" pitchFamily="34" charset="-120"/>
              </a:rPr>
              <a:t>費用</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二</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兼任助理</a:t>
            </a:r>
            <a:r>
              <a:rPr lang="zh-TW" altLang="en-US" dirty="0" smtClean="0">
                <a:latin typeface="Calibri" panose="020F0502020204030204" pitchFamily="34" charset="0"/>
                <a:ea typeface="微軟正黑體" panose="020B0604030504040204" pitchFamily="34" charset="-120"/>
              </a:rPr>
              <a:t>費用</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三</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臨時</a:t>
            </a:r>
            <a:r>
              <a:rPr lang="zh-TW" altLang="en-US" dirty="0" smtClean="0">
                <a:latin typeface="Calibri" panose="020F0502020204030204" pitchFamily="34" charset="0"/>
                <a:ea typeface="微軟正黑體" panose="020B0604030504040204" pitchFamily="34" charset="-120"/>
              </a:rPr>
              <a:t>工資</a:t>
            </a:r>
            <a:r>
              <a:rPr lang="en-US" altLang="zh-TW" dirty="0">
                <a:latin typeface="Calibri" panose="020F0502020204030204" pitchFamily="34" charset="0"/>
                <a:ea typeface="微軟正黑體" panose="020B0604030504040204" pitchFamily="34" charset="-120"/>
              </a:rPr>
              <a:t>(</a:t>
            </a:r>
            <a:r>
              <a:rPr lang="zh-TW" altLang="en-US" dirty="0">
                <a:latin typeface="Calibri" panose="020F0502020204030204" pitchFamily="34" charset="0"/>
                <a:ea typeface="微軟正黑體" panose="020B0604030504040204" pitchFamily="34" charset="-120"/>
              </a:rPr>
              <a:t>四</a:t>
            </a:r>
            <a:r>
              <a:rPr lang="en-US" altLang="zh-TW" dirty="0">
                <a:latin typeface="Calibri" panose="020F0502020204030204" pitchFamily="34" charset="0"/>
                <a:ea typeface="微軟正黑體" panose="020B0604030504040204" pitchFamily="34" charset="-120"/>
              </a:rPr>
              <a:t>)</a:t>
            </a:r>
            <a:r>
              <a:rPr lang="zh-TW" altLang="en-US" dirty="0" smtClean="0">
                <a:latin typeface="Calibri" panose="020F0502020204030204" pitchFamily="34" charset="0"/>
                <a:ea typeface="微軟正黑體" panose="020B0604030504040204" pitchFamily="34" charset="-120"/>
              </a:rPr>
              <a:t>保險費</a:t>
            </a:r>
            <a:r>
              <a:rPr lang="en-US" altLang="zh-TW" dirty="0">
                <a:solidFill>
                  <a:srgbClr val="C00000"/>
                </a:solidFill>
                <a:latin typeface="Calibri" panose="020F0502020204030204" pitchFamily="34" charset="0"/>
                <a:ea typeface="微軟正黑體" panose="020B0604030504040204" pitchFamily="34" charset="-120"/>
              </a:rPr>
              <a:t>(</a:t>
            </a:r>
            <a:r>
              <a:rPr lang="zh-TW" altLang="en-US" dirty="0">
                <a:solidFill>
                  <a:srgbClr val="C00000"/>
                </a:solidFill>
                <a:latin typeface="Calibri" panose="020F0502020204030204" pitchFamily="34" charset="0"/>
                <a:ea typeface="微軟正黑體" panose="020B0604030504040204" pitchFamily="34" charset="-120"/>
              </a:rPr>
              <a:t>五</a:t>
            </a:r>
            <a:r>
              <a:rPr lang="en-US" altLang="zh-TW" dirty="0">
                <a:solidFill>
                  <a:srgbClr val="C00000"/>
                </a:solidFill>
                <a:latin typeface="Calibri" panose="020F0502020204030204" pitchFamily="34" charset="0"/>
                <a:ea typeface="微軟正黑體" panose="020B0604030504040204" pitchFamily="34" charset="-120"/>
              </a:rPr>
              <a:t>)</a:t>
            </a:r>
            <a:r>
              <a:rPr lang="zh-TW" altLang="en-US" dirty="0">
                <a:solidFill>
                  <a:srgbClr val="C00000"/>
                </a:solidFill>
                <a:latin typeface="Calibri" panose="020F0502020204030204" pitchFamily="34" charset="0"/>
                <a:ea typeface="微軟正黑體" panose="020B0604030504040204" pitchFamily="34" charset="-120"/>
              </a:rPr>
              <a:t>勞工退休金或離職</a:t>
            </a:r>
            <a:r>
              <a:rPr lang="zh-TW" altLang="en-US" dirty="0" smtClean="0">
                <a:solidFill>
                  <a:srgbClr val="C00000"/>
                </a:solidFill>
                <a:latin typeface="Calibri" panose="020F0502020204030204" pitchFamily="34" charset="0"/>
                <a:ea typeface="微軟正黑體" panose="020B0604030504040204" pitchFamily="34" charset="-120"/>
              </a:rPr>
              <a:t>儲金</a:t>
            </a:r>
            <a:endParaRPr lang="en-US" altLang="zh-TW" dirty="0" smtClean="0">
              <a:solidFill>
                <a:srgbClr val="C00000"/>
              </a:solidFill>
              <a:latin typeface="Calibri" panose="020F0502020204030204" pitchFamily="34" charset="0"/>
              <a:ea typeface="微軟正黑體" panose="020B0604030504040204" pitchFamily="34" charset="-120"/>
            </a:endParaRPr>
          </a:p>
          <a:p>
            <a:r>
              <a:rPr lang="zh-TW" altLang="zh-TW" dirty="0">
                <a:latin typeface="Calibri" panose="020F0502020204030204" pitchFamily="34" charset="0"/>
                <a:ea typeface="微軟正黑體" panose="020B0604030504040204" pitchFamily="34" charset="-120"/>
              </a:rPr>
              <a:t>修正前已核定之研究計畫所需助理人員費用，請於原核定計畫總</a:t>
            </a:r>
            <a:r>
              <a:rPr lang="zh-TW" altLang="zh-TW" dirty="0" smtClean="0">
                <a:latin typeface="Calibri" panose="020F0502020204030204" pitchFamily="34" charset="0"/>
                <a:ea typeface="微軟正黑體" panose="020B0604030504040204" pitchFamily="34" charset="-120"/>
              </a:rPr>
              <a:t>經費內</a:t>
            </a:r>
            <a:r>
              <a:rPr lang="zh-TW" altLang="zh-TW" dirty="0">
                <a:latin typeface="Calibri" panose="020F0502020204030204" pitchFamily="34" charset="0"/>
                <a:ea typeface="微軟正黑體" panose="020B0604030504040204" pitchFamily="34" charset="-120"/>
              </a:rPr>
              <a:t>勻支，如計畫總經費不足支應且執行完畢後無結餘款者，得於計畫執行結束後辦理經費結報時一併檢具領款收據、專題研究計畫助理人員追加經費明細表及彙總表申請追加差額</a:t>
            </a:r>
            <a:r>
              <a:rPr lang="zh-TW" altLang="zh-TW" dirty="0" smtClean="0">
                <a:latin typeface="Calibri" panose="020F0502020204030204" pitchFamily="34" charset="0"/>
                <a:ea typeface="微軟正黑體" panose="020B0604030504040204" pitchFamily="34" charset="-120"/>
              </a:rPr>
              <a:t>。</a:t>
            </a:r>
            <a:endParaRPr lang="en-US" altLang="zh-TW" dirty="0" smtClean="0">
              <a:latin typeface="Calibri" panose="020F0502020204030204" pitchFamily="34" charset="0"/>
              <a:ea typeface="微軟正黑體" panose="020B0604030504040204" pitchFamily="34" charset="-120"/>
            </a:endParaRPr>
          </a:p>
          <a:p>
            <a:r>
              <a:rPr lang="zh-TW" altLang="en-US" dirty="0" smtClean="0">
                <a:solidFill>
                  <a:srgbClr val="0000FF"/>
                </a:solidFill>
                <a:latin typeface="Calibri" panose="020F0502020204030204" pitchFamily="34" charset="0"/>
                <a:ea typeface="微軟正黑體" panose="020B0604030504040204" pitchFamily="34" charset="-120"/>
              </a:rPr>
              <a:t>請主持人確實控管經費支出，若您的計畫經費已用鑿，無法進行校內變更程序者，該筆不足之款項，將請</a:t>
            </a:r>
            <a:r>
              <a:rPr lang="zh-TW" altLang="en-US" dirty="0">
                <a:solidFill>
                  <a:srgbClr val="0000FF"/>
                </a:solidFill>
                <a:latin typeface="Calibri" panose="020F0502020204030204" pitchFamily="34" charset="0"/>
                <a:ea typeface="微軟正黑體" panose="020B0604030504040204" pitchFamily="34" charset="-120"/>
              </a:rPr>
              <a:t>主持人</a:t>
            </a:r>
            <a:r>
              <a:rPr lang="zh-TW" altLang="en-US" dirty="0" smtClean="0">
                <a:solidFill>
                  <a:srgbClr val="0000FF"/>
                </a:solidFill>
                <a:latin typeface="Calibri" panose="020F0502020204030204" pitchFamily="34" charset="0"/>
                <a:ea typeface="微軟正黑體" panose="020B0604030504040204" pitchFamily="34" charset="-120"/>
              </a:rPr>
              <a:t>先由</a:t>
            </a:r>
            <a:r>
              <a:rPr lang="zh-TW" altLang="en-US" b="1" dirty="0" smtClean="0">
                <a:solidFill>
                  <a:srgbClr val="FF0000"/>
                </a:solidFill>
                <a:latin typeface="Calibri" panose="020F0502020204030204" pitchFamily="34" charset="0"/>
                <a:ea typeface="微軟正黑體" panose="020B0604030504040204" pitchFamily="34" charset="-120"/>
              </a:rPr>
              <a:t>計畫回饋獎</a:t>
            </a:r>
            <a:r>
              <a:rPr lang="zh-TW" altLang="en-US" dirty="0" smtClean="0">
                <a:solidFill>
                  <a:srgbClr val="0000FF"/>
                </a:solidFill>
                <a:latin typeface="Calibri" panose="020F0502020204030204" pitchFamily="34" charset="0"/>
                <a:ea typeface="微軟正黑體" panose="020B0604030504040204" pitchFamily="34" charset="-120"/>
              </a:rPr>
              <a:t>支付，並請填妥「補助研究計畫助理人員追加經費明細表」繳交至財務處，將</a:t>
            </a:r>
            <a:r>
              <a:rPr lang="zh-TW" altLang="en-US" dirty="0">
                <a:solidFill>
                  <a:srgbClr val="0000FF"/>
                </a:solidFill>
                <a:latin typeface="Calibri" panose="020F0502020204030204" pitchFamily="34" charset="0"/>
                <a:ea typeface="微軟正黑體" panose="020B0604030504040204" pitchFamily="34" charset="-120"/>
              </a:rPr>
              <a:t>會於辦理經費結報時向科技部申請追加差額</a:t>
            </a:r>
            <a:r>
              <a:rPr lang="zh-TW" altLang="en-US" dirty="0" smtClean="0">
                <a:solidFill>
                  <a:srgbClr val="0000FF"/>
                </a:solidFill>
                <a:latin typeface="Calibri" panose="020F0502020204030204" pitchFamily="34" charset="0"/>
                <a:ea typeface="微軟正黑體" panose="020B0604030504040204" pitchFamily="34" charset="-120"/>
              </a:rPr>
              <a:t>。</a:t>
            </a:r>
            <a:r>
              <a:rPr lang="en-US" altLang="zh-TW" dirty="0" smtClean="0">
                <a:solidFill>
                  <a:srgbClr val="0000FF"/>
                </a:solidFill>
                <a:latin typeface="Calibri" panose="020F0502020204030204" pitchFamily="34" charset="0"/>
                <a:ea typeface="微軟正黑體" panose="020B0604030504040204" pitchFamily="34" charset="-120"/>
              </a:rPr>
              <a:t>(</a:t>
            </a:r>
            <a:r>
              <a:rPr lang="zh-TW" altLang="en-US" dirty="0" smtClean="0">
                <a:solidFill>
                  <a:srgbClr val="0000FF"/>
                </a:solidFill>
                <a:latin typeface="Calibri" panose="020F0502020204030204" pitchFamily="34" charset="0"/>
                <a:ea typeface="微軟正黑體" panose="020B0604030504040204" pitchFamily="34" charset="-120"/>
              </a:rPr>
              <a:t>此筆差額尚不知科技部是否均會核發</a:t>
            </a:r>
            <a:r>
              <a:rPr lang="en-US" altLang="zh-TW" dirty="0" smtClean="0">
                <a:solidFill>
                  <a:srgbClr val="0000FF"/>
                </a:solidFill>
                <a:latin typeface="Calibri" panose="020F0502020204030204" pitchFamily="34" charset="0"/>
                <a:ea typeface="微軟正黑體" panose="020B0604030504040204" pitchFamily="34" charset="-120"/>
              </a:rPr>
              <a:t>)</a:t>
            </a:r>
          </a:p>
          <a:p>
            <a:r>
              <a:rPr lang="zh-TW" altLang="zh-TW" b="1" dirty="0" smtClean="0">
                <a:solidFill>
                  <a:srgbClr val="C00000"/>
                </a:solidFill>
                <a:latin typeface="Calibri" panose="020F0502020204030204" pitchFamily="34" charset="0"/>
                <a:ea typeface="微軟正黑體" panose="020B0604030504040204" pitchFamily="34" charset="-120"/>
              </a:rPr>
              <a:t>補助</a:t>
            </a:r>
            <a:r>
              <a:rPr lang="zh-TW" altLang="zh-TW" b="1" dirty="0">
                <a:solidFill>
                  <a:srgbClr val="C00000"/>
                </a:solidFill>
                <a:latin typeface="Calibri" panose="020F0502020204030204" pitchFamily="34" charset="0"/>
                <a:ea typeface="微軟正黑體" panose="020B0604030504040204" pitchFamily="34" charset="-120"/>
              </a:rPr>
              <a:t>研究計畫助理人員追加經費明細</a:t>
            </a:r>
            <a:r>
              <a:rPr lang="zh-TW" altLang="zh-TW" b="1" dirty="0" smtClean="0">
                <a:solidFill>
                  <a:srgbClr val="C00000"/>
                </a:solidFill>
                <a:latin typeface="Calibri" panose="020F0502020204030204" pitchFamily="34" charset="0"/>
                <a:ea typeface="微軟正黑體" panose="020B0604030504040204" pitchFamily="34" charset="-120"/>
              </a:rPr>
              <a:t>表</a:t>
            </a:r>
            <a:endParaRPr lang="en-US" altLang="zh-TW" b="1" dirty="0" smtClean="0">
              <a:solidFill>
                <a:srgbClr val="C00000"/>
              </a:solidFill>
              <a:latin typeface="Calibri" panose="020F0502020204030204" pitchFamily="34" charset="0"/>
              <a:ea typeface="微軟正黑體" panose="020B0604030504040204" pitchFamily="34" charset="-120"/>
            </a:endParaRPr>
          </a:p>
          <a:p>
            <a:r>
              <a:rPr lang="zh-TW" altLang="zh-TW" b="1" dirty="0">
                <a:solidFill>
                  <a:srgbClr val="C00000"/>
                </a:solidFill>
                <a:latin typeface="Calibri" panose="020F0502020204030204" pitchFamily="34" charset="0"/>
                <a:ea typeface="微軟正黑體" panose="020B0604030504040204" pitchFamily="34" charset="-120"/>
              </a:rPr>
              <a:t>補助研究計畫助理人員追加經費彙總</a:t>
            </a:r>
            <a:r>
              <a:rPr lang="zh-TW" altLang="zh-TW" b="1" dirty="0" smtClean="0">
                <a:solidFill>
                  <a:srgbClr val="C00000"/>
                </a:solidFill>
                <a:latin typeface="Calibri" panose="020F0502020204030204" pitchFamily="34" charset="0"/>
                <a:ea typeface="微軟正黑體" panose="020B0604030504040204" pitchFamily="34" charset="-120"/>
              </a:rPr>
              <a:t>表</a:t>
            </a:r>
            <a:endParaRPr lang="zh-TW" altLang="zh-TW" b="1" dirty="0">
              <a:solidFill>
                <a:srgbClr val="C00000"/>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24895080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sz="quarter" idx="13"/>
            <p:extLst>
              <p:ext uri="{D42A27DB-BD31-4B8C-83A1-F6EECF244321}">
                <p14:modId xmlns:p14="http://schemas.microsoft.com/office/powerpoint/2010/main" val="1921870048"/>
              </p:ext>
            </p:extLst>
          </p:nvPr>
        </p:nvGraphicFramePr>
        <p:xfrm>
          <a:off x="323527" y="1044570"/>
          <a:ext cx="8496945" cy="5789530"/>
        </p:xfrm>
        <a:graphic>
          <a:graphicData uri="http://schemas.openxmlformats.org/drawingml/2006/table">
            <a:tbl>
              <a:tblPr firstRow="1" bandRow="1">
                <a:tableStyleId>{08FB837D-C827-4EFA-A057-4D05807E0F7C}</a:tableStyleId>
              </a:tblPr>
              <a:tblGrid>
                <a:gridCol w="2659913">
                  <a:extLst>
                    <a:ext uri="{9D8B030D-6E8A-4147-A177-3AD203B41FA5}">
                      <a16:colId xmlns:a16="http://schemas.microsoft.com/office/drawing/2014/main" val="20000"/>
                    </a:ext>
                  </a:extLst>
                </a:gridCol>
                <a:gridCol w="3546551">
                  <a:extLst>
                    <a:ext uri="{9D8B030D-6E8A-4147-A177-3AD203B41FA5}">
                      <a16:colId xmlns:a16="http://schemas.microsoft.com/office/drawing/2014/main" val="20001"/>
                    </a:ext>
                  </a:extLst>
                </a:gridCol>
                <a:gridCol w="2290481">
                  <a:extLst>
                    <a:ext uri="{9D8B030D-6E8A-4147-A177-3AD203B41FA5}">
                      <a16:colId xmlns:a16="http://schemas.microsoft.com/office/drawing/2014/main" val="20002"/>
                    </a:ext>
                  </a:extLst>
                </a:gridCol>
              </a:tblGrid>
              <a:tr h="655143">
                <a:tc>
                  <a:txBody>
                    <a:bodyPr/>
                    <a:lstStyle/>
                    <a:p>
                      <a:pPr algn="ctr">
                        <a:spcAft>
                          <a:spcPts val="0"/>
                        </a:spcAft>
                      </a:pPr>
                      <a:r>
                        <a:rPr lang="zh-TW" altLang="en-US" sz="2000" b="1" kern="100" dirty="0" smtClean="0">
                          <a:solidFill>
                            <a:schemeClr val="tx1"/>
                          </a:solidFill>
                          <a:latin typeface="Calibri" panose="020F0502020204030204" pitchFamily="34" charset="0"/>
                          <a:ea typeface="微軟正黑體" panose="020B0604030504040204" pitchFamily="34" charset="-120"/>
                          <a:cs typeface="+mn-cs"/>
                        </a:rPr>
                        <a:t>業務費</a:t>
                      </a:r>
                      <a:endParaRPr lang="en-US" altLang="zh-TW" sz="2000" b="1" kern="100" dirty="0" smtClean="0">
                        <a:solidFill>
                          <a:schemeClr val="tx1"/>
                        </a:solidFill>
                        <a:latin typeface="Calibri" panose="020F0502020204030204" pitchFamily="34" charset="0"/>
                        <a:ea typeface="微軟正黑體" panose="020B0604030504040204" pitchFamily="34" charset="-120"/>
                        <a:cs typeface="+mn-cs"/>
                      </a:endParaRPr>
                    </a:p>
                    <a:p>
                      <a:pPr algn="ctr">
                        <a:spcAft>
                          <a:spcPts val="0"/>
                        </a:spcAft>
                      </a:pPr>
                      <a:r>
                        <a:rPr lang="en-US" altLang="zh-TW" sz="2000" b="1" kern="100" dirty="0" smtClean="0">
                          <a:solidFill>
                            <a:schemeClr val="tx1"/>
                          </a:solidFill>
                          <a:latin typeface="Calibri" panose="020F0502020204030204" pitchFamily="34" charset="0"/>
                          <a:ea typeface="微軟正黑體" panose="020B0604030504040204" pitchFamily="34" charset="-120"/>
                          <a:cs typeface="+mn-cs"/>
                        </a:rPr>
                        <a:t>(</a:t>
                      </a:r>
                      <a:r>
                        <a:rPr lang="zh-TW" altLang="en-US" sz="2000" b="1" kern="100" dirty="0" smtClean="0">
                          <a:solidFill>
                            <a:schemeClr val="tx1"/>
                          </a:solidFill>
                          <a:latin typeface="Calibri" panose="020F0502020204030204" pitchFamily="34" charset="0"/>
                          <a:ea typeface="微軟正黑體" panose="020B0604030504040204" pitchFamily="34" charset="-120"/>
                          <a:cs typeface="+mn-cs"/>
                        </a:rPr>
                        <a:t>人事、耗材、國外學者</a:t>
                      </a:r>
                      <a:r>
                        <a:rPr lang="en-US" altLang="zh-TW" sz="2000" b="1" kern="100" dirty="0" smtClean="0">
                          <a:solidFill>
                            <a:schemeClr val="tx1"/>
                          </a:solidFill>
                          <a:latin typeface="Calibri" panose="020F0502020204030204" pitchFamily="34" charset="0"/>
                          <a:ea typeface="微軟正黑體" panose="020B0604030504040204" pitchFamily="34" charset="-120"/>
                          <a:cs typeface="+mn-cs"/>
                        </a:rPr>
                        <a:t>)</a:t>
                      </a:r>
                      <a:endParaRPr lang="zh-TW" altLang="zh-TW" sz="2000" b="1" kern="100" dirty="0" smtClean="0">
                        <a:solidFill>
                          <a:schemeClr val="tx1"/>
                        </a:solidFill>
                        <a:latin typeface="Calibri" panose="020F0502020204030204" pitchFamily="34" charset="0"/>
                        <a:ea typeface="微軟正黑體" panose="020B0604030504040204" pitchFamily="34" charset="-120"/>
                        <a:cs typeface="+mn-cs"/>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kern="100" dirty="0" smtClean="0">
                          <a:solidFill>
                            <a:schemeClr val="tx1"/>
                          </a:solidFill>
                          <a:latin typeface="Calibri" panose="020F0502020204030204" pitchFamily="34" charset="0"/>
                          <a:ea typeface="微軟正黑體" panose="020B0604030504040204" pitchFamily="34" charset="-120"/>
                        </a:rPr>
                        <a:t>校內</a:t>
                      </a:r>
                      <a:endParaRPr lang="zh-TW" altLang="zh-TW" sz="2000" kern="100" dirty="0" smtClean="0">
                        <a:solidFill>
                          <a:schemeClr val="tx1"/>
                        </a:solidFill>
                        <a:latin typeface="Calibri" panose="020F0502020204030204" pitchFamily="34" charset="0"/>
                        <a:ea typeface="微軟正黑體" panose="020B0604030504040204" pitchFamily="34" charset="-120"/>
                        <a:cs typeface="Times New Roman"/>
                      </a:endParaRPr>
                    </a:p>
                  </a:txBody>
                  <a:tcPr marL="17780" marR="17780" marT="0" marB="0" anchor="ctr"/>
                </a:tc>
                <a:tc>
                  <a:txBody>
                    <a:bodyPr/>
                    <a:lstStyle/>
                    <a:p>
                      <a:pPr algn="ctr">
                        <a:spcAft>
                          <a:spcPts val="0"/>
                        </a:spcAft>
                      </a:pPr>
                      <a:r>
                        <a:rPr lang="zh-TW" altLang="zh-TW" sz="2000" kern="100" dirty="0" smtClean="0">
                          <a:solidFill>
                            <a:schemeClr val="tx1"/>
                          </a:solidFill>
                          <a:latin typeface="Calibri" panose="020F0502020204030204" pitchFamily="34" charset="0"/>
                          <a:ea typeface="微軟正黑體" panose="020B0604030504040204" pitchFamily="34" charset="-120"/>
                        </a:rPr>
                        <a:t>校外</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rgbClr val="FF0000"/>
                          </a:solidFill>
                          <a:latin typeface="Calibri" panose="020F0502020204030204" pitchFamily="34" charset="0"/>
                          <a:ea typeface="微軟正黑體" panose="020B0604030504040204" pitchFamily="34" charset="-120"/>
                        </a:rPr>
                        <a:t>(</a:t>
                      </a:r>
                      <a:r>
                        <a:rPr lang="zh-TW" altLang="en-US" sz="2000" kern="100" dirty="0" smtClean="0">
                          <a:solidFill>
                            <a:srgbClr val="FF0000"/>
                          </a:solidFill>
                          <a:latin typeface="Calibri" panose="020F0502020204030204" pitchFamily="34" charset="0"/>
                          <a:ea typeface="微軟正黑體" panose="020B0604030504040204" pitchFamily="34" charset="-120"/>
                        </a:rPr>
                        <a:t>科技部</a:t>
                      </a:r>
                      <a:r>
                        <a:rPr lang="en-US" altLang="zh-TW" sz="2000" kern="100" dirty="0" smtClean="0">
                          <a:solidFill>
                            <a:srgbClr val="FF0000"/>
                          </a:solidFill>
                          <a:latin typeface="Calibri" panose="020F0502020204030204" pitchFamily="34" charset="0"/>
                          <a:ea typeface="微軟正黑體" panose="020B0604030504040204" pitchFamily="34" charset="-120"/>
                        </a:rPr>
                        <a:t>)</a:t>
                      </a:r>
                      <a:endParaRPr lang="zh-TW" altLang="zh-TW" sz="2000" kern="100" dirty="0" smtClean="0">
                        <a:solidFill>
                          <a:srgbClr val="FF0000"/>
                        </a:solidFill>
                        <a:latin typeface="Calibri" panose="020F0502020204030204" pitchFamily="34" charset="0"/>
                        <a:ea typeface="微軟正黑體" panose="020B0604030504040204" pitchFamily="34" charset="-120"/>
                        <a:cs typeface="Times New Roman"/>
                      </a:endParaRPr>
                    </a:p>
                  </a:txBody>
                  <a:tcPr marL="17780" marR="17780" marT="0" marB="0" anchor="ctr"/>
                </a:tc>
                <a:extLst>
                  <a:ext uri="{0D108BD9-81ED-4DB2-BD59-A6C34878D82A}">
                    <a16:rowId xmlns:a16="http://schemas.microsoft.com/office/drawing/2014/main" val="10000"/>
                  </a:ext>
                </a:extLst>
              </a:tr>
              <a:tr h="689658">
                <a:tc>
                  <a:txBody>
                    <a:bodyPr/>
                    <a:lstStyle/>
                    <a:p>
                      <a:pPr>
                        <a:spcAft>
                          <a:spcPts val="0"/>
                        </a:spcAft>
                      </a:pPr>
                      <a:r>
                        <a:rPr lang="zh-TW" sz="2400" b="1" kern="100" dirty="0">
                          <a:latin typeface="Calibri" panose="020F0502020204030204" pitchFamily="34" charset="0"/>
                          <a:ea typeface="微軟正黑體" panose="020B0604030504040204" pitchFamily="34" charset="-120"/>
                        </a:rPr>
                        <a:t>人事費</a:t>
                      </a:r>
                    </a:p>
                  </a:txBody>
                  <a:tcPr marL="17780" marR="17780" marT="0" marB="0"/>
                </a:tc>
                <a:tc>
                  <a:txBody>
                    <a:bodyPr/>
                    <a:lstStyle/>
                    <a:p>
                      <a:pPr marL="342900" lvl="0" indent="-342900">
                        <a:spcAft>
                          <a:spcPts val="0"/>
                        </a:spcAft>
                        <a:buFont typeface="Arial" pitchFamily="34" charset="0"/>
                        <a:buChar char="•"/>
                        <a:tabLst>
                          <a:tab pos="325120" algn="l"/>
                        </a:tabLst>
                      </a:pPr>
                      <a:r>
                        <a:rPr lang="zh-TW" sz="1600" kern="100" dirty="0">
                          <a:latin typeface="Calibri" panose="020F0502020204030204" pitchFamily="34" charset="0"/>
                          <a:ea typeface="微軟正黑體" panose="020B0604030504040204" pitchFamily="34" charset="-120"/>
                        </a:rPr>
                        <a:t>調整助理</a:t>
                      </a:r>
                      <a:r>
                        <a:rPr lang="zh-TW" sz="1600" kern="100" dirty="0" smtClean="0">
                          <a:latin typeface="Calibri" panose="020F0502020204030204" pitchFamily="34" charset="0"/>
                          <a:ea typeface="微軟正黑體" panose="020B0604030504040204" pitchFamily="34" charset="-120"/>
                        </a:rPr>
                        <a:t>人員</a:t>
                      </a:r>
                      <a:r>
                        <a:rPr lang="zh-TW" altLang="en-US" sz="1600" kern="100" dirty="0" smtClean="0">
                          <a:latin typeface="Calibri" panose="020F0502020204030204" pitchFamily="34" charset="0"/>
                          <a:ea typeface="微軟正黑體" panose="020B0604030504040204" pitchFamily="34" charset="-120"/>
                        </a:rPr>
                        <a:t>員額、</a:t>
                      </a:r>
                      <a:r>
                        <a:rPr lang="zh-TW" sz="1600" kern="100" dirty="0" smtClean="0">
                          <a:latin typeface="Calibri" panose="020F0502020204030204" pitchFamily="34" charset="0"/>
                          <a:ea typeface="微軟正黑體" panose="020B0604030504040204" pitchFamily="34" charset="-120"/>
                        </a:rPr>
                        <a:t>類別</a:t>
                      </a:r>
                      <a:r>
                        <a:rPr lang="zh-TW" sz="1600" kern="100" dirty="0">
                          <a:latin typeface="Calibri" panose="020F0502020204030204" pitchFamily="34" charset="0"/>
                          <a:ea typeface="微軟正黑體" panose="020B0604030504040204" pitchFamily="34" charset="-120"/>
                        </a:rPr>
                        <a:t>或級別（如專任助理人員、兼任助理人員或臨時工互為變更）者。</a:t>
                      </a:r>
                    </a:p>
                    <a:p>
                      <a:pPr marL="342900" lvl="0" indent="-342900">
                        <a:spcAft>
                          <a:spcPts val="0"/>
                        </a:spcAft>
                        <a:buFont typeface="Arial" pitchFamily="34" charset="0"/>
                        <a:buChar char="•"/>
                        <a:tabLst>
                          <a:tab pos="325120" algn="l"/>
                        </a:tabLst>
                      </a:pPr>
                      <a:r>
                        <a:rPr lang="zh-TW" sz="1600" kern="100" dirty="0">
                          <a:latin typeface="Calibri" panose="020F0502020204030204" pitchFamily="34" charset="0"/>
                          <a:ea typeface="微軟正黑體" panose="020B0604030504040204" pitchFamily="34" charset="-120"/>
                        </a:rPr>
                        <a:t>核有</a:t>
                      </a:r>
                      <a:r>
                        <a:rPr lang="zh-TW" sz="1600" b="1" kern="100" dirty="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研究主持費者</a:t>
                      </a:r>
                      <a:r>
                        <a:rPr lang="zh-TW" sz="1600" kern="100" dirty="0">
                          <a:latin typeface="Calibri" panose="020F0502020204030204" pitchFamily="34" charset="0"/>
                          <a:ea typeface="微軟正黑體" panose="020B0604030504040204" pitchFamily="34" charset="-120"/>
                        </a:rPr>
                        <a:t>欲申請</a:t>
                      </a:r>
                      <a:r>
                        <a:rPr lang="zh-TW" sz="1600" b="1" kern="100" dirty="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變更</a:t>
                      </a:r>
                      <a:r>
                        <a:rPr lang="zh-TW" sz="1600" kern="100" dirty="0">
                          <a:latin typeface="Calibri" panose="020F0502020204030204" pitchFamily="34" charset="0"/>
                          <a:ea typeface="微軟正黑體" panose="020B0604030504040204" pitchFamily="34" charset="-120"/>
                        </a:rPr>
                        <a:t>為專任助理人員酬金、兼任助理人員酬金或臨時工資</a:t>
                      </a:r>
                      <a:r>
                        <a:rPr lang="zh-TW" sz="1600" kern="100" dirty="0" smtClean="0">
                          <a:latin typeface="Calibri" panose="020F0502020204030204" pitchFamily="34" charset="0"/>
                          <a:ea typeface="微軟正黑體" panose="020B0604030504040204" pitchFamily="34" charset="-120"/>
                        </a:rPr>
                        <a:t>。</a:t>
                      </a:r>
                      <a:r>
                        <a:rPr lang="en-US" altLang="zh-TW" sz="1600" kern="100" dirty="0" smtClean="0">
                          <a:solidFill>
                            <a:schemeClr val="tx1"/>
                          </a:solidFill>
                          <a:latin typeface="Calibri" panose="020F0502020204030204" pitchFamily="34" charset="0"/>
                          <a:ea typeface="微軟正黑體" panose="020B0604030504040204" pitchFamily="34" charset="-120"/>
                        </a:rPr>
                        <a:t>(</a:t>
                      </a:r>
                      <a:r>
                        <a:rPr lang="zh-TW" altLang="en-US" sz="1600" b="1" kern="100" baseline="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若主持人因變更不繼續支領主持人費，請提前告知</a:t>
                      </a:r>
                      <a:r>
                        <a:rPr lang="en-US" altLang="zh-TW" sz="1600" kern="100" dirty="0" smtClean="0">
                          <a:latin typeface="Calibri" panose="020F0502020204030204" pitchFamily="34" charset="0"/>
                          <a:ea typeface="微軟正黑體" panose="020B0604030504040204" pitchFamily="34" charset="-120"/>
                        </a:rPr>
                        <a:t>)</a:t>
                      </a:r>
                      <a:endParaRPr lang="zh-TW" sz="1600" kern="100" dirty="0">
                        <a:latin typeface="Calibri" panose="020F0502020204030204" pitchFamily="34" charset="0"/>
                        <a:ea typeface="微軟正黑體" panose="020B0604030504040204" pitchFamily="34" charset="-120"/>
                      </a:endParaRPr>
                    </a:p>
                    <a:p>
                      <a:pPr marL="342900" lvl="0" indent="-342900">
                        <a:spcAft>
                          <a:spcPts val="0"/>
                        </a:spcAft>
                        <a:buFont typeface="Arial" pitchFamily="34" charset="0"/>
                        <a:buChar char="•"/>
                        <a:tabLst>
                          <a:tab pos="325120" algn="l"/>
                        </a:tabLst>
                      </a:pPr>
                      <a:r>
                        <a:rPr lang="zh-TW" sz="1600" kern="100" dirty="0">
                          <a:latin typeface="Calibri" panose="020F0502020204030204" pitchFamily="34" charset="0"/>
                          <a:ea typeface="微軟正黑體" panose="020B0604030504040204" pitchFamily="34" charset="-120"/>
                        </a:rPr>
                        <a:t>本項經費如有不敷支用或賸餘，得因計畫需要於業務費項下調整。</a:t>
                      </a:r>
                    </a:p>
                  </a:txBody>
                  <a:tcPr marL="17780" marR="17780" marT="0" marB="0"/>
                </a:tc>
                <a:tc rowSpan="3">
                  <a:txBody>
                    <a:bodyPr/>
                    <a:lstStyle/>
                    <a:p>
                      <a:pPr marL="342900" lvl="0" indent="-342900" algn="ctr">
                        <a:spcAft>
                          <a:spcPts val="0"/>
                        </a:spcAft>
                        <a:buFontTx/>
                        <a:buNone/>
                        <a:tabLst>
                          <a:tab pos="325120" algn="l"/>
                        </a:tabLst>
                      </a:pPr>
                      <a:r>
                        <a:rPr lang="zh-TW" altLang="zh-TW" sz="2000" kern="100" dirty="0" smtClean="0">
                          <a:latin typeface="Calibri" panose="020F0502020204030204" pitchFamily="34" charset="0"/>
                          <a:ea typeface="微軟正黑體" panose="020B0604030504040204" pitchFamily="34" charset="-120"/>
                        </a:rPr>
                        <a:t>不符合流用原則</a:t>
                      </a:r>
                      <a:endParaRPr lang="en-US" altLang="zh-TW" sz="2000" kern="100" dirty="0" smtClean="0">
                        <a:latin typeface="Calibri" panose="020F0502020204030204" pitchFamily="34" charset="0"/>
                        <a:ea typeface="微軟正黑體" panose="020B0604030504040204" pitchFamily="34" charset="-120"/>
                      </a:endParaRPr>
                    </a:p>
                    <a:p>
                      <a:pPr marL="342900" lvl="0" indent="-342900" algn="ctr">
                        <a:spcAft>
                          <a:spcPts val="0"/>
                        </a:spcAft>
                        <a:buFontTx/>
                        <a:buNone/>
                        <a:tabLst>
                          <a:tab pos="325120" algn="l"/>
                        </a:tabLst>
                      </a:pPr>
                      <a:r>
                        <a:rPr lang="en-US" altLang="zh-TW" sz="2000" kern="100" dirty="0" smtClean="0">
                          <a:latin typeface="Calibri" panose="020F0502020204030204" pitchFamily="34" charset="0"/>
                          <a:ea typeface="微軟正黑體" panose="020B0604030504040204" pitchFamily="34" charset="-120"/>
                        </a:rPr>
                        <a:t>(</a:t>
                      </a:r>
                      <a:r>
                        <a:rPr lang="zh-TW" altLang="en-US" sz="2000" kern="100" dirty="0" smtClean="0">
                          <a:latin typeface="Calibri" panose="020F0502020204030204" pitchFamily="34" charset="0"/>
                          <a:ea typeface="微軟正黑體" panose="020B0604030504040204" pitchFamily="34" charset="-120"/>
                        </a:rPr>
                        <a:t>業務費、研究設備費、出國差旅費流入流出超過</a:t>
                      </a:r>
                      <a:r>
                        <a:rPr lang="en-US" altLang="zh-TW" sz="2000" kern="100" dirty="0" smtClean="0">
                          <a:latin typeface="Calibri" panose="020F0502020204030204" pitchFamily="34" charset="0"/>
                          <a:ea typeface="微軟正黑體" panose="020B0604030504040204" pitchFamily="34" charset="-120"/>
                        </a:rPr>
                        <a:t>50%)</a:t>
                      </a:r>
                      <a:endParaRPr lang="zh-TW" sz="2000" kern="100" dirty="0">
                        <a:latin typeface="Calibri" panose="020F0502020204030204" pitchFamily="34" charset="0"/>
                        <a:ea typeface="微軟正黑體" panose="020B0604030504040204" pitchFamily="34" charset="-120"/>
                      </a:endParaRPr>
                    </a:p>
                  </a:txBody>
                  <a:tcPr marL="17780" marR="17780" marT="0" marB="0" anchor="ctr"/>
                </a:tc>
                <a:extLst>
                  <a:ext uri="{0D108BD9-81ED-4DB2-BD59-A6C34878D82A}">
                    <a16:rowId xmlns:a16="http://schemas.microsoft.com/office/drawing/2014/main" val="10001"/>
                  </a:ext>
                </a:extLst>
              </a:tr>
              <a:tr h="821964">
                <a:tc>
                  <a:txBody>
                    <a:bodyPr/>
                    <a:lstStyle/>
                    <a:p>
                      <a:pPr>
                        <a:spcAft>
                          <a:spcPts val="0"/>
                        </a:spcAft>
                      </a:pPr>
                      <a:r>
                        <a:rPr lang="zh-TW" sz="2400" b="1" kern="100" dirty="0">
                          <a:latin typeface="Calibri" panose="020F0502020204030204" pitchFamily="34" charset="0"/>
                          <a:ea typeface="微軟正黑體" panose="020B0604030504040204" pitchFamily="34" charset="-120"/>
                        </a:rPr>
                        <a:t>耗材、</a:t>
                      </a:r>
                      <a:r>
                        <a:rPr lang="zh-TW" sz="2400" b="1" kern="100" dirty="0" smtClean="0">
                          <a:latin typeface="Calibri" panose="020F0502020204030204" pitchFamily="34" charset="0"/>
                          <a:ea typeface="微軟正黑體" panose="020B0604030504040204" pitchFamily="34" charset="-120"/>
                        </a:rPr>
                        <a:t>物品</a:t>
                      </a:r>
                      <a:r>
                        <a:rPr lang="zh-TW" altLang="en-US" sz="2400" b="1" kern="100" dirty="0" smtClean="0">
                          <a:latin typeface="Calibri" panose="020F0502020204030204" pitchFamily="34" charset="0"/>
                          <a:ea typeface="微軟正黑體" panose="020B0604030504040204" pitchFamily="34" charset="-120"/>
                        </a:rPr>
                        <a:t>、圖書</a:t>
                      </a:r>
                      <a:r>
                        <a:rPr lang="zh-TW" sz="2400" b="1" kern="100" dirty="0" smtClean="0">
                          <a:latin typeface="Calibri" panose="020F0502020204030204" pitchFamily="34" charset="0"/>
                          <a:ea typeface="微軟正黑體" panose="020B0604030504040204" pitchFamily="34" charset="-120"/>
                        </a:rPr>
                        <a:t>及</a:t>
                      </a:r>
                      <a:r>
                        <a:rPr lang="zh-TW" sz="2400" b="1" kern="100" dirty="0">
                          <a:latin typeface="Calibri" panose="020F0502020204030204" pitchFamily="34" charset="0"/>
                          <a:ea typeface="微軟正黑體" panose="020B0604030504040204" pitchFamily="34" charset="-120"/>
                        </a:rPr>
                        <a:t>雜項</a:t>
                      </a:r>
                    </a:p>
                  </a:txBody>
                  <a:tcPr marL="17780" marR="17780" marT="0" marB="0"/>
                </a:tc>
                <a:tc>
                  <a:txBody>
                    <a:bodyPr/>
                    <a:lstStyle/>
                    <a:p>
                      <a:pPr marL="231775" indent="-230505">
                        <a:spcAft>
                          <a:spcPts val="0"/>
                        </a:spcAft>
                        <a:buFont typeface="Arial" pitchFamily="34" charset="0"/>
                        <a:buChar char="•"/>
                      </a:pPr>
                      <a:r>
                        <a:rPr lang="zh-TW" sz="1600" kern="100" dirty="0" smtClean="0">
                          <a:latin typeface="Calibri" panose="020F0502020204030204" pitchFamily="34" charset="0"/>
                          <a:ea typeface="微軟正黑體" panose="020B0604030504040204" pitchFamily="34" charset="-120"/>
                        </a:rPr>
                        <a:t>變更</a:t>
                      </a:r>
                      <a:r>
                        <a:rPr lang="zh-TW" sz="1600" kern="100" dirty="0">
                          <a:latin typeface="Calibri" panose="020F0502020204030204" pitchFamily="34" charset="0"/>
                          <a:ea typeface="微軟正黑體" panose="020B0604030504040204" pitchFamily="34" charset="-120"/>
                        </a:rPr>
                        <a:t>為原未核定之補助項目，得由主持人敘明理由辦理校內變更。</a:t>
                      </a:r>
                    </a:p>
                    <a:p>
                      <a:pPr marL="231775" indent="-230505">
                        <a:spcAft>
                          <a:spcPts val="0"/>
                        </a:spcAft>
                        <a:buFont typeface="Arial" pitchFamily="34" charset="0"/>
                        <a:buChar char="•"/>
                      </a:pPr>
                      <a:r>
                        <a:rPr lang="zh-TW" sz="1600" kern="100" dirty="0" smtClean="0">
                          <a:latin typeface="Calibri" panose="020F0502020204030204" pitchFamily="34" charset="0"/>
                          <a:ea typeface="微軟正黑體" panose="020B0604030504040204" pitchFamily="34" charset="-120"/>
                        </a:rPr>
                        <a:t>本</a:t>
                      </a:r>
                      <a:r>
                        <a:rPr lang="zh-TW" sz="1600" kern="100" dirty="0">
                          <a:latin typeface="Calibri" panose="020F0502020204030204" pitchFamily="34" charset="0"/>
                          <a:ea typeface="微軟正黑體" panose="020B0604030504040204" pitchFamily="34" charset="-120"/>
                        </a:rPr>
                        <a:t>項經費如有不敷支用或賸餘，得因計畫需要於業務費項下調整</a:t>
                      </a:r>
                      <a:r>
                        <a:rPr lang="zh-TW" sz="1600" kern="100" dirty="0" smtClean="0">
                          <a:latin typeface="Calibri" panose="020F0502020204030204" pitchFamily="34" charset="0"/>
                          <a:ea typeface="微軟正黑體" panose="020B0604030504040204" pitchFamily="34" charset="-120"/>
                        </a:rPr>
                        <a:t>。</a:t>
                      </a:r>
                      <a:endParaRPr lang="en-US" altLang="zh-TW" sz="1600" kern="100" dirty="0" smtClean="0">
                        <a:latin typeface="Calibri" panose="020F0502020204030204" pitchFamily="34" charset="0"/>
                        <a:ea typeface="微軟正黑體" panose="020B0604030504040204" pitchFamily="34" charset="-120"/>
                      </a:endParaRPr>
                    </a:p>
                    <a:p>
                      <a:pPr marL="231775" indent="-230505">
                        <a:spcAft>
                          <a:spcPts val="0"/>
                        </a:spcAft>
                        <a:buFont typeface="Arial" pitchFamily="34" charset="0"/>
                        <a:buChar char="•"/>
                      </a:pPr>
                      <a:r>
                        <a:rPr lang="zh-TW" altLang="en-US" sz="1600" kern="100" dirty="0" smtClean="0">
                          <a:latin typeface="Calibri" panose="020F0502020204030204" pitchFamily="34" charset="0"/>
                          <a:ea typeface="微軟正黑體" panose="020B0604030504040204" pitchFamily="34" charset="-120"/>
                        </a:rPr>
                        <a:t>所購置之圖書是否列入財產，由執行機構</a:t>
                      </a:r>
                      <a:r>
                        <a:rPr lang="en-US" altLang="zh-TW" sz="1600" kern="100" dirty="0" smtClean="0">
                          <a:latin typeface="Calibri" panose="020F0502020204030204" pitchFamily="34" charset="0"/>
                          <a:ea typeface="微軟正黑體" panose="020B0604030504040204" pitchFamily="34" charset="-120"/>
                        </a:rPr>
                        <a:t>(</a:t>
                      </a:r>
                      <a:r>
                        <a:rPr lang="zh-TW" altLang="en-US" sz="1600" kern="100" dirty="0" smtClean="0">
                          <a:latin typeface="Calibri" panose="020F0502020204030204" pitchFamily="34" charset="0"/>
                          <a:ea typeface="微軟正黑體" panose="020B0604030504040204" pitchFamily="34" charset="-120"/>
                        </a:rPr>
                        <a:t>本校</a:t>
                      </a:r>
                      <a:r>
                        <a:rPr lang="en-US" altLang="zh-TW" sz="1600" kern="100" dirty="0" smtClean="0">
                          <a:latin typeface="Calibri" panose="020F0502020204030204" pitchFamily="34" charset="0"/>
                          <a:ea typeface="微軟正黑體" panose="020B0604030504040204" pitchFamily="34" charset="-120"/>
                        </a:rPr>
                        <a:t>)</a:t>
                      </a:r>
                      <a:r>
                        <a:rPr lang="zh-TW" altLang="en-US" sz="1600" kern="100" dirty="0" smtClean="0">
                          <a:latin typeface="Calibri" panose="020F0502020204030204" pitchFamily="34" charset="0"/>
                          <a:ea typeface="微軟正黑體" panose="020B0604030504040204" pitchFamily="34" charset="-120"/>
                        </a:rPr>
                        <a:t>依圖書館法等相關規定辦理</a:t>
                      </a:r>
                      <a:endParaRPr lang="zh-TW" sz="1600" kern="100" dirty="0">
                        <a:latin typeface="Calibri" panose="020F0502020204030204" pitchFamily="34" charset="0"/>
                        <a:ea typeface="微軟正黑體" panose="020B0604030504040204" pitchFamily="34" charset="-120"/>
                      </a:endParaRPr>
                    </a:p>
                  </a:txBody>
                  <a:tcPr marL="17780" marR="17780" marT="0" marB="0"/>
                </a:tc>
                <a:tc vMerge="1">
                  <a:txBody>
                    <a:bodyPr/>
                    <a:lstStyle/>
                    <a:p>
                      <a:pPr marL="231775" indent="-230505" algn="ctr">
                        <a:spcAft>
                          <a:spcPts val="0"/>
                        </a:spcAft>
                      </a:pPr>
                      <a:endParaRPr lang="zh-TW" sz="2000" kern="100" dirty="0">
                        <a:latin typeface="Times New Roman"/>
                        <a:ea typeface="標楷體"/>
                      </a:endParaRPr>
                    </a:p>
                  </a:txBody>
                  <a:tcPr marL="17780" marR="17780" marT="0" marB="0"/>
                </a:tc>
                <a:extLst>
                  <a:ext uri="{0D108BD9-81ED-4DB2-BD59-A6C34878D82A}">
                    <a16:rowId xmlns:a16="http://schemas.microsoft.com/office/drawing/2014/main" val="10002"/>
                  </a:ext>
                </a:extLst>
              </a:tr>
              <a:tr h="1232947">
                <a:tc>
                  <a:txBody>
                    <a:bodyPr/>
                    <a:lstStyle/>
                    <a:p>
                      <a:pPr>
                        <a:spcAft>
                          <a:spcPts val="0"/>
                        </a:spcAft>
                      </a:pPr>
                      <a:r>
                        <a:rPr lang="zh-TW" sz="2400" b="1" kern="100" dirty="0" smtClean="0">
                          <a:latin typeface="Calibri" panose="020F0502020204030204" pitchFamily="34" charset="0"/>
                          <a:ea typeface="微軟正黑體" panose="020B0604030504040204" pitchFamily="34" charset="-120"/>
                        </a:rPr>
                        <a:t>國外</a:t>
                      </a:r>
                      <a:r>
                        <a:rPr lang="zh-TW" sz="2400" b="1" kern="100" dirty="0">
                          <a:latin typeface="Calibri" panose="020F0502020204030204" pitchFamily="34" charset="0"/>
                          <a:ea typeface="微軟正黑體" panose="020B0604030504040204" pitchFamily="34" charset="-120"/>
                        </a:rPr>
                        <a:t>學者來台費用</a:t>
                      </a:r>
                    </a:p>
                  </a:txBody>
                  <a:tcPr marL="17780" marR="17780" marT="0" marB="0"/>
                </a:tc>
                <a:tc>
                  <a:txBody>
                    <a:bodyPr/>
                    <a:lstStyle/>
                    <a:p>
                      <a:pPr marL="231775" indent="-230505">
                        <a:spcAft>
                          <a:spcPts val="0"/>
                        </a:spcAft>
                        <a:buFont typeface="Arial" pitchFamily="34" charset="0"/>
                        <a:buChar char="•"/>
                      </a:pPr>
                      <a:r>
                        <a:rPr lang="zh-TW" sz="1600" kern="100" dirty="0" smtClean="0">
                          <a:latin typeface="Calibri" panose="020F0502020204030204" pitchFamily="34" charset="0"/>
                          <a:ea typeface="微軟正黑體" panose="020B0604030504040204" pitchFamily="34" charset="-120"/>
                        </a:rPr>
                        <a:t>本</a:t>
                      </a:r>
                      <a:r>
                        <a:rPr lang="zh-TW" sz="1600" kern="100" dirty="0">
                          <a:latin typeface="Calibri" panose="020F0502020204030204" pitchFamily="34" charset="0"/>
                          <a:ea typeface="微軟正黑體" panose="020B0604030504040204" pitchFamily="34" charset="-120"/>
                        </a:rPr>
                        <a:t>項經費如有不敷支用或賸餘，得因計畫需要於業務費項下調整</a:t>
                      </a:r>
                      <a:r>
                        <a:rPr lang="zh-TW" sz="1600" kern="100" dirty="0" smtClean="0">
                          <a:latin typeface="Calibri" panose="020F0502020204030204" pitchFamily="34" charset="0"/>
                          <a:ea typeface="微軟正黑體" panose="020B0604030504040204" pitchFamily="34" charset="-120"/>
                        </a:rPr>
                        <a:t>。</a:t>
                      </a:r>
                      <a:endParaRPr lang="en-US" altLang="zh-TW" sz="1600" kern="100" dirty="0" smtClean="0">
                        <a:latin typeface="Calibri" panose="020F0502020204030204" pitchFamily="34" charset="0"/>
                        <a:ea typeface="微軟正黑體" panose="020B0604030504040204" pitchFamily="34" charset="-120"/>
                      </a:endParaRPr>
                    </a:p>
                    <a:p>
                      <a:pPr marL="231775" indent="-230505">
                        <a:spcAft>
                          <a:spcPts val="0"/>
                        </a:spcAft>
                        <a:buFont typeface="Arial" pitchFamily="34" charset="0"/>
                        <a:buChar char="•"/>
                      </a:pPr>
                      <a:r>
                        <a:rPr lang="zh-TW" altLang="en-US" sz="1600" kern="100" dirty="0" smtClean="0">
                          <a:latin typeface="Calibri" panose="020F0502020204030204" pitchFamily="34" charset="0"/>
                          <a:ea typeface="微軟正黑體" panose="020B0604030504040204" pitchFamily="34" charset="-120"/>
                        </a:rPr>
                        <a:t>依科技部補助國外學者專家來臺從事科技合作研究活動支付費用最高標準表辦理。</a:t>
                      </a:r>
                      <a:endParaRPr lang="zh-TW" sz="1600" kern="100" dirty="0">
                        <a:latin typeface="Calibri" panose="020F0502020204030204" pitchFamily="34" charset="0"/>
                        <a:ea typeface="微軟正黑體" panose="020B0604030504040204" pitchFamily="34" charset="-120"/>
                      </a:endParaRPr>
                    </a:p>
                  </a:txBody>
                  <a:tcPr marL="17780" marR="17780" marT="0" marB="0"/>
                </a:tc>
                <a:tc vMerge="1">
                  <a:txBody>
                    <a:bodyPr/>
                    <a:lstStyle/>
                    <a:p>
                      <a:pPr marL="0" indent="1588" algn="ctr">
                        <a:spcAft>
                          <a:spcPts val="0"/>
                        </a:spcAft>
                      </a:pPr>
                      <a:endParaRPr lang="zh-TW" sz="1200" kern="100" dirty="0">
                        <a:latin typeface="Times New Roman"/>
                        <a:ea typeface="標楷體"/>
                      </a:endParaRPr>
                    </a:p>
                  </a:txBody>
                  <a:tcPr marL="17780" marR="17780" marT="0" marB="0"/>
                </a:tc>
                <a:extLst>
                  <a:ext uri="{0D108BD9-81ED-4DB2-BD59-A6C34878D82A}">
                    <a16:rowId xmlns:a16="http://schemas.microsoft.com/office/drawing/2014/main" val="10003"/>
                  </a:ext>
                </a:extLst>
              </a:tr>
            </a:tbl>
          </a:graphicData>
        </a:graphic>
      </p:graphicFrame>
      <p:sp>
        <p:nvSpPr>
          <p:cNvPr id="6" name="流程圖: 接點 5"/>
          <p:cNvSpPr/>
          <p:nvPr/>
        </p:nvSpPr>
        <p:spPr bwMode="auto">
          <a:xfrm>
            <a:off x="2051720" y="116632"/>
            <a:ext cx="4896544" cy="819472"/>
          </a:xfrm>
          <a:prstGeom prst="flowChartConnector">
            <a:avLst/>
          </a:prstGeom>
          <a:solidFill>
            <a:srgbClr val="FFFF00"/>
          </a:solidFill>
          <a:ln w="9525">
            <a:solidFill>
              <a:schemeClr val="tx1"/>
            </a:solidFill>
            <a:miter lim="800000"/>
            <a:headEnd/>
            <a:tailEnd/>
          </a:ln>
          <a:effectLst/>
          <a:scene3d>
            <a:camera prst="orthographicFront"/>
            <a:lightRig rig="threePt" dir="t"/>
          </a:scene3d>
          <a:sp3d contourW="12700">
            <a:bevelT/>
            <a:contourClr>
              <a:srgbClr val="00B0F0"/>
            </a:contourClr>
          </a:sp3d>
        </p:spPr>
        <p:txBody>
          <a:bodyPr wrap="none" rtlCol="0" anchor="ctr"/>
          <a:lstStyle/>
          <a:p>
            <a:pPr algn="ctr"/>
            <a:r>
              <a:rPr lang="zh-TW" altLang="en-US" sz="2800" dirty="0" smtClean="0">
                <a:solidFill>
                  <a:srgbClr val="5A04CC"/>
                </a:solidFill>
                <a:latin typeface="微軟正黑體" panose="020B0604030504040204" pitchFamily="34" charset="-120"/>
                <a:ea typeface="微軟正黑體" panose="020B0604030504040204" pitchFamily="34" charset="-120"/>
              </a:rPr>
              <a:t>變更</a:t>
            </a:r>
            <a:r>
              <a:rPr lang="zh-TW" altLang="zh-TW" sz="2800" dirty="0" smtClean="0">
                <a:solidFill>
                  <a:srgbClr val="5A04CC"/>
                </a:solidFill>
                <a:latin typeface="微軟正黑體" panose="020B0604030504040204" pitchFamily="34" charset="-120"/>
                <a:ea typeface="微軟正黑體" panose="020B0604030504040204" pitchFamily="34" charset="-120"/>
              </a:rPr>
              <a:t>簡要</a:t>
            </a:r>
            <a:r>
              <a:rPr lang="zh-TW" altLang="en-US" sz="2800" dirty="0" smtClean="0">
                <a:solidFill>
                  <a:srgbClr val="5A04CC"/>
                </a:solidFill>
                <a:latin typeface="微軟正黑體" panose="020B0604030504040204" pitchFamily="34" charset="-120"/>
                <a:ea typeface="微軟正黑體" panose="020B0604030504040204" pitchFamily="34" charset="-120"/>
              </a:rPr>
              <a:t>說明</a:t>
            </a:r>
            <a:endParaRPr lang="zh-TW" altLang="en-US" sz="2800" dirty="0">
              <a:solidFill>
                <a:srgbClr val="5A04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98071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sz="quarter" idx="13"/>
            <p:extLst>
              <p:ext uri="{D42A27DB-BD31-4B8C-83A1-F6EECF244321}">
                <p14:modId xmlns:p14="http://schemas.microsoft.com/office/powerpoint/2010/main" val="176951539"/>
              </p:ext>
            </p:extLst>
          </p:nvPr>
        </p:nvGraphicFramePr>
        <p:xfrm>
          <a:off x="395537" y="1229971"/>
          <a:ext cx="8424935" cy="5367381"/>
        </p:xfrm>
        <a:graphic>
          <a:graphicData uri="http://schemas.openxmlformats.org/drawingml/2006/table">
            <a:tbl>
              <a:tblPr firstRow="1" bandRow="1">
                <a:tableStyleId>{08FB837D-C827-4EFA-A057-4D05807E0F7C}</a:tableStyleId>
              </a:tblPr>
              <a:tblGrid>
                <a:gridCol w="2637371">
                  <a:extLst>
                    <a:ext uri="{9D8B030D-6E8A-4147-A177-3AD203B41FA5}">
                      <a16:colId xmlns:a16="http://schemas.microsoft.com/office/drawing/2014/main" val="20000"/>
                    </a:ext>
                  </a:extLst>
                </a:gridCol>
                <a:gridCol w="3150193">
                  <a:extLst>
                    <a:ext uri="{9D8B030D-6E8A-4147-A177-3AD203B41FA5}">
                      <a16:colId xmlns:a16="http://schemas.microsoft.com/office/drawing/2014/main" val="20001"/>
                    </a:ext>
                  </a:extLst>
                </a:gridCol>
                <a:gridCol w="2637371">
                  <a:extLst>
                    <a:ext uri="{9D8B030D-6E8A-4147-A177-3AD203B41FA5}">
                      <a16:colId xmlns:a16="http://schemas.microsoft.com/office/drawing/2014/main" val="20002"/>
                    </a:ext>
                  </a:extLst>
                </a:gridCol>
              </a:tblGrid>
              <a:tr h="726292">
                <a:tc>
                  <a:txBody>
                    <a:bodyPr/>
                    <a:lstStyle/>
                    <a:p>
                      <a:pPr algn="ctr">
                        <a:spcAft>
                          <a:spcPts val="0"/>
                        </a:spcAft>
                      </a:pPr>
                      <a:r>
                        <a:rPr lang="zh-TW" altLang="en-US" sz="2000" b="1" kern="100" dirty="0" smtClean="0">
                          <a:solidFill>
                            <a:schemeClr val="tx1"/>
                          </a:solidFill>
                          <a:latin typeface="Calibri" panose="020F0502020204030204" pitchFamily="34" charset="0"/>
                          <a:ea typeface="微軟正黑體" panose="020B0604030504040204" pitchFamily="34" charset="-120"/>
                          <a:cs typeface="+mn-cs"/>
                        </a:rPr>
                        <a:t>項目</a:t>
                      </a:r>
                      <a:endParaRPr lang="zh-TW" altLang="zh-TW" sz="2000" b="1" kern="100" dirty="0" smtClean="0">
                        <a:solidFill>
                          <a:schemeClr val="tx1"/>
                        </a:solidFill>
                        <a:latin typeface="Calibri" panose="020F0502020204030204" pitchFamily="34" charset="0"/>
                        <a:ea typeface="微軟正黑體" panose="020B0604030504040204" pitchFamily="34" charset="-120"/>
                        <a:cs typeface="+mn-cs"/>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000" kern="100" dirty="0" smtClean="0">
                          <a:solidFill>
                            <a:schemeClr val="tx1"/>
                          </a:solidFill>
                          <a:latin typeface="Calibri" panose="020F0502020204030204" pitchFamily="34" charset="0"/>
                          <a:ea typeface="微軟正黑體" panose="020B0604030504040204" pitchFamily="34" charset="-120"/>
                        </a:rPr>
                        <a:t>校內</a:t>
                      </a:r>
                      <a:endParaRPr lang="zh-TW" altLang="zh-TW" sz="2000" kern="100" dirty="0" smtClean="0">
                        <a:solidFill>
                          <a:schemeClr val="tx1"/>
                        </a:solidFill>
                        <a:latin typeface="Calibri" panose="020F0502020204030204" pitchFamily="34" charset="0"/>
                        <a:ea typeface="微軟正黑體" panose="020B0604030504040204" pitchFamily="34" charset="-120"/>
                        <a:cs typeface="Times New Roman"/>
                      </a:endParaRPr>
                    </a:p>
                  </a:txBody>
                  <a:tcPr marL="17780" marR="17780" marT="0" marB="0" anchor="ctr"/>
                </a:tc>
                <a:tc>
                  <a:txBody>
                    <a:bodyPr/>
                    <a:lstStyle/>
                    <a:p>
                      <a:pPr algn="ctr">
                        <a:spcAft>
                          <a:spcPts val="0"/>
                        </a:spcAft>
                      </a:pPr>
                      <a:r>
                        <a:rPr lang="zh-TW" altLang="zh-TW" sz="2000" kern="100" dirty="0" smtClean="0">
                          <a:solidFill>
                            <a:schemeClr val="tx1"/>
                          </a:solidFill>
                          <a:latin typeface="Calibri" panose="020F0502020204030204" pitchFamily="34" charset="0"/>
                          <a:ea typeface="微軟正黑體" panose="020B0604030504040204" pitchFamily="34" charset="-120"/>
                        </a:rPr>
                        <a:t>校外</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rgbClr val="FF0000"/>
                          </a:solidFill>
                          <a:latin typeface="Calibri" panose="020F0502020204030204" pitchFamily="34" charset="0"/>
                          <a:ea typeface="微軟正黑體" panose="020B0604030504040204" pitchFamily="34" charset="-120"/>
                        </a:rPr>
                        <a:t>(</a:t>
                      </a:r>
                      <a:r>
                        <a:rPr lang="zh-TW" altLang="en-US" sz="2000" kern="100" dirty="0" smtClean="0">
                          <a:solidFill>
                            <a:srgbClr val="FF0000"/>
                          </a:solidFill>
                          <a:latin typeface="Calibri" panose="020F0502020204030204" pitchFamily="34" charset="0"/>
                          <a:ea typeface="微軟正黑體" panose="020B0604030504040204" pitchFamily="34" charset="-120"/>
                        </a:rPr>
                        <a:t>科技部</a:t>
                      </a:r>
                      <a:r>
                        <a:rPr lang="en-US" altLang="zh-TW" sz="2000" kern="100" dirty="0" smtClean="0">
                          <a:solidFill>
                            <a:srgbClr val="FF0000"/>
                          </a:solidFill>
                          <a:latin typeface="Calibri" panose="020F0502020204030204" pitchFamily="34" charset="0"/>
                          <a:ea typeface="微軟正黑體" panose="020B0604030504040204" pitchFamily="34" charset="-120"/>
                        </a:rPr>
                        <a:t>)</a:t>
                      </a:r>
                      <a:endParaRPr lang="zh-TW" altLang="zh-TW" sz="2000" kern="100" dirty="0" smtClean="0">
                        <a:solidFill>
                          <a:srgbClr val="FF0000"/>
                        </a:solidFill>
                        <a:latin typeface="Calibri" panose="020F0502020204030204" pitchFamily="34" charset="0"/>
                        <a:ea typeface="微軟正黑體" panose="020B0604030504040204" pitchFamily="34" charset="-120"/>
                        <a:cs typeface="Times New Roman"/>
                      </a:endParaRPr>
                    </a:p>
                  </a:txBody>
                  <a:tcPr marL="17780" marR="17780" marT="0" marB="0" anchor="ctr"/>
                </a:tc>
                <a:extLst>
                  <a:ext uri="{0D108BD9-81ED-4DB2-BD59-A6C34878D82A}">
                    <a16:rowId xmlns:a16="http://schemas.microsoft.com/office/drawing/2014/main" val="10000"/>
                  </a:ext>
                </a:extLst>
              </a:tr>
              <a:tr h="3480817">
                <a:tc>
                  <a:txBody>
                    <a:bodyPr/>
                    <a:lstStyle/>
                    <a:p>
                      <a:pPr>
                        <a:spcAft>
                          <a:spcPts val="0"/>
                        </a:spcAft>
                      </a:pPr>
                      <a:r>
                        <a:rPr lang="zh-TW" sz="2400" b="1" kern="100" dirty="0">
                          <a:solidFill>
                            <a:schemeClr val="tx1"/>
                          </a:solidFill>
                          <a:latin typeface="Calibri" panose="020F0502020204030204" pitchFamily="34" charset="0"/>
                          <a:ea typeface="微軟正黑體" panose="020B0604030504040204" pitchFamily="34" charset="-120"/>
                        </a:rPr>
                        <a:t>研究設備費</a:t>
                      </a:r>
                      <a:endParaRPr lang="zh-TW" sz="2400" kern="100" dirty="0">
                        <a:solidFill>
                          <a:schemeClr val="tx1"/>
                        </a:solidFill>
                        <a:latin typeface="Calibri" panose="020F0502020204030204" pitchFamily="34" charset="0"/>
                        <a:ea typeface="微軟正黑體" panose="020B0604030504040204" pitchFamily="34" charset="-120"/>
                      </a:endParaRPr>
                    </a:p>
                  </a:txBody>
                  <a:tcPr marL="17780" marR="17780" marT="0" marB="0"/>
                </a:tc>
                <a:tc>
                  <a:txBody>
                    <a:bodyPr/>
                    <a:lstStyle/>
                    <a:p>
                      <a:pPr marL="342900" lvl="0" indent="-342900">
                        <a:spcAft>
                          <a:spcPts val="0"/>
                        </a:spcAft>
                        <a:buFont typeface="Arial" pitchFamily="34" charset="0"/>
                        <a:buChar char="•"/>
                        <a:tabLst>
                          <a:tab pos="325120" algn="l"/>
                        </a:tabLst>
                      </a:pPr>
                      <a:r>
                        <a:rPr lang="zh-TW" altLang="en-US" sz="2400" kern="100" dirty="0" smtClean="0">
                          <a:latin typeface="Calibri" panose="020F0502020204030204" pitchFamily="34" charset="0"/>
                          <a:ea typeface="微軟正黑體" panose="020B0604030504040204" pitchFamily="34" charset="-120"/>
                        </a:rPr>
                        <a:t>研究設備項目變更。</a:t>
                      </a:r>
                      <a:endParaRPr lang="en-US" altLang="zh-TW" sz="2400" kern="100" dirty="0" smtClean="0">
                        <a:latin typeface="Calibri" panose="020F0502020204030204" pitchFamily="34" charset="0"/>
                        <a:ea typeface="微軟正黑體" panose="020B0604030504040204" pitchFamily="34" charset="-120"/>
                      </a:endParaRPr>
                    </a:p>
                    <a:p>
                      <a:pPr marL="342900" lvl="0" indent="-342900">
                        <a:spcAft>
                          <a:spcPts val="0"/>
                        </a:spcAft>
                        <a:buFont typeface="Arial" pitchFamily="34" charset="0"/>
                        <a:buChar char="•"/>
                        <a:tabLst>
                          <a:tab pos="325120" algn="l"/>
                        </a:tabLst>
                      </a:pPr>
                      <a:r>
                        <a:rPr lang="zh-TW" altLang="en-US" sz="2400" b="1" kern="10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新增設備項目金額小於</a:t>
                      </a:r>
                      <a:r>
                        <a:rPr lang="en-US" altLang="zh-TW" sz="2400" b="1" kern="10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5</a:t>
                      </a:r>
                      <a:r>
                        <a:rPr lang="zh-TW" altLang="en-US" sz="2400" b="1" kern="10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rPr>
                        <a:t>萬以下。</a:t>
                      </a:r>
                      <a:endParaRPr lang="en-US" altLang="zh-TW" sz="2400" b="1" kern="100" dirty="0" smtClean="0">
                        <a:solidFill>
                          <a:srgbClr val="0000FF"/>
                        </a:solidFill>
                        <a:effectLst>
                          <a:outerShdw blurRad="38100" dist="38100" dir="2700000" algn="tl">
                            <a:srgbClr val="000000">
                              <a:alpha val="43137"/>
                            </a:srgbClr>
                          </a:outerShdw>
                        </a:effectLst>
                        <a:latin typeface="Calibri" panose="020F0502020204030204" pitchFamily="34" charset="0"/>
                        <a:ea typeface="微軟正黑體" panose="020B0604030504040204" pitchFamily="34" charset="-120"/>
                      </a:endParaRPr>
                    </a:p>
                    <a:p>
                      <a:pPr marL="342900" lvl="0" indent="-342900">
                        <a:spcAft>
                          <a:spcPts val="0"/>
                        </a:spcAft>
                        <a:buFont typeface="Arial" pitchFamily="34" charset="0"/>
                        <a:buChar char="•"/>
                        <a:tabLst>
                          <a:tab pos="325120" algn="l"/>
                        </a:tabLst>
                      </a:pPr>
                      <a:r>
                        <a:rPr lang="zh-TW" sz="2400" kern="100" dirty="0" smtClean="0">
                          <a:latin typeface="Calibri" panose="020F0502020204030204" pitchFamily="34" charset="0"/>
                          <a:ea typeface="微軟正黑體" panose="020B0604030504040204" pitchFamily="34" charset="-120"/>
                        </a:rPr>
                        <a:t>本</a:t>
                      </a:r>
                      <a:r>
                        <a:rPr lang="zh-TW" sz="2400" kern="100" dirty="0">
                          <a:latin typeface="Calibri" panose="020F0502020204030204" pitchFamily="34" charset="0"/>
                          <a:ea typeface="微軟正黑體" panose="020B0604030504040204" pitchFamily="34" charset="-120"/>
                        </a:rPr>
                        <a:t>項經費如有不敷支用或賸餘，須流入或流出至其他補助項目時，並符合流用原則者。</a:t>
                      </a:r>
                    </a:p>
                  </a:txBody>
                  <a:tcPr marL="17780" marR="17780" marT="0" marB="0" anchor="ctr"/>
                </a:tc>
                <a:tc>
                  <a:txBody>
                    <a:bodyPr/>
                    <a:lstStyle/>
                    <a:p>
                      <a:pPr marL="305435" indent="-304165">
                        <a:spcAft>
                          <a:spcPts val="0"/>
                        </a:spcAft>
                        <a:buFont typeface="Arial" pitchFamily="34" charset="0"/>
                        <a:buChar char="•"/>
                      </a:pPr>
                      <a:r>
                        <a:rPr lang="zh-TW" sz="2400" kern="100" dirty="0" smtClean="0">
                          <a:latin typeface="Calibri" panose="020F0502020204030204" pitchFamily="34" charset="0"/>
                          <a:ea typeface="微軟正黑體" panose="020B0604030504040204" pitchFamily="34" charset="-120"/>
                        </a:rPr>
                        <a:t>設備</a:t>
                      </a:r>
                      <a:r>
                        <a:rPr lang="zh-TW" sz="2400" kern="100" dirty="0">
                          <a:latin typeface="Calibri" panose="020F0502020204030204" pitchFamily="34" charset="0"/>
                          <a:ea typeface="微軟正黑體" panose="020B0604030504040204" pitchFamily="34" charset="-120"/>
                        </a:rPr>
                        <a:t>項目單價達</a:t>
                      </a:r>
                      <a:r>
                        <a:rPr lang="zh-TW" sz="2400" kern="100" dirty="0" smtClean="0">
                          <a:latin typeface="Calibri" panose="020F0502020204030204" pitchFamily="34" charset="0"/>
                          <a:ea typeface="微軟正黑體" panose="020B0604030504040204" pitchFamily="34" charset="-120"/>
                        </a:rPr>
                        <a:t>新台幣</a:t>
                      </a:r>
                      <a:r>
                        <a:rPr lang="en-US" altLang="zh-TW" sz="2400" kern="100" dirty="0" smtClean="0">
                          <a:latin typeface="Calibri" panose="020F0502020204030204" pitchFamily="34" charset="0"/>
                          <a:ea typeface="微軟正黑體" panose="020B0604030504040204" pitchFamily="34" charset="-120"/>
                        </a:rPr>
                        <a:t>50</a:t>
                      </a:r>
                      <a:r>
                        <a:rPr lang="zh-TW" sz="2400" kern="100" dirty="0" smtClean="0">
                          <a:latin typeface="Calibri" panose="020F0502020204030204" pitchFamily="34" charset="0"/>
                          <a:ea typeface="微軟正黑體" panose="020B0604030504040204" pitchFamily="34" charset="-120"/>
                        </a:rPr>
                        <a:t>萬元</a:t>
                      </a:r>
                      <a:r>
                        <a:rPr lang="en-US" altLang="zh-TW" sz="2400" u="none" kern="100" dirty="0" smtClean="0">
                          <a:latin typeface="Calibri" panose="020F0502020204030204" pitchFamily="34" charset="0"/>
                          <a:ea typeface="微軟正黑體" panose="020B0604030504040204" pitchFamily="34" charset="-120"/>
                        </a:rPr>
                        <a:t>(</a:t>
                      </a:r>
                      <a:r>
                        <a:rPr lang="zh-TW" altLang="zh-TW" sz="2400" u="none" kern="100" dirty="0" smtClean="0">
                          <a:latin typeface="Calibri" panose="020F0502020204030204" pitchFamily="34" charset="0"/>
                          <a:ea typeface="微軟正黑體" panose="020B0604030504040204" pitchFamily="34" charset="-120"/>
                        </a:rPr>
                        <a:t>含</a:t>
                      </a:r>
                      <a:r>
                        <a:rPr lang="en-US" altLang="zh-TW" sz="2400" u="none" kern="100" dirty="0" smtClean="0">
                          <a:latin typeface="Calibri" panose="020F0502020204030204" pitchFamily="34" charset="0"/>
                          <a:ea typeface="微軟正黑體" panose="020B0604030504040204" pitchFamily="34" charset="-120"/>
                        </a:rPr>
                        <a:t>)</a:t>
                      </a:r>
                      <a:r>
                        <a:rPr lang="zh-TW" sz="2400" kern="100" dirty="0" smtClean="0">
                          <a:latin typeface="Calibri" panose="020F0502020204030204" pitchFamily="34" charset="0"/>
                          <a:ea typeface="微軟正黑體" panose="020B0604030504040204" pitchFamily="34" charset="-120"/>
                        </a:rPr>
                        <a:t>以上者</a:t>
                      </a:r>
                      <a:r>
                        <a:rPr lang="zh-TW" altLang="en-US" sz="2400" kern="100" dirty="0" smtClean="0">
                          <a:latin typeface="Calibri" panose="020F0502020204030204" pitchFamily="34" charset="0"/>
                          <a:ea typeface="微軟正黑體" panose="020B0604030504040204" pitchFamily="34" charset="-120"/>
                        </a:rPr>
                        <a:t>，校內變更核准後，需至科技部線上登錄備查。</a:t>
                      </a:r>
                      <a:endParaRPr lang="en-US" altLang="zh-TW" sz="2400" kern="100" dirty="0" smtClean="0">
                        <a:latin typeface="Calibri" panose="020F0502020204030204" pitchFamily="34" charset="0"/>
                        <a:ea typeface="微軟正黑體" panose="020B0604030504040204" pitchFamily="34" charset="-120"/>
                      </a:endParaRPr>
                    </a:p>
                    <a:p>
                      <a:pPr marL="305435" indent="-304165">
                        <a:spcAft>
                          <a:spcPts val="0"/>
                        </a:spcAft>
                        <a:buFont typeface="Arial" pitchFamily="34" charset="0"/>
                        <a:buChar char="•"/>
                      </a:pPr>
                      <a:r>
                        <a:rPr lang="zh-TW" altLang="en-US" sz="2400" kern="100" dirty="0" smtClean="0">
                          <a:latin typeface="Calibri" panose="020F0502020204030204" pitchFamily="34" charset="0"/>
                          <a:ea typeface="微軟正黑體" panose="020B0604030504040204" pitchFamily="34" charset="-120"/>
                        </a:rPr>
                        <a:t>新增設備項目金額累加大於</a:t>
                      </a:r>
                      <a:r>
                        <a:rPr lang="en-US" altLang="zh-TW" sz="2400" kern="100" dirty="0" smtClean="0">
                          <a:latin typeface="Calibri" panose="020F0502020204030204" pitchFamily="34" charset="0"/>
                          <a:ea typeface="微軟正黑體" panose="020B0604030504040204" pitchFamily="34" charset="-120"/>
                        </a:rPr>
                        <a:t>5</a:t>
                      </a:r>
                      <a:r>
                        <a:rPr lang="zh-TW" altLang="en-US" sz="2400" kern="100" dirty="0" smtClean="0">
                          <a:latin typeface="Calibri" panose="020F0502020204030204" pitchFamily="34" charset="0"/>
                          <a:ea typeface="微軟正黑體" panose="020B0604030504040204" pitchFamily="34" charset="-120"/>
                        </a:rPr>
                        <a:t>萬。</a:t>
                      </a:r>
                      <a:endParaRPr lang="zh-TW" sz="2400" kern="100" dirty="0">
                        <a:latin typeface="Calibri" panose="020F0502020204030204" pitchFamily="34" charset="0"/>
                        <a:ea typeface="微軟正黑體" panose="020B0604030504040204" pitchFamily="34" charset="-120"/>
                      </a:endParaRPr>
                    </a:p>
                    <a:p>
                      <a:pPr marL="305435" indent="-304165">
                        <a:spcAft>
                          <a:spcPts val="0"/>
                        </a:spcAft>
                        <a:buFont typeface="Arial" pitchFamily="34" charset="0"/>
                        <a:buChar char="•"/>
                      </a:pPr>
                      <a:r>
                        <a:rPr lang="zh-TW" sz="2400" kern="100" dirty="0" smtClean="0">
                          <a:latin typeface="Calibri" panose="020F0502020204030204" pitchFamily="34" charset="0"/>
                          <a:ea typeface="微軟正黑體" panose="020B0604030504040204" pitchFamily="34" charset="-120"/>
                        </a:rPr>
                        <a:t>不符</a:t>
                      </a:r>
                      <a:r>
                        <a:rPr lang="zh-TW" sz="2400" kern="100" dirty="0">
                          <a:latin typeface="Calibri" panose="020F0502020204030204" pitchFamily="34" charset="0"/>
                          <a:ea typeface="微軟正黑體" panose="020B0604030504040204" pitchFamily="34" charset="-120"/>
                        </a:rPr>
                        <a:t>合流用原則</a:t>
                      </a:r>
                    </a:p>
                  </a:txBody>
                  <a:tcPr marL="17780" marR="17780" marT="0" marB="0"/>
                </a:tc>
                <a:extLst>
                  <a:ext uri="{0D108BD9-81ED-4DB2-BD59-A6C34878D82A}">
                    <a16:rowId xmlns:a16="http://schemas.microsoft.com/office/drawing/2014/main" val="10001"/>
                  </a:ext>
                </a:extLst>
              </a:tr>
              <a:tr h="1160272">
                <a:tc>
                  <a:txBody>
                    <a:bodyPr/>
                    <a:lstStyle/>
                    <a:p>
                      <a:pPr>
                        <a:spcAft>
                          <a:spcPts val="0"/>
                        </a:spcAft>
                      </a:pPr>
                      <a:r>
                        <a:rPr lang="zh-TW" sz="2400" b="1" kern="100" dirty="0">
                          <a:solidFill>
                            <a:schemeClr val="tx1"/>
                          </a:solidFill>
                          <a:latin typeface="Calibri" panose="020F0502020204030204" pitchFamily="34" charset="0"/>
                          <a:ea typeface="微軟正黑體" panose="020B0604030504040204" pitchFamily="34" charset="-120"/>
                        </a:rPr>
                        <a:t>國外</a:t>
                      </a:r>
                      <a:r>
                        <a:rPr lang="zh-TW" sz="2400" b="1" kern="100" dirty="0" smtClean="0">
                          <a:solidFill>
                            <a:schemeClr val="tx1"/>
                          </a:solidFill>
                          <a:latin typeface="Calibri" panose="020F0502020204030204" pitchFamily="34" charset="0"/>
                          <a:ea typeface="微軟正黑體" panose="020B0604030504040204" pitchFamily="34" charset="-120"/>
                        </a:rPr>
                        <a:t>差旅費</a:t>
                      </a:r>
                      <a:endParaRPr lang="en-US" altLang="zh-TW" sz="2400" b="1" kern="100" dirty="0" smtClean="0">
                        <a:solidFill>
                          <a:schemeClr val="tx1"/>
                        </a:solidFill>
                        <a:latin typeface="Calibri" panose="020F0502020204030204" pitchFamily="34" charset="0"/>
                        <a:ea typeface="微軟正黑體" panose="020B0604030504040204" pitchFamily="34" charset="-120"/>
                      </a:endParaRPr>
                    </a:p>
                    <a:p>
                      <a:pPr>
                        <a:spcAft>
                          <a:spcPts val="0"/>
                        </a:spcAft>
                      </a:pPr>
                      <a:r>
                        <a:rPr lang="en-US" altLang="zh-TW" sz="1800" kern="1200" dirty="0" smtClean="0">
                          <a:solidFill>
                            <a:schemeClr val="dk1"/>
                          </a:solidFill>
                          <a:effectLst/>
                          <a:latin typeface="Calibri" panose="020F0502020204030204" pitchFamily="34" charset="0"/>
                          <a:ea typeface="微軟正黑體" panose="020B0604030504040204" pitchFamily="34" charset="-120"/>
                          <a:cs typeface="+mn-cs"/>
                        </a:rPr>
                        <a:t>(</a:t>
                      </a:r>
                      <a:r>
                        <a:rPr lang="zh-TW" altLang="zh-TW" sz="1800" kern="1200" dirty="0" smtClean="0">
                          <a:solidFill>
                            <a:schemeClr val="dk1"/>
                          </a:solidFill>
                          <a:effectLst/>
                          <a:latin typeface="Calibri" panose="020F0502020204030204" pitchFamily="34" charset="0"/>
                          <a:ea typeface="微軟正黑體" panose="020B0604030504040204" pitchFamily="34" charset="-120"/>
                          <a:cs typeface="+mn-cs"/>
                        </a:rPr>
                        <a:t>執行國際合作與移地研究</a:t>
                      </a:r>
                      <a:endParaRPr lang="en-US" altLang="zh-TW" sz="1800" kern="1200" dirty="0" smtClean="0">
                        <a:solidFill>
                          <a:schemeClr val="dk1"/>
                        </a:solidFill>
                        <a:effectLst/>
                        <a:latin typeface="Calibri" panose="020F0502020204030204" pitchFamily="34" charset="0"/>
                        <a:ea typeface="微軟正黑體" panose="020B0604030504040204" pitchFamily="34" charset="-120"/>
                        <a:cs typeface="+mn-cs"/>
                      </a:endParaRPr>
                    </a:p>
                    <a:p>
                      <a:pPr>
                        <a:spcAft>
                          <a:spcPts val="0"/>
                        </a:spcAft>
                      </a:pPr>
                      <a:r>
                        <a:rPr lang="zh-TW" altLang="en-US" sz="1800" kern="1200" dirty="0" smtClean="0">
                          <a:solidFill>
                            <a:schemeClr val="dk1"/>
                          </a:solidFill>
                          <a:effectLst/>
                          <a:latin typeface="Calibri" panose="020F0502020204030204" pitchFamily="34" charset="0"/>
                          <a:ea typeface="微軟正黑體" panose="020B0604030504040204" pitchFamily="34" charset="-120"/>
                          <a:cs typeface="+mn-cs"/>
                        </a:rPr>
                        <a:t>、</a:t>
                      </a:r>
                      <a:r>
                        <a:rPr lang="zh-TW" altLang="zh-TW" sz="1800" kern="1200" dirty="0" smtClean="0">
                          <a:solidFill>
                            <a:schemeClr val="dk1"/>
                          </a:solidFill>
                          <a:effectLst/>
                          <a:latin typeface="Calibri" panose="020F0502020204030204" pitchFamily="34" charset="0"/>
                          <a:ea typeface="微軟正黑體" panose="020B0604030504040204" pitchFamily="34" charset="-120"/>
                          <a:cs typeface="+mn-cs"/>
                        </a:rPr>
                        <a:t>出席國際學術會議</a:t>
                      </a:r>
                      <a:r>
                        <a:rPr lang="en-US" altLang="zh-TW" sz="1800" kern="1200" dirty="0" smtClean="0">
                          <a:solidFill>
                            <a:schemeClr val="dk1"/>
                          </a:solidFill>
                          <a:effectLst/>
                          <a:latin typeface="Calibri" panose="020F0502020204030204" pitchFamily="34" charset="0"/>
                          <a:ea typeface="微軟正黑體" panose="020B0604030504040204" pitchFamily="34" charset="-120"/>
                          <a:cs typeface="+mn-cs"/>
                        </a:rPr>
                        <a:t>)</a:t>
                      </a:r>
                      <a:endParaRPr lang="zh-TW" sz="1800" kern="1200" dirty="0">
                        <a:solidFill>
                          <a:schemeClr val="dk1"/>
                        </a:solidFill>
                        <a:effectLst/>
                        <a:latin typeface="Calibri" panose="020F0502020204030204" pitchFamily="34" charset="0"/>
                        <a:ea typeface="微軟正黑體" panose="020B0604030504040204" pitchFamily="34" charset="-120"/>
                        <a:cs typeface="+mn-cs"/>
                      </a:endParaRPr>
                    </a:p>
                  </a:txBody>
                  <a:tcPr marL="17780" marR="17780" marT="0" marB="0"/>
                </a:tc>
                <a:tc>
                  <a:txBody>
                    <a:bodyPr/>
                    <a:lstStyle/>
                    <a:p>
                      <a:pPr marL="0" indent="1588">
                        <a:spcAft>
                          <a:spcPts val="0"/>
                        </a:spcAft>
                      </a:pPr>
                      <a:r>
                        <a:rPr lang="zh-TW" sz="2400" kern="100" dirty="0" smtClean="0">
                          <a:latin typeface="Calibri" panose="020F0502020204030204" pitchFamily="34" charset="0"/>
                          <a:ea typeface="微軟正黑體" panose="020B0604030504040204" pitchFamily="34" charset="-120"/>
                        </a:rPr>
                        <a:t>出國</a:t>
                      </a:r>
                      <a:r>
                        <a:rPr lang="zh-TW" altLang="en-US" sz="2400" kern="100" dirty="0" smtClean="0">
                          <a:latin typeface="Calibri" panose="020F0502020204030204" pitchFamily="34" charset="0"/>
                          <a:ea typeface="微軟正黑體" panose="020B0604030504040204" pitchFamily="34" charset="-120"/>
                        </a:rPr>
                        <a:t>種類、</a:t>
                      </a:r>
                      <a:r>
                        <a:rPr lang="zh-TW" sz="2400" kern="100" dirty="0" smtClean="0">
                          <a:latin typeface="Calibri" panose="020F0502020204030204" pitchFamily="34" charset="0"/>
                          <a:ea typeface="微軟正黑體" panose="020B0604030504040204" pitchFamily="34" charset="-120"/>
                        </a:rPr>
                        <a:t>人員</a:t>
                      </a:r>
                      <a:r>
                        <a:rPr lang="zh-TW" sz="2400" kern="100" dirty="0">
                          <a:latin typeface="Calibri" panose="020F0502020204030204" pitchFamily="34" charset="0"/>
                          <a:ea typeface="微軟正黑體" panose="020B0604030504040204" pitchFamily="34" charset="-120"/>
                        </a:rPr>
                        <a:t>、人數、次數、天數或地點</a:t>
                      </a:r>
                      <a:r>
                        <a:rPr lang="zh-TW" sz="2400" kern="100" dirty="0" smtClean="0">
                          <a:latin typeface="Calibri" panose="020F0502020204030204" pitchFamily="34" charset="0"/>
                          <a:ea typeface="微軟正黑體" panose="020B0604030504040204" pitchFamily="34" charset="-120"/>
                        </a:rPr>
                        <a:t>變更</a:t>
                      </a:r>
                      <a:endParaRPr lang="zh-TW" sz="24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marL="305435" indent="1270">
                        <a:spcAft>
                          <a:spcPts val="0"/>
                        </a:spcAft>
                      </a:pPr>
                      <a:r>
                        <a:rPr lang="zh-TW" sz="2400" kern="100" dirty="0">
                          <a:latin typeface="Calibri" panose="020F0502020204030204" pitchFamily="34" charset="0"/>
                          <a:ea typeface="微軟正黑體" panose="020B0604030504040204" pitchFamily="34" charset="-120"/>
                        </a:rPr>
                        <a:t>不符合流用原則或變更為原未核定之補助項目</a:t>
                      </a:r>
                    </a:p>
                  </a:txBody>
                  <a:tcPr marL="17780" marR="17780" marT="0" marB="0"/>
                </a:tc>
                <a:extLst>
                  <a:ext uri="{0D108BD9-81ED-4DB2-BD59-A6C34878D82A}">
                    <a16:rowId xmlns:a16="http://schemas.microsoft.com/office/drawing/2014/main" val="10002"/>
                  </a:ext>
                </a:extLst>
              </a:tr>
            </a:tbl>
          </a:graphicData>
        </a:graphic>
      </p:graphicFrame>
      <p:sp>
        <p:nvSpPr>
          <p:cNvPr id="6" name="流程圖: 接點 5"/>
          <p:cNvSpPr/>
          <p:nvPr/>
        </p:nvSpPr>
        <p:spPr bwMode="auto">
          <a:xfrm>
            <a:off x="2051720" y="188640"/>
            <a:ext cx="4896544" cy="819472"/>
          </a:xfrm>
          <a:prstGeom prst="flowChartConnector">
            <a:avLst/>
          </a:prstGeom>
          <a:solidFill>
            <a:srgbClr val="FFFF00"/>
          </a:solidFill>
          <a:ln w="9525">
            <a:solidFill>
              <a:schemeClr val="tx1"/>
            </a:solidFill>
            <a:miter lim="800000"/>
            <a:headEnd/>
            <a:tailEnd/>
          </a:ln>
          <a:effectLst/>
          <a:scene3d>
            <a:camera prst="orthographicFront"/>
            <a:lightRig rig="threePt" dir="t"/>
          </a:scene3d>
          <a:sp3d contourW="12700">
            <a:bevelT/>
            <a:contourClr>
              <a:srgbClr val="00B0F0"/>
            </a:contourClr>
          </a:sp3d>
        </p:spPr>
        <p:txBody>
          <a:bodyPr wrap="none" rtlCol="0" anchor="ctr"/>
          <a:lstStyle/>
          <a:p>
            <a:pPr algn="ctr"/>
            <a:r>
              <a:rPr lang="zh-TW" altLang="en-US" sz="2800" dirty="0" smtClean="0">
                <a:solidFill>
                  <a:srgbClr val="5A04CC"/>
                </a:solidFill>
                <a:latin typeface="微軟正黑體" panose="020B0604030504040204" pitchFamily="34" charset="-120"/>
                <a:ea typeface="微軟正黑體" panose="020B0604030504040204" pitchFamily="34" charset="-120"/>
              </a:rPr>
              <a:t>變更</a:t>
            </a:r>
            <a:r>
              <a:rPr lang="zh-TW" altLang="zh-TW" sz="2800" dirty="0" smtClean="0">
                <a:solidFill>
                  <a:srgbClr val="5A04CC"/>
                </a:solidFill>
                <a:latin typeface="微軟正黑體" panose="020B0604030504040204" pitchFamily="34" charset="-120"/>
                <a:ea typeface="微軟正黑體" panose="020B0604030504040204" pitchFamily="34" charset="-120"/>
              </a:rPr>
              <a:t>簡要</a:t>
            </a:r>
            <a:r>
              <a:rPr lang="zh-TW" altLang="en-US" sz="2800" dirty="0" smtClean="0">
                <a:solidFill>
                  <a:srgbClr val="5A04CC"/>
                </a:solidFill>
                <a:latin typeface="微軟正黑體" panose="020B0604030504040204" pitchFamily="34" charset="-120"/>
                <a:ea typeface="微軟正黑體" panose="020B0604030504040204" pitchFamily="34" charset="-120"/>
              </a:rPr>
              <a:t>說明</a:t>
            </a:r>
            <a:endParaRPr lang="zh-TW" altLang="en-US" sz="2800" dirty="0">
              <a:solidFill>
                <a:srgbClr val="5A04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3596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sz="quarter" idx="13"/>
            <p:extLst>
              <p:ext uri="{D42A27DB-BD31-4B8C-83A1-F6EECF244321}">
                <p14:modId xmlns:p14="http://schemas.microsoft.com/office/powerpoint/2010/main" val="613052231"/>
              </p:ext>
            </p:extLst>
          </p:nvPr>
        </p:nvGraphicFramePr>
        <p:xfrm>
          <a:off x="395536" y="1308494"/>
          <a:ext cx="8424936" cy="5341633"/>
        </p:xfrm>
        <a:graphic>
          <a:graphicData uri="http://schemas.openxmlformats.org/drawingml/2006/table">
            <a:tbl>
              <a:tblPr firstRow="1" bandRow="1">
                <a:tableStyleId>{08FB837D-C827-4EFA-A057-4D05807E0F7C}</a:tableStyleId>
              </a:tblPr>
              <a:tblGrid>
                <a:gridCol w="280831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20080">
                <a:tc>
                  <a:txBody>
                    <a:bodyPr/>
                    <a:lstStyle/>
                    <a:p>
                      <a:pPr algn="ctr">
                        <a:spcAft>
                          <a:spcPts val="0"/>
                        </a:spcAft>
                      </a:pPr>
                      <a:r>
                        <a:rPr lang="zh-TW" sz="2000" kern="100" dirty="0" smtClean="0">
                          <a:solidFill>
                            <a:schemeClr val="tx1"/>
                          </a:solidFill>
                          <a:latin typeface="Calibri" panose="020F0502020204030204" pitchFamily="34" charset="0"/>
                          <a:ea typeface="微軟正黑體" panose="020B0604030504040204" pitchFamily="34" charset="-120"/>
                        </a:rPr>
                        <a:t>項目</a:t>
                      </a:r>
                      <a:endParaRPr lang="zh-TW" sz="2000" kern="100" dirty="0">
                        <a:solidFill>
                          <a:schemeClr val="tx1"/>
                        </a:solidFill>
                        <a:latin typeface="Calibri" panose="020F0502020204030204" pitchFamily="34" charset="0"/>
                        <a:ea typeface="微軟正黑體" panose="020B0604030504040204" pitchFamily="34" charset="-120"/>
                      </a:endParaRPr>
                    </a:p>
                  </a:txBody>
                  <a:tcPr marL="17780" marR="17780" marT="0" marB="0" anchor="ctr"/>
                </a:tc>
                <a:tc>
                  <a:txBody>
                    <a:bodyPr/>
                    <a:lstStyle/>
                    <a:p>
                      <a:pPr algn="ctr">
                        <a:spcAft>
                          <a:spcPts val="0"/>
                        </a:spcAft>
                      </a:pPr>
                      <a:r>
                        <a:rPr lang="zh-TW" sz="2000" kern="100" dirty="0" smtClean="0">
                          <a:solidFill>
                            <a:schemeClr val="tx1"/>
                          </a:solidFill>
                          <a:latin typeface="Calibri" panose="020F0502020204030204" pitchFamily="34" charset="0"/>
                          <a:ea typeface="微軟正黑體" panose="020B0604030504040204" pitchFamily="34" charset="-120"/>
                        </a:rPr>
                        <a:t>校內</a:t>
                      </a:r>
                      <a:endParaRPr lang="zh-TW" sz="2000" kern="100" dirty="0">
                        <a:solidFill>
                          <a:schemeClr val="tx1"/>
                        </a:solidFill>
                        <a:latin typeface="Calibri" panose="020F0502020204030204" pitchFamily="34" charset="0"/>
                        <a:ea typeface="微軟正黑體" panose="020B0604030504040204" pitchFamily="34" charset="-120"/>
                      </a:endParaRPr>
                    </a:p>
                  </a:txBody>
                  <a:tcPr marL="17780" marR="17780" marT="0" marB="0" anchor="ctr"/>
                </a:tc>
                <a:tc>
                  <a:txBody>
                    <a:bodyPr/>
                    <a:lstStyle/>
                    <a:p>
                      <a:pPr algn="ctr">
                        <a:spcAft>
                          <a:spcPts val="0"/>
                        </a:spcAft>
                      </a:pPr>
                      <a:r>
                        <a:rPr lang="zh-TW" sz="2000" kern="100" dirty="0" smtClean="0">
                          <a:solidFill>
                            <a:schemeClr val="tx1"/>
                          </a:solidFill>
                          <a:latin typeface="Calibri" panose="020F0502020204030204" pitchFamily="34" charset="0"/>
                          <a:ea typeface="微軟正黑體" panose="020B0604030504040204" pitchFamily="34" charset="-120"/>
                        </a:rPr>
                        <a:t>校外</a:t>
                      </a:r>
                      <a:endParaRPr lang="en-US" altLang="zh-TW" sz="2000" kern="100" dirty="0" smtClean="0">
                        <a:solidFill>
                          <a:schemeClr val="tx1"/>
                        </a:solidFill>
                        <a:latin typeface="Calibri" panose="020F0502020204030204" pitchFamily="34" charset="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solidFill>
                            <a:srgbClr val="FF0000"/>
                          </a:solidFill>
                          <a:latin typeface="Calibri" panose="020F0502020204030204" pitchFamily="34" charset="0"/>
                          <a:ea typeface="微軟正黑體" panose="020B0604030504040204" pitchFamily="34" charset="-120"/>
                        </a:rPr>
                        <a:t>(</a:t>
                      </a:r>
                      <a:r>
                        <a:rPr lang="zh-TW" altLang="en-US" sz="2000" kern="100" dirty="0" smtClean="0">
                          <a:solidFill>
                            <a:srgbClr val="FF0000"/>
                          </a:solidFill>
                          <a:latin typeface="Calibri" panose="020F0502020204030204" pitchFamily="34" charset="0"/>
                          <a:ea typeface="微軟正黑體" panose="020B0604030504040204" pitchFamily="34" charset="-120"/>
                        </a:rPr>
                        <a:t>科技部</a:t>
                      </a:r>
                      <a:r>
                        <a:rPr lang="en-US" altLang="zh-TW" sz="2000" kern="100" dirty="0" smtClean="0">
                          <a:solidFill>
                            <a:srgbClr val="FF0000"/>
                          </a:solidFill>
                          <a:latin typeface="Calibri" panose="020F0502020204030204" pitchFamily="34" charset="0"/>
                          <a:ea typeface="微軟正黑體" panose="020B0604030504040204" pitchFamily="34" charset="-120"/>
                        </a:rPr>
                        <a:t>)</a:t>
                      </a:r>
                      <a:endParaRPr lang="zh-TW" altLang="zh-TW" sz="2000" kern="100" dirty="0" smtClean="0">
                        <a:solidFill>
                          <a:srgbClr val="FF0000"/>
                        </a:solidFill>
                        <a:latin typeface="Calibri" panose="020F0502020204030204" pitchFamily="34" charset="0"/>
                        <a:ea typeface="微軟正黑體" panose="020B0604030504040204" pitchFamily="34" charset="-120"/>
                        <a:cs typeface="Times New Roman"/>
                      </a:endParaRPr>
                    </a:p>
                  </a:txBody>
                  <a:tcPr marL="17780" marR="17780" marT="0" marB="0" anchor="ctr"/>
                </a:tc>
                <a:extLst>
                  <a:ext uri="{0D108BD9-81ED-4DB2-BD59-A6C34878D82A}">
                    <a16:rowId xmlns:a16="http://schemas.microsoft.com/office/drawing/2014/main" val="10000"/>
                  </a:ext>
                </a:extLst>
              </a:tr>
              <a:tr h="576064">
                <a:tc>
                  <a:txBody>
                    <a:bodyPr/>
                    <a:lstStyle/>
                    <a:p>
                      <a:pPr indent="17780">
                        <a:spcAft>
                          <a:spcPts val="0"/>
                        </a:spcAft>
                      </a:pPr>
                      <a:r>
                        <a:rPr lang="zh-TW" sz="2000" b="1" kern="100" dirty="0">
                          <a:latin typeface="Calibri" panose="020F0502020204030204" pitchFamily="34" charset="0"/>
                          <a:ea typeface="微軟正黑體" panose="020B0604030504040204" pitchFamily="34" charset="-120"/>
                        </a:rPr>
                        <a:t>變更執行機構</a:t>
                      </a:r>
                      <a:endParaRPr lang="zh-TW"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lgn="ctr">
                        <a:spcAft>
                          <a:spcPts val="0"/>
                        </a:spcAft>
                      </a:pPr>
                      <a:r>
                        <a:rPr lang="en-US" altLang="zh-TW"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spcAft>
                          <a:spcPts val="0"/>
                        </a:spcAft>
                      </a:pPr>
                      <a:r>
                        <a:rPr lang="zh-TW" sz="2000" kern="100">
                          <a:latin typeface="Calibri" panose="020F0502020204030204" pitchFamily="34" charset="0"/>
                          <a:ea typeface="微軟正黑體" panose="020B0604030504040204" pitchFamily="34" charset="-120"/>
                        </a:rPr>
                        <a:t>具函檢附新任機構之聘函影本</a:t>
                      </a:r>
                    </a:p>
                  </a:txBody>
                  <a:tcPr marL="17780" marR="17780" marT="0" marB="0" anchor="ctr"/>
                </a:tc>
                <a:extLst>
                  <a:ext uri="{0D108BD9-81ED-4DB2-BD59-A6C34878D82A}">
                    <a16:rowId xmlns:a16="http://schemas.microsoft.com/office/drawing/2014/main" val="10001"/>
                  </a:ext>
                </a:extLst>
              </a:tr>
              <a:tr h="614536">
                <a:tc>
                  <a:txBody>
                    <a:bodyPr/>
                    <a:lstStyle/>
                    <a:p>
                      <a:pPr>
                        <a:spcAft>
                          <a:spcPts val="0"/>
                        </a:spcAft>
                      </a:pPr>
                      <a:r>
                        <a:rPr lang="zh-TW" sz="2000" b="1" kern="100" dirty="0">
                          <a:latin typeface="Calibri" panose="020F0502020204030204" pitchFamily="34" charset="0"/>
                          <a:ea typeface="微軟正黑體" panose="020B0604030504040204" pitchFamily="34" charset="-120"/>
                        </a:rPr>
                        <a:t>延長執行期限</a:t>
                      </a:r>
                      <a:endParaRPr lang="zh-TW"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lgn="ctr">
                        <a:spcAft>
                          <a:spcPts val="0"/>
                        </a:spcAft>
                      </a:pPr>
                      <a:r>
                        <a:rPr lang="en-US" altLang="zh-TW"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spcAft>
                          <a:spcPts val="0"/>
                        </a:spcAft>
                      </a:pPr>
                      <a:r>
                        <a:rPr lang="zh-TW" sz="2000" kern="100">
                          <a:latin typeface="Calibri" panose="020F0502020204030204" pitchFamily="34" charset="0"/>
                          <a:ea typeface="微軟正黑體" panose="020B0604030504040204" pitchFamily="34" charset="-120"/>
                        </a:rPr>
                        <a:t>以一次為原則，最多以延長一年為限</a:t>
                      </a:r>
                    </a:p>
                  </a:txBody>
                  <a:tcPr marL="17780" marR="17780" marT="0" marB="0" anchor="ctr"/>
                </a:tc>
                <a:extLst>
                  <a:ext uri="{0D108BD9-81ED-4DB2-BD59-A6C34878D82A}">
                    <a16:rowId xmlns:a16="http://schemas.microsoft.com/office/drawing/2014/main" val="10002"/>
                  </a:ext>
                </a:extLst>
              </a:tr>
              <a:tr h="1232947">
                <a:tc>
                  <a:txBody>
                    <a:bodyPr/>
                    <a:lstStyle/>
                    <a:p>
                      <a:pPr>
                        <a:spcAft>
                          <a:spcPts val="0"/>
                        </a:spcAft>
                      </a:pPr>
                      <a:r>
                        <a:rPr lang="zh-TW" sz="2000" b="1" kern="100" dirty="0">
                          <a:latin typeface="Calibri" panose="020F0502020204030204" pitchFamily="34" charset="0"/>
                          <a:ea typeface="微軟正黑體" panose="020B0604030504040204" pitchFamily="34" charset="-120"/>
                        </a:rPr>
                        <a:t>變更主持人</a:t>
                      </a:r>
                      <a:r>
                        <a:rPr lang="en-US" sz="2000" b="1" kern="100" dirty="0">
                          <a:latin typeface="Calibri" panose="020F0502020204030204" pitchFamily="34" charset="0"/>
                          <a:ea typeface="微軟正黑體" panose="020B0604030504040204" pitchFamily="34" charset="-120"/>
                        </a:rPr>
                        <a:t>/</a:t>
                      </a:r>
                      <a:r>
                        <a:rPr lang="zh-TW" sz="2000" b="1" kern="100" dirty="0">
                          <a:latin typeface="Calibri" panose="020F0502020204030204" pitchFamily="34" charset="0"/>
                          <a:ea typeface="微軟正黑體" panose="020B0604030504040204" pitchFamily="34" charset="-120"/>
                        </a:rPr>
                        <a:t>共同主持人</a:t>
                      </a:r>
                      <a:endParaRPr lang="zh-TW"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marL="1270" indent="-323215" algn="ctr">
                        <a:spcAft>
                          <a:spcPts val="0"/>
                        </a:spcAft>
                      </a:pPr>
                      <a:r>
                        <a:rPr lang="en-US"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marL="0" indent="0">
                        <a:spcAft>
                          <a:spcPts val="0"/>
                        </a:spcAft>
                      </a:pPr>
                      <a:r>
                        <a:rPr lang="zh-TW" sz="2000" kern="100" dirty="0">
                          <a:latin typeface="Calibri" panose="020F0502020204030204" pitchFamily="34" charset="0"/>
                          <a:ea typeface="微軟正黑體" panose="020B0604030504040204" pitchFamily="34" charset="-120"/>
                        </a:rPr>
                        <a:t>檢附前主持人</a:t>
                      </a:r>
                      <a:r>
                        <a:rPr lang="en-US" sz="2000" kern="100" dirty="0">
                          <a:latin typeface="Calibri" panose="020F0502020204030204" pitchFamily="34" charset="0"/>
                          <a:ea typeface="微軟正黑體" panose="020B0604030504040204" pitchFamily="34" charset="-120"/>
                        </a:rPr>
                        <a:t>/</a:t>
                      </a:r>
                      <a:r>
                        <a:rPr lang="zh-TW" sz="2000" kern="100" dirty="0">
                          <a:latin typeface="Calibri" panose="020F0502020204030204" pitchFamily="34" charset="0"/>
                          <a:ea typeface="微軟正黑體" panose="020B0604030504040204" pitchFamily="34" charset="-120"/>
                        </a:rPr>
                        <a:t>共同主持人變更</a:t>
                      </a:r>
                      <a:r>
                        <a:rPr lang="zh-TW" sz="2000" kern="100" dirty="0" smtClean="0">
                          <a:latin typeface="Calibri" panose="020F0502020204030204" pitchFamily="34" charset="0"/>
                          <a:ea typeface="微軟正黑體" panose="020B0604030504040204" pitchFamily="34" charset="-120"/>
                        </a:rPr>
                        <a:t>說明</a:t>
                      </a:r>
                      <a:r>
                        <a:rPr lang="zh-TW" altLang="en-US" sz="2000" kern="100" dirty="0" smtClean="0">
                          <a:latin typeface="Calibri" panose="020F0502020204030204" pitchFamily="34" charset="0"/>
                          <a:ea typeface="微軟正黑體" panose="020B0604030504040204" pitchFamily="34" charset="-120"/>
                        </a:rPr>
                        <a:t>、同意書</a:t>
                      </a:r>
                      <a:r>
                        <a:rPr lang="zh-TW" sz="2000" kern="100" dirty="0" smtClean="0">
                          <a:latin typeface="Calibri" panose="020F0502020204030204" pitchFamily="34" charset="0"/>
                          <a:ea typeface="微軟正黑體" panose="020B0604030504040204" pitchFamily="34" charset="-120"/>
                        </a:rPr>
                        <a:t>及</a:t>
                      </a:r>
                      <a:r>
                        <a:rPr lang="zh-TW" sz="2000" kern="100" dirty="0">
                          <a:latin typeface="Calibri" panose="020F0502020204030204" pitchFamily="34" charset="0"/>
                          <a:ea typeface="微軟正黑體" panose="020B0604030504040204" pitchFamily="34" charset="-120"/>
                        </a:rPr>
                        <a:t>變更者之個人資料暨相關附件乙份</a:t>
                      </a:r>
                    </a:p>
                  </a:txBody>
                  <a:tcPr marL="17780" marR="17780" marT="0" marB="0" anchor="ctr"/>
                </a:tc>
                <a:extLst>
                  <a:ext uri="{0D108BD9-81ED-4DB2-BD59-A6C34878D82A}">
                    <a16:rowId xmlns:a16="http://schemas.microsoft.com/office/drawing/2014/main" val="10003"/>
                  </a:ext>
                </a:extLst>
              </a:tr>
              <a:tr h="625035">
                <a:tc>
                  <a:txBody>
                    <a:bodyPr/>
                    <a:lstStyle/>
                    <a:p>
                      <a:pPr>
                        <a:spcAft>
                          <a:spcPts val="0"/>
                        </a:spcAft>
                      </a:pPr>
                      <a:r>
                        <a:rPr lang="zh-TW" sz="2000" b="1" kern="100" dirty="0">
                          <a:latin typeface="Calibri" panose="020F0502020204030204" pitchFamily="34" charset="0"/>
                          <a:ea typeface="微軟正黑體" panose="020B0604030504040204" pitchFamily="34" charset="-120"/>
                        </a:rPr>
                        <a:t>計畫中</a:t>
                      </a:r>
                      <a:r>
                        <a:rPr lang="en-US" sz="2000" b="1" kern="100" dirty="0">
                          <a:latin typeface="Calibri" panose="020F0502020204030204" pitchFamily="34" charset="0"/>
                          <a:ea typeface="微軟正黑體" panose="020B0604030504040204" pitchFamily="34" charset="-120"/>
                        </a:rPr>
                        <a:t>/</a:t>
                      </a:r>
                      <a:r>
                        <a:rPr lang="zh-TW" sz="2000" b="1" kern="100" dirty="0">
                          <a:latin typeface="Calibri" panose="020F0502020204030204" pitchFamily="34" charset="0"/>
                          <a:ea typeface="微軟正黑體" panose="020B0604030504040204" pitchFamily="34" charset="-120"/>
                        </a:rPr>
                        <a:t>英文名稱</a:t>
                      </a:r>
                      <a:endParaRPr lang="zh-TW"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marL="1270" indent="-323215" algn="ctr">
                        <a:spcAft>
                          <a:spcPts val="0"/>
                        </a:spcAft>
                      </a:pPr>
                      <a:r>
                        <a:rPr lang="en-US"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marL="324485" indent="-323215">
                        <a:spcAft>
                          <a:spcPts val="0"/>
                        </a:spcAft>
                      </a:pPr>
                      <a:r>
                        <a:rPr lang="zh-TW" sz="2000" kern="100" dirty="0">
                          <a:latin typeface="Calibri" panose="020F0502020204030204" pitchFamily="34" charset="0"/>
                          <a:ea typeface="微軟正黑體" panose="020B0604030504040204" pitchFamily="34" charset="-120"/>
                        </a:rPr>
                        <a:t>檢附變更說明乙份</a:t>
                      </a:r>
                    </a:p>
                  </a:txBody>
                  <a:tcPr marL="17780" marR="17780" marT="0" marB="0" anchor="ctr"/>
                </a:tc>
                <a:extLst>
                  <a:ext uri="{0D108BD9-81ED-4DB2-BD59-A6C34878D82A}">
                    <a16:rowId xmlns:a16="http://schemas.microsoft.com/office/drawing/2014/main" val="10004"/>
                  </a:ext>
                </a:extLst>
              </a:tr>
              <a:tr h="625035">
                <a:tc>
                  <a:txBody>
                    <a:bodyPr/>
                    <a:lstStyle/>
                    <a:p>
                      <a:pPr>
                        <a:spcAft>
                          <a:spcPts val="0"/>
                        </a:spcAft>
                      </a:pPr>
                      <a:r>
                        <a:rPr lang="zh-TW" sz="2000" b="1" kern="100" dirty="0">
                          <a:latin typeface="Calibri" panose="020F0502020204030204" pitchFamily="34" charset="0"/>
                          <a:ea typeface="微軟正黑體" panose="020B0604030504040204" pitchFamily="34" charset="-120"/>
                        </a:rPr>
                        <a:t>貴儀使用追加</a:t>
                      </a:r>
                      <a:endParaRPr lang="zh-TW"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lgn="ctr">
                        <a:spcAft>
                          <a:spcPts val="0"/>
                        </a:spcAft>
                      </a:pPr>
                      <a:r>
                        <a:rPr lang="en-US"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spcAft>
                          <a:spcPts val="0"/>
                        </a:spcAft>
                      </a:pPr>
                      <a:r>
                        <a:rPr lang="zh-TW" sz="2000" kern="100" dirty="0">
                          <a:latin typeface="Calibri" panose="020F0502020204030204" pitchFamily="34" charset="0"/>
                          <a:ea typeface="微軟正黑體" panose="020B0604030504040204" pitchFamily="34" charset="-120"/>
                        </a:rPr>
                        <a:t>檢附變更說明乙份</a:t>
                      </a:r>
                    </a:p>
                  </a:txBody>
                  <a:tcPr marL="17780" marR="17780" marT="0" marB="0" anchor="ctr"/>
                </a:tc>
                <a:extLst>
                  <a:ext uri="{0D108BD9-81ED-4DB2-BD59-A6C34878D82A}">
                    <a16:rowId xmlns:a16="http://schemas.microsoft.com/office/drawing/2014/main" val="10005"/>
                  </a:ext>
                </a:extLst>
              </a:tr>
              <a:tr h="625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kern="100" dirty="0" smtClean="0">
                          <a:solidFill>
                            <a:schemeClr val="dk1"/>
                          </a:solidFill>
                          <a:latin typeface="Calibri" panose="020F0502020204030204" pitchFamily="34" charset="0"/>
                          <a:ea typeface="微軟正黑體" panose="020B0604030504040204" pitchFamily="34" charset="-120"/>
                          <a:cs typeface="+mn-cs"/>
                        </a:rPr>
                        <a:t>補助項目經費累計流入或流出超過該項目原核定金額</a:t>
                      </a:r>
                      <a:r>
                        <a:rPr lang="en-US" altLang="zh-TW" sz="2000" b="1" kern="100" dirty="0" smtClean="0">
                          <a:solidFill>
                            <a:schemeClr val="dk1"/>
                          </a:solidFill>
                          <a:latin typeface="Calibri" panose="020F0502020204030204" pitchFamily="34" charset="0"/>
                          <a:ea typeface="微軟正黑體" panose="020B0604030504040204" pitchFamily="34" charset="-120"/>
                          <a:cs typeface="+mn-cs"/>
                        </a:rPr>
                        <a:t>50%</a:t>
                      </a:r>
                      <a:endParaRPr lang="zh-TW" sz="2000" b="1" kern="100" dirty="0">
                        <a:solidFill>
                          <a:schemeClr val="dk1"/>
                        </a:solidFill>
                        <a:latin typeface="Calibri" panose="020F0502020204030204" pitchFamily="34" charset="0"/>
                        <a:ea typeface="微軟正黑體" panose="020B0604030504040204" pitchFamily="34" charset="-120"/>
                        <a:cs typeface="+mn-cs"/>
                      </a:endParaRPr>
                    </a:p>
                  </a:txBody>
                  <a:tcPr marL="17780" marR="17780" marT="0" marB="0" anchor="ctr"/>
                </a:tc>
                <a:tc>
                  <a:txBody>
                    <a:bodyPr/>
                    <a:lstStyle/>
                    <a:p>
                      <a:pPr algn="ctr">
                        <a:spcAft>
                          <a:spcPts val="0"/>
                        </a:spcAft>
                      </a:pPr>
                      <a:r>
                        <a:rPr lang="en-US" sz="2000" kern="100" dirty="0" smtClean="0">
                          <a:latin typeface="Calibri" panose="020F0502020204030204" pitchFamily="34" charset="0"/>
                          <a:ea typeface="微軟正黑體" panose="020B0604030504040204" pitchFamily="34" charset="-120"/>
                        </a:rPr>
                        <a:t>X</a:t>
                      </a:r>
                      <a:endParaRPr lang="en-US" sz="2000" kern="100" dirty="0">
                        <a:latin typeface="Calibri" panose="020F0502020204030204" pitchFamily="34" charset="0"/>
                        <a:ea typeface="微軟正黑體" panose="020B0604030504040204" pitchFamily="34" charset="-120"/>
                      </a:endParaRPr>
                    </a:p>
                  </a:txBody>
                  <a:tcPr marL="17780" marR="17780" marT="0" marB="0" anchor="ctr"/>
                </a:tc>
                <a:tc>
                  <a:txBody>
                    <a:bodyPr/>
                    <a:lstStyle/>
                    <a:p>
                      <a:pPr>
                        <a:spcAft>
                          <a:spcPts val="0"/>
                        </a:spcAft>
                      </a:pPr>
                      <a:r>
                        <a:rPr lang="zh-TW" sz="2000" kern="100" dirty="0">
                          <a:latin typeface="Calibri" panose="020F0502020204030204" pitchFamily="34" charset="0"/>
                          <a:ea typeface="微軟正黑體" panose="020B0604030504040204" pitchFamily="34" charset="-120"/>
                        </a:rPr>
                        <a:t>檢附變更說明乙份</a:t>
                      </a:r>
                    </a:p>
                  </a:txBody>
                  <a:tcPr marL="17780" marR="17780" marT="0" marB="0" anchor="ctr"/>
                </a:tc>
                <a:extLst>
                  <a:ext uri="{0D108BD9-81ED-4DB2-BD59-A6C34878D82A}">
                    <a16:rowId xmlns:a16="http://schemas.microsoft.com/office/drawing/2014/main" val="10006"/>
                  </a:ext>
                </a:extLst>
              </a:tr>
            </a:tbl>
          </a:graphicData>
        </a:graphic>
      </p:graphicFrame>
      <p:sp>
        <p:nvSpPr>
          <p:cNvPr id="6" name="流程圖: 接點 5"/>
          <p:cNvSpPr/>
          <p:nvPr/>
        </p:nvSpPr>
        <p:spPr bwMode="auto">
          <a:xfrm>
            <a:off x="2051720" y="188640"/>
            <a:ext cx="4896544" cy="819472"/>
          </a:xfrm>
          <a:prstGeom prst="flowChartConnector">
            <a:avLst/>
          </a:prstGeom>
          <a:solidFill>
            <a:srgbClr val="FFFF00"/>
          </a:solidFill>
          <a:ln w="9525">
            <a:solidFill>
              <a:schemeClr val="tx1"/>
            </a:solidFill>
            <a:miter lim="800000"/>
            <a:headEnd/>
            <a:tailEnd/>
          </a:ln>
          <a:effectLst/>
          <a:scene3d>
            <a:camera prst="orthographicFront"/>
            <a:lightRig rig="threePt" dir="t"/>
          </a:scene3d>
          <a:sp3d contourW="12700">
            <a:bevelT/>
            <a:contourClr>
              <a:srgbClr val="00B0F0"/>
            </a:contourClr>
          </a:sp3d>
        </p:spPr>
        <p:txBody>
          <a:bodyPr wrap="none" rtlCol="0" anchor="ctr"/>
          <a:lstStyle/>
          <a:p>
            <a:pPr algn="ctr"/>
            <a:r>
              <a:rPr lang="zh-TW" altLang="en-US" sz="2800" dirty="0" smtClean="0">
                <a:solidFill>
                  <a:srgbClr val="5A04CC"/>
                </a:solidFill>
                <a:latin typeface="微軟正黑體" panose="020B0604030504040204" pitchFamily="34" charset="-120"/>
                <a:ea typeface="微軟正黑體" panose="020B0604030504040204" pitchFamily="34" charset="-120"/>
              </a:rPr>
              <a:t>變更</a:t>
            </a:r>
            <a:r>
              <a:rPr lang="zh-TW" altLang="zh-TW" sz="2800" dirty="0" smtClean="0">
                <a:solidFill>
                  <a:srgbClr val="5A04CC"/>
                </a:solidFill>
                <a:latin typeface="微軟正黑體" panose="020B0604030504040204" pitchFamily="34" charset="-120"/>
                <a:ea typeface="微軟正黑體" panose="020B0604030504040204" pitchFamily="34" charset="-120"/>
              </a:rPr>
              <a:t>簡要</a:t>
            </a:r>
            <a:r>
              <a:rPr lang="zh-TW" altLang="en-US" sz="2800" dirty="0" smtClean="0">
                <a:solidFill>
                  <a:srgbClr val="5A04CC"/>
                </a:solidFill>
                <a:latin typeface="微軟正黑體" panose="020B0604030504040204" pitchFamily="34" charset="-120"/>
                <a:ea typeface="微軟正黑體" panose="020B0604030504040204" pitchFamily="34" charset="-120"/>
              </a:rPr>
              <a:t>說明</a:t>
            </a:r>
            <a:endParaRPr lang="zh-TW" altLang="en-US" sz="2800" dirty="0">
              <a:solidFill>
                <a:srgbClr val="5A04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2136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b="1" dirty="0">
                <a:solidFill>
                  <a:srgbClr val="0000FF"/>
                </a:solidFill>
                <a:latin typeface="Calibri" panose="020F0502020204030204" pitchFamily="34" charset="0"/>
                <a:ea typeface="微軟正黑體" panose="020B0604030504040204" pitchFamily="34" charset="-120"/>
              </a:rPr>
              <a:t>科技部相關</a:t>
            </a:r>
            <a:r>
              <a:rPr lang="zh-TW" altLang="en-US" sz="3200" b="1" dirty="0" smtClean="0">
                <a:solidFill>
                  <a:srgbClr val="0000FF"/>
                </a:solidFill>
                <a:latin typeface="Calibri" panose="020F0502020204030204" pitchFamily="34" charset="0"/>
                <a:ea typeface="微軟正黑體" panose="020B0604030504040204" pitchFamily="34" charset="-120"/>
              </a:rPr>
              <a:t>法規</a:t>
            </a:r>
            <a:r>
              <a:rPr lang="en-US" altLang="zh-TW" sz="3200" b="1" dirty="0" smtClean="0">
                <a:solidFill>
                  <a:srgbClr val="0000FF"/>
                </a:solidFill>
                <a:latin typeface="Calibri" panose="020F0502020204030204" pitchFamily="34" charset="0"/>
                <a:ea typeface="微軟正黑體" panose="020B0604030504040204" pitchFamily="34" charset="-120"/>
              </a:rPr>
              <a:t/>
            </a:r>
            <a:br>
              <a:rPr lang="en-US" altLang="zh-TW" sz="3200" b="1" dirty="0" smtClean="0">
                <a:solidFill>
                  <a:srgbClr val="0000FF"/>
                </a:solidFill>
                <a:latin typeface="Calibri" panose="020F0502020204030204" pitchFamily="34" charset="0"/>
                <a:ea typeface="微軟正黑體" panose="020B0604030504040204" pitchFamily="34" charset="-120"/>
              </a:rPr>
            </a:br>
            <a:r>
              <a:rPr lang="zh-TW" altLang="en-US" sz="2800" b="1" dirty="0" smtClean="0">
                <a:solidFill>
                  <a:srgbClr val="0000FF"/>
                </a:solidFill>
                <a:latin typeface="Calibri" panose="020F0502020204030204" pitchFamily="34" charset="0"/>
                <a:ea typeface="微軟正黑體" panose="020B0604030504040204" pitchFamily="34" charset="-120"/>
              </a:rPr>
              <a:t>請參閱</a:t>
            </a:r>
            <a:r>
              <a:rPr lang="en-US" altLang="zh-TW" sz="2800" b="1" dirty="0" smtClean="0">
                <a:solidFill>
                  <a:srgbClr val="0000FF"/>
                </a:solidFill>
                <a:latin typeface="Calibri" panose="020F0502020204030204" pitchFamily="34" charset="0"/>
                <a:ea typeface="微軟正黑體" panose="020B0604030504040204" pitchFamily="34" charset="-120"/>
              </a:rPr>
              <a:t>”</a:t>
            </a:r>
            <a:r>
              <a:rPr lang="zh-TW" altLang="en-US" sz="2800" b="1" dirty="0" smtClean="0">
                <a:solidFill>
                  <a:srgbClr val="0000FF"/>
                </a:solidFill>
                <a:latin typeface="Calibri" panose="020F0502020204030204" pitchFamily="34" charset="0"/>
                <a:ea typeface="微軟正黑體" panose="020B0604030504040204" pitchFamily="34" charset="-120"/>
                <a:hlinkClick r:id="rId2"/>
              </a:rPr>
              <a:t>專題研究計畫相關辦法</a:t>
            </a:r>
            <a:r>
              <a:rPr lang="en-US" altLang="zh-TW" sz="2800" b="1" dirty="0" smtClean="0">
                <a:solidFill>
                  <a:srgbClr val="0000FF"/>
                </a:solidFill>
                <a:latin typeface="Calibri" panose="020F0502020204030204" pitchFamily="34" charset="0"/>
                <a:ea typeface="微軟正黑體" panose="020B0604030504040204" pitchFamily="34" charset="-120"/>
              </a:rPr>
              <a:t>”</a:t>
            </a:r>
            <a:endParaRPr lang="zh-TW" altLang="en-US" sz="2800" b="1" dirty="0">
              <a:solidFill>
                <a:srgbClr val="0000FF"/>
              </a:solidFill>
              <a:latin typeface="Calibri" panose="020F0502020204030204" pitchFamily="34" charset="0"/>
              <a:ea typeface="微軟正黑體" panose="020B0604030504040204" pitchFamily="34" charset="-120"/>
            </a:endParaRPr>
          </a:p>
        </p:txBody>
      </p:sp>
      <p:sp>
        <p:nvSpPr>
          <p:cNvPr id="3" name="內容版面配置區 2"/>
          <p:cNvSpPr>
            <a:spLocks noGrp="1"/>
          </p:cNvSpPr>
          <p:nvPr>
            <p:ph sz="quarter" idx="13"/>
          </p:nvPr>
        </p:nvSpPr>
        <p:spPr/>
        <p:txBody>
          <a:bodyPr>
            <a:normAutofit/>
          </a:bodyPr>
          <a:lstStyle/>
          <a:p>
            <a:r>
              <a:rPr lang="zh-TW" altLang="en-US" sz="2400" b="1" dirty="0">
                <a:latin typeface="Calibri" panose="020F0502020204030204" pitchFamily="34" charset="0"/>
                <a:ea typeface="微軟正黑體" panose="020B0604030504040204" pitchFamily="34" charset="-120"/>
                <a:hlinkClick r:id="rId3" tooltip="點擊另開新視窗"/>
              </a:rPr>
              <a:t>補助專題研究計畫作業要點</a:t>
            </a:r>
            <a:r>
              <a:rPr lang="en-US" altLang="zh-TW" sz="2400" b="1" dirty="0">
                <a:latin typeface="Calibri" panose="020F0502020204030204" pitchFamily="34" charset="0"/>
                <a:ea typeface="微軟正黑體" panose="020B0604030504040204" pitchFamily="34" charset="-120"/>
                <a:hlinkClick r:id="rId3" tooltip="點擊另開新視窗"/>
              </a:rPr>
              <a:t>(105.3.11</a:t>
            </a:r>
            <a:r>
              <a:rPr lang="zh-TW" altLang="en-US" sz="2400" b="1" dirty="0">
                <a:latin typeface="Calibri" panose="020F0502020204030204" pitchFamily="34" charset="0"/>
                <a:ea typeface="微軟正黑體" panose="020B0604030504040204" pitchFamily="34" charset="-120"/>
                <a:hlinkClick r:id="rId3" tooltip="點擊另開新視窗"/>
              </a:rPr>
              <a:t>修正</a:t>
            </a:r>
            <a:r>
              <a:rPr lang="en-US" altLang="zh-TW" sz="2400" b="1" dirty="0" smtClean="0">
                <a:latin typeface="Calibri" panose="020F0502020204030204" pitchFamily="34" charset="0"/>
                <a:ea typeface="微軟正黑體" panose="020B0604030504040204" pitchFamily="34" charset="-120"/>
                <a:hlinkClick r:id="rId3" tooltip="點擊另開新視窗"/>
              </a:rPr>
              <a:t>)</a:t>
            </a:r>
            <a:endParaRPr lang="en-US" altLang="zh-TW" sz="2400" b="1" dirty="0" smtClean="0">
              <a:latin typeface="Calibri" panose="020F0502020204030204" pitchFamily="34" charset="0"/>
              <a:ea typeface="微軟正黑體" panose="020B0604030504040204" pitchFamily="34" charset="-120"/>
            </a:endParaRPr>
          </a:p>
          <a:p>
            <a:r>
              <a:rPr lang="zh-TW" altLang="en-US" sz="2400" b="1" dirty="0">
                <a:latin typeface="Calibri" panose="020F0502020204030204" pitchFamily="34" charset="0"/>
                <a:ea typeface="微軟正黑體" panose="020B0604030504040204" pitchFamily="34" charset="-120"/>
                <a:hlinkClick r:id="rId4" action="ppaction://hlinkfile"/>
              </a:rPr>
              <a:t>補助專題研究計畫經費處理原則</a:t>
            </a:r>
            <a:r>
              <a:rPr lang="en-US" altLang="zh-TW" sz="2400" b="1" dirty="0">
                <a:latin typeface="Calibri" panose="020F0502020204030204" pitchFamily="34" charset="0"/>
                <a:ea typeface="微軟正黑體" panose="020B0604030504040204" pitchFamily="34" charset="-120"/>
                <a:hlinkClick r:id="rId4" action="ppaction://hlinkfile"/>
              </a:rPr>
              <a:t>(104.10.16</a:t>
            </a:r>
            <a:r>
              <a:rPr lang="zh-TW" altLang="en-US" sz="2400" b="1" dirty="0">
                <a:latin typeface="Calibri" panose="020F0502020204030204" pitchFamily="34" charset="0"/>
                <a:ea typeface="微軟正黑體" panose="020B0604030504040204" pitchFamily="34" charset="-120"/>
                <a:hlinkClick r:id="rId4" action="ppaction://hlinkfile"/>
              </a:rPr>
              <a:t>修正</a:t>
            </a:r>
            <a:r>
              <a:rPr lang="en-US" altLang="zh-TW" sz="2400" b="1" dirty="0">
                <a:latin typeface="Calibri" panose="020F0502020204030204" pitchFamily="34" charset="0"/>
                <a:ea typeface="微軟正黑體" panose="020B0604030504040204" pitchFamily="34" charset="-120"/>
                <a:hlinkClick r:id="rId4" action="ppaction://hlinkfile"/>
              </a:rPr>
              <a:t>)</a:t>
            </a:r>
          </a:p>
          <a:p>
            <a:pPr marL="0" indent="0">
              <a:buNone/>
            </a:pPr>
            <a:endParaRPr lang="en-US" altLang="zh-TW" sz="2400" b="1" dirty="0" smtClean="0">
              <a:latin typeface="Calibri" panose="020F0502020204030204" pitchFamily="34" charset="0"/>
              <a:ea typeface="微軟正黑體" panose="020B0604030504040204" pitchFamily="34" charset="-120"/>
            </a:endParaRPr>
          </a:p>
          <a:p>
            <a:r>
              <a:rPr lang="zh-TW" altLang="en-US" sz="2400" b="1" dirty="0" smtClean="0">
                <a:latin typeface="Calibri" panose="020F0502020204030204" pitchFamily="34" charset="0"/>
                <a:ea typeface="微軟正黑體" panose="020B0604030504040204" pitchFamily="34" charset="-120"/>
                <a:hlinkClick r:id="rId5"/>
              </a:rPr>
              <a:t>科技部專題研究計畫專區</a:t>
            </a:r>
            <a:endParaRPr lang="en-US" altLang="zh-TW" sz="2400" b="1" dirty="0" smtClean="0">
              <a:latin typeface="Calibri" panose="020F0502020204030204" pitchFamily="34" charset="0"/>
              <a:ea typeface="微軟正黑體" panose="020B0604030504040204" pitchFamily="34" charset="-120"/>
            </a:endParaRPr>
          </a:p>
          <a:p>
            <a:r>
              <a:rPr lang="zh-TW" altLang="en-US" sz="2400" b="1" dirty="0" smtClean="0">
                <a:latin typeface="Calibri" panose="020F0502020204030204" pitchFamily="34" charset="0"/>
                <a:ea typeface="微軟正黑體" panose="020B0604030504040204" pitchFamily="34" charset="-120"/>
                <a:hlinkClick r:id="rId6"/>
              </a:rPr>
              <a:t>科技部各類補助</a:t>
            </a:r>
            <a:r>
              <a:rPr lang="en-US" altLang="zh-TW" sz="2400" b="1" dirty="0" smtClean="0">
                <a:latin typeface="Calibri" panose="020F0502020204030204" pitchFamily="34" charset="0"/>
                <a:ea typeface="微軟正黑體" panose="020B0604030504040204" pitchFamily="34" charset="-120"/>
                <a:hlinkClick r:id="rId6"/>
              </a:rPr>
              <a:t>Q&amp;A</a:t>
            </a:r>
            <a:r>
              <a:rPr lang="zh-TW" altLang="en-US" sz="2400" b="1" dirty="0" smtClean="0">
                <a:latin typeface="Calibri" panose="020F0502020204030204" pitchFamily="34" charset="0"/>
                <a:ea typeface="微軟正黑體" panose="020B0604030504040204" pitchFamily="34" charset="-120"/>
                <a:hlinkClick r:id="rId6"/>
              </a:rPr>
              <a:t>專區</a:t>
            </a:r>
            <a:endParaRPr lang="zh-TW" altLang="en-US" sz="2400" b="1" dirty="0">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390686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USER\AppData\Local\Microsoft\Windows\Temporary Internet Files\Content.IE5\XSNBSWKG\MC900307613[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692696"/>
            <a:ext cx="897802" cy="1830309"/>
          </a:xfrm>
          <a:prstGeom prst="rect">
            <a:avLst/>
          </a:prstGeom>
          <a:noFill/>
          <a:scene3d>
            <a:camera prst="orthographicFront">
              <a:rot lat="0" lon="0" rev="19800000"/>
            </a:camera>
            <a:lightRig rig="threePt" dir="t"/>
          </a:scene3d>
        </p:spPr>
      </p:pic>
      <p:sp>
        <p:nvSpPr>
          <p:cNvPr id="9" name="文字方塊 8"/>
          <p:cNvSpPr txBox="1"/>
          <p:nvPr/>
        </p:nvSpPr>
        <p:spPr>
          <a:xfrm>
            <a:off x="1314289" y="2060848"/>
            <a:ext cx="7074135" cy="3785652"/>
          </a:xfrm>
          <a:prstGeom prst="rect">
            <a:avLst/>
          </a:prstGeom>
          <a:noFill/>
        </p:spPr>
        <p:txBody>
          <a:bodyPr wrap="square" rtlCol="0">
            <a:spAutoFit/>
          </a:bodyPr>
          <a:lstStyle/>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研發處：</a:t>
            </a:r>
            <a:endPar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endParaRPr>
          </a:p>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政府計畫</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科技部</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          ＞康翠娟小姐 分機：</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7112</a:t>
            </a:r>
          </a:p>
          <a:p>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政府計畫</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科技部以外</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 ＞楊宗勳先生 </a:t>
            </a:r>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分機</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7115</a:t>
            </a:r>
          </a:p>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結盟醫院計畫                 ＞童雅婷小姐 分機：</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7122</a:t>
            </a:r>
          </a:p>
          <a:p>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結盟</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學校 計畫                ＞魏毓映小姐 </a:t>
            </a:r>
            <a:r>
              <a:rPr lang="zh-TW" altLang="en-US"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分機：</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7192</a:t>
            </a:r>
            <a:endParaRPr lang="en-US" altLang="zh-TW" sz="2400" b="1" dirty="0">
              <a:solidFill>
                <a:schemeClr val="accent1">
                  <a:lumMod val="10000"/>
                </a:schemeClr>
              </a:solidFill>
              <a:latin typeface="Calibri" panose="020F0502020204030204" pitchFamily="34" charset="0"/>
              <a:ea typeface="微軟正黑體" panose="020B0604030504040204" pitchFamily="34" charset="-120"/>
              <a:cs typeface="Times New Roman" pitchFamily="18" charset="0"/>
            </a:endParaRPr>
          </a:p>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產學計畫</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科技部產學</a:t>
            </a:r>
            <a:r>
              <a:rPr lang="en-US" altLang="zh-TW" sz="2400" b="1"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a:t>
            </a:r>
            <a:r>
              <a:rPr lang="zh-TW" altLang="en-US" sz="2400" b="1"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 ＞</a:t>
            </a:r>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熊軒翊小姐 分機：</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7196</a:t>
            </a:r>
          </a:p>
          <a:p>
            <a:endPar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endParaRPr>
          </a:p>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資訊處：</a:t>
            </a:r>
            <a:endPar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endParaRPr>
          </a:p>
          <a:p>
            <a:r>
              <a:rPr lang="zh-TW" altLang="en-US"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林賢怡分機：</a:t>
            </a:r>
            <a:r>
              <a:rPr lang="en-US" altLang="zh-TW" sz="2400" b="1" dirty="0" smtClean="0">
                <a:solidFill>
                  <a:schemeClr val="accent1">
                    <a:lumMod val="10000"/>
                  </a:schemeClr>
                </a:solidFill>
                <a:latin typeface="Calibri" panose="020F0502020204030204" pitchFamily="34" charset="0"/>
                <a:ea typeface="微軟正黑體" panose="020B0604030504040204" pitchFamily="34" charset="-120"/>
                <a:cs typeface="Times New Roman" pitchFamily="18" charset="0"/>
              </a:rPr>
              <a:t>2623</a:t>
            </a:r>
          </a:p>
          <a:p>
            <a:endParaRPr lang="zh-TW" altLang="en-US" sz="2400" dirty="0">
              <a:latin typeface="Calibri" panose="020F0502020204030204" pitchFamily="34" charset="0"/>
              <a:ea typeface="微軟正黑體" panose="020B0604030504040204" pitchFamily="34" charset="-120"/>
              <a:cs typeface="Times New Roman" pitchFamily="18" charset="0"/>
            </a:endParaRPr>
          </a:p>
        </p:txBody>
      </p:sp>
      <p:sp>
        <p:nvSpPr>
          <p:cNvPr id="10" name="標題 1"/>
          <p:cNvSpPr>
            <a:spLocks noGrp="1"/>
          </p:cNvSpPr>
          <p:nvPr>
            <p:ph type="title"/>
          </p:nvPr>
        </p:nvSpPr>
        <p:spPr>
          <a:xfrm>
            <a:off x="1763688" y="1029903"/>
            <a:ext cx="5760640" cy="693738"/>
          </a:xfrm>
        </p:spPr>
        <p:txBody>
          <a:bodyPr>
            <a:normAutofit/>
          </a:bodyPr>
          <a:lstStyle/>
          <a:p>
            <a:r>
              <a:rPr lang="zh-TW" altLang="en-US" sz="3200" b="1" dirty="0">
                <a:solidFill>
                  <a:srgbClr val="0000FF"/>
                </a:solidFill>
                <a:latin typeface="Calibri" panose="020F0502020204030204" pitchFamily="34" charset="0"/>
                <a:ea typeface="微軟正黑體" panose="020B0604030504040204" pitchFamily="34" charset="-120"/>
              </a:rPr>
              <a:t>系統聯絡窗口</a:t>
            </a:r>
          </a:p>
        </p:txBody>
      </p:sp>
    </p:spTree>
    <p:extLst>
      <p:ext uri="{BB962C8B-B14F-4D97-AF65-F5344CB8AC3E}">
        <p14:creationId xmlns:p14="http://schemas.microsoft.com/office/powerpoint/2010/main" val="4235238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Users\USER\AppData\Local\Microsoft\Windows\Temporary Internet Files\Content.IE5\GKP0JW1Y\MC900416028[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2627784" y="1772816"/>
            <a:ext cx="3727425" cy="3058085"/>
          </a:xfrm>
          <a:prstGeom prst="rect">
            <a:avLst/>
          </a:prstGeom>
          <a:noFill/>
        </p:spPr>
      </p:pic>
    </p:spTree>
    <p:extLst>
      <p:ext uri="{BB962C8B-B14F-4D97-AF65-F5344CB8AC3E}">
        <p14:creationId xmlns:p14="http://schemas.microsoft.com/office/powerpoint/2010/main" val="68043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5568" y="423546"/>
            <a:ext cx="6696743" cy="693738"/>
          </a:xfrm>
        </p:spPr>
        <p:txBody>
          <a:bodyPr>
            <a:normAutofit/>
          </a:bodyPr>
          <a:lstStyle/>
          <a:p>
            <a:pPr algn="l"/>
            <a:r>
              <a:rPr lang="zh-TW" altLang="zh-TW" sz="3000" b="1" dirty="0" smtClean="0">
                <a:solidFill>
                  <a:srgbClr val="0000FF"/>
                </a:solidFill>
                <a:latin typeface="微軟正黑體" panose="020B0604030504040204" pitchFamily="34" charset="-120"/>
                <a:ea typeface="微軟正黑體" panose="020B0604030504040204" pitchFamily="34" charset="-120"/>
              </a:rPr>
              <a:t>經費支出用途變更彙報表</a:t>
            </a:r>
            <a:endParaRPr lang="zh-TW" altLang="en-US" sz="3000" b="1" dirty="0">
              <a:solidFill>
                <a:srgbClr val="0000FF"/>
              </a:solidFill>
              <a:latin typeface="微軟正黑體" panose="020B0604030504040204" pitchFamily="34" charset="-120"/>
              <a:ea typeface="微軟正黑體" panose="020B0604030504040204" pitchFamily="34" charset="-120"/>
            </a:endParaRPr>
          </a:p>
        </p:txBody>
      </p:sp>
      <p:graphicFrame>
        <p:nvGraphicFramePr>
          <p:cNvPr id="8" name="內容版面配置區 7"/>
          <p:cNvGraphicFramePr>
            <a:graphicFrameLocks noGrp="1"/>
          </p:cNvGraphicFramePr>
          <p:nvPr>
            <p:ph sz="quarter" idx="13"/>
            <p:extLst>
              <p:ext uri="{D42A27DB-BD31-4B8C-83A1-F6EECF244321}">
                <p14:modId xmlns:p14="http://schemas.microsoft.com/office/powerpoint/2010/main" val="583612424"/>
              </p:ext>
            </p:extLst>
          </p:nvPr>
        </p:nvGraphicFramePr>
        <p:xfrm>
          <a:off x="611560" y="2129172"/>
          <a:ext cx="7921128" cy="4519400"/>
        </p:xfrm>
        <a:graphic>
          <a:graphicData uri="http://schemas.openxmlformats.org/drawingml/2006/table">
            <a:tbl>
              <a:tblPr firstRow="1" bandRow="1">
                <a:tableStyleId>{7DF18680-E054-41AD-8BC1-D1AEF772440D}</a:tableStyleId>
              </a:tblPr>
              <a:tblGrid>
                <a:gridCol w="158417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960272">
                  <a:extLst>
                    <a:ext uri="{9D8B030D-6E8A-4147-A177-3AD203B41FA5}">
                      <a16:colId xmlns:a16="http://schemas.microsoft.com/office/drawing/2014/main" val="20003"/>
                    </a:ext>
                  </a:extLst>
                </a:gridCol>
                <a:gridCol w="1320188">
                  <a:extLst>
                    <a:ext uri="{9D8B030D-6E8A-4147-A177-3AD203B41FA5}">
                      <a16:colId xmlns:a16="http://schemas.microsoft.com/office/drawing/2014/main" val="20004"/>
                    </a:ext>
                  </a:extLst>
                </a:gridCol>
                <a:gridCol w="1320188">
                  <a:extLst>
                    <a:ext uri="{9D8B030D-6E8A-4147-A177-3AD203B41FA5}">
                      <a16:colId xmlns:a16="http://schemas.microsoft.com/office/drawing/2014/main" val="20005"/>
                    </a:ext>
                  </a:extLst>
                </a:gridCol>
              </a:tblGrid>
              <a:tr h="324200">
                <a:tc>
                  <a:txBody>
                    <a:bodyPr/>
                    <a:lstStyle/>
                    <a:p>
                      <a:pPr>
                        <a:spcAft>
                          <a:spcPts val="0"/>
                        </a:spcAft>
                      </a:pPr>
                      <a:r>
                        <a:rPr lang="zh-TW" sz="2000" kern="100" dirty="0">
                          <a:solidFill>
                            <a:schemeClr val="tx1"/>
                          </a:solidFill>
                          <a:latin typeface="標楷體" pitchFamily="65" charset="-120"/>
                          <a:ea typeface="標楷體" pitchFamily="65" charset="-120"/>
                        </a:rPr>
                        <a:t>主持人：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2000" kern="100">
                          <a:solidFill>
                            <a:schemeClr val="tx1"/>
                          </a:solidFill>
                          <a:latin typeface="標楷體" pitchFamily="65" charset="-120"/>
                          <a:ea typeface="標楷體" pitchFamily="65" charset="-120"/>
                        </a:rPr>
                        <a:t>執行機構：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4200">
                <a:tc>
                  <a:txBody>
                    <a:bodyPr/>
                    <a:lstStyle/>
                    <a:p>
                      <a:pPr>
                        <a:spcAft>
                          <a:spcPts val="0"/>
                        </a:spcAft>
                      </a:pPr>
                      <a:r>
                        <a:rPr lang="zh-TW" sz="2000" kern="100" dirty="0">
                          <a:solidFill>
                            <a:schemeClr val="tx1"/>
                          </a:solidFill>
                          <a:latin typeface="標楷體" pitchFamily="65" charset="-120"/>
                          <a:ea typeface="標楷體" pitchFamily="65" charset="-120"/>
                        </a:rPr>
                        <a:t>計畫編號：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r>
                        <a:rPr lang="en-US" altLang="zh-TW" sz="2000" kern="100" dirty="0" smtClean="0">
                          <a:solidFill>
                            <a:schemeClr val="tx1"/>
                          </a:solidFill>
                          <a:latin typeface="Calibri" panose="020F0502020204030204" pitchFamily="34" charset="0"/>
                          <a:ea typeface="標楷體" pitchFamily="65" charset="-120"/>
                        </a:rPr>
                        <a:t>MOST</a:t>
                      </a:r>
                      <a:endParaRPr lang="zh-TW" sz="2000" kern="100" dirty="0">
                        <a:solidFill>
                          <a:schemeClr val="tx1"/>
                        </a:solidFill>
                        <a:latin typeface="Calibri" panose="020F0502020204030204" pitchFamily="34" charset="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4200">
                <a:tc>
                  <a:txBody>
                    <a:bodyPr/>
                    <a:lstStyle/>
                    <a:p>
                      <a:pPr>
                        <a:spcAft>
                          <a:spcPts val="0"/>
                        </a:spcAft>
                      </a:pPr>
                      <a:r>
                        <a:rPr lang="zh-TW" sz="2000" kern="100" dirty="0">
                          <a:solidFill>
                            <a:schemeClr val="tx1"/>
                          </a:solidFill>
                          <a:latin typeface="標楷體" pitchFamily="65" charset="-120"/>
                          <a:ea typeface="標楷體" pitchFamily="65" charset="-120"/>
                        </a:rPr>
                        <a:t>計畫名稱：</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2000" kern="100">
                          <a:solidFill>
                            <a:schemeClr val="tx1"/>
                          </a:solidFill>
                          <a:latin typeface="標楷體" pitchFamily="65" charset="-120"/>
                          <a:ea typeface="標楷體" pitchFamily="65" charset="-120"/>
                        </a:rPr>
                        <a:t>製表日期：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4020">
                <a:tc>
                  <a:txBody>
                    <a:bodyPr/>
                    <a:lstStyle/>
                    <a:p>
                      <a:pPr>
                        <a:spcAft>
                          <a:spcPts val="0"/>
                        </a:spcAft>
                      </a:pPr>
                      <a:r>
                        <a:rPr lang="zh-TW" sz="2000" kern="100" dirty="0">
                          <a:solidFill>
                            <a:schemeClr val="tx1"/>
                          </a:solidFill>
                          <a:latin typeface="標楷體" pitchFamily="65" charset="-120"/>
                          <a:ea typeface="標楷體" pitchFamily="65" charset="-120"/>
                        </a:rPr>
                        <a:t>執行期限：</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4200">
                <a:tc>
                  <a:txBody>
                    <a:bodyPr/>
                    <a:lstStyle/>
                    <a:p>
                      <a:pPr algn="ctr">
                        <a:spcAft>
                          <a:spcPts val="0"/>
                        </a:spcAft>
                      </a:pPr>
                      <a:r>
                        <a:rPr lang="zh-TW" sz="2000" kern="100" dirty="0">
                          <a:solidFill>
                            <a:schemeClr val="tx1"/>
                          </a:solidFill>
                          <a:latin typeface="標楷體" pitchFamily="65" charset="-120"/>
                          <a:ea typeface="標楷體" pitchFamily="65" charset="-120"/>
                        </a:rPr>
                        <a:t>補助項目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000" kern="100" dirty="0">
                          <a:solidFill>
                            <a:schemeClr val="tx1"/>
                          </a:solidFill>
                          <a:latin typeface="標楷體" pitchFamily="65" charset="-120"/>
                          <a:ea typeface="標楷體" pitchFamily="65" charset="-120"/>
                        </a:rPr>
                        <a:t>核准文號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TW" sz="2000" kern="100" dirty="0">
                          <a:solidFill>
                            <a:schemeClr val="tx1"/>
                          </a:solidFill>
                          <a:latin typeface="標楷體" pitchFamily="65" charset="-120"/>
                          <a:ea typeface="標楷體" pitchFamily="65" charset="-120"/>
                        </a:rPr>
                        <a:t>核准日期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spcAft>
                          <a:spcPts val="0"/>
                        </a:spcAft>
                      </a:pPr>
                      <a:r>
                        <a:rPr lang="zh-TW" sz="2000" kern="100">
                          <a:solidFill>
                            <a:schemeClr val="tx1"/>
                          </a:solidFill>
                          <a:latin typeface="標楷體" pitchFamily="65" charset="-120"/>
                          <a:ea typeface="標楷體" pitchFamily="65" charset="-120"/>
                        </a:rPr>
                        <a:t>變更內容</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r h="324200">
                <a:tc rowSpan="3">
                  <a:txBody>
                    <a:bodyPr/>
                    <a:lstStyle/>
                    <a:p>
                      <a:pPr algn="ctr">
                        <a:spcAft>
                          <a:spcPts val="0"/>
                        </a:spcAft>
                      </a:pPr>
                      <a:r>
                        <a:rPr lang="zh-TW" sz="2000" kern="100" dirty="0">
                          <a:solidFill>
                            <a:schemeClr val="tx1"/>
                          </a:solidFill>
                          <a:latin typeface="標楷體" pitchFamily="65" charset="-120"/>
                          <a:ea typeface="標楷體" pitchFamily="65" charset="-120"/>
                        </a:rPr>
                        <a:t>業務費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5"/>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6"/>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7"/>
                  </a:ext>
                </a:extLst>
              </a:tr>
              <a:tr h="324200">
                <a:tc rowSpan="3">
                  <a:txBody>
                    <a:bodyPr/>
                    <a:lstStyle/>
                    <a:p>
                      <a:pPr algn="ctr">
                        <a:spcAft>
                          <a:spcPts val="0"/>
                        </a:spcAft>
                      </a:pPr>
                      <a:r>
                        <a:rPr lang="zh-TW" sz="2000" kern="100" dirty="0">
                          <a:solidFill>
                            <a:schemeClr val="tx1"/>
                          </a:solidFill>
                          <a:latin typeface="標楷體" pitchFamily="65" charset="-120"/>
                          <a:ea typeface="標楷體" pitchFamily="65" charset="-120"/>
                        </a:rPr>
                        <a:t>研究設備費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8"/>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0"/>
                  </a:ext>
                </a:extLst>
              </a:tr>
              <a:tr h="324200">
                <a:tc rowSpan="3">
                  <a:txBody>
                    <a:bodyPr/>
                    <a:lstStyle/>
                    <a:p>
                      <a:pPr algn="ctr">
                        <a:spcAft>
                          <a:spcPts val="0"/>
                        </a:spcAft>
                      </a:pPr>
                      <a:r>
                        <a:rPr lang="zh-TW" sz="2000" kern="100">
                          <a:solidFill>
                            <a:schemeClr val="tx1"/>
                          </a:solidFill>
                          <a:latin typeface="標楷體" pitchFamily="65" charset="-120"/>
                          <a:ea typeface="標楷體" pitchFamily="65" charset="-120"/>
                        </a:rPr>
                        <a:t>國外差旅費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1"/>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2"/>
                  </a:ext>
                </a:extLst>
              </a:tr>
              <a:tr h="324200">
                <a:tc vMerge="1">
                  <a:txBody>
                    <a:bodyPr/>
                    <a:lstStyle/>
                    <a:p>
                      <a:endParaRPr lang="zh-TW" altLang="en-US"/>
                    </a:p>
                  </a:txBody>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spcAft>
                          <a:spcPts val="0"/>
                        </a:spcAft>
                      </a:pPr>
                      <a:endParaRPr lang="en-US" sz="2000" kern="100" dirty="0">
                        <a:solidFill>
                          <a:schemeClr val="tx1"/>
                        </a:solidFill>
                        <a:latin typeface="標楷體" pitchFamily="65" charset="-120"/>
                        <a:ea typeface="標楷體" pitchFamily="65" charset="-12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3"/>
                  </a:ext>
                </a:extLst>
              </a:tr>
            </a:tbl>
          </a:graphicData>
        </a:graphic>
      </p:graphicFrame>
      <p:sp>
        <p:nvSpPr>
          <p:cNvPr id="7" name="文字方塊 6"/>
          <p:cNvSpPr txBox="1"/>
          <p:nvPr/>
        </p:nvSpPr>
        <p:spPr>
          <a:xfrm>
            <a:off x="555568" y="1298175"/>
            <a:ext cx="8219670" cy="830997"/>
          </a:xfrm>
          <a:prstGeom prst="rect">
            <a:avLst/>
          </a:prstGeom>
          <a:noFill/>
        </p:spPr>
        <p:txBody>
          <a:bodyPr wrap="square" rtlCol="0">
            <a:spAutoFit/>
          </a:bodyPr>
          <a:lstStyle/>
          <a:p>
            <a:r>
              <a:rPr lang="zh-TW" altLang="zh-TW" sz="2400" b="1" dirty="0" smtClean="0">
                <a:latin typeface="微軟正黑體" panose="020B0604030504040204" pitchFamily="34" charset="-120"/>
                <a:ea typeface="微軟正黑體" panose="020B0604030504040204" pitchFamily="34" charset="-120"/>
              </a:rPr>
              <a:t>簡要敘明變更</a:t>
            </a:r>
            <a:r>
              <a:rPr lang="zh-TW" altLang="zh-TW" sz="2400" b="1" dirty="0" smtClean="0">
                <a:solidFill>
                  <a:srgbClr val="5A04CC"/>
                </a:solidFill>
                <a:latin typeface="微軟正黑體" panose="020B0604030504040204" pitchFamily="34" charset="-120"/>
                <a:ea typeface="微軟正黑體" panose="020B0604030504040204" pitchFamily="34" charset="-120"/>
              </a:rPr>
              <a:t>核准文號、日期及內容</a:t>
            </a:r>
            <a:r>
              <a:rPr lang="zh-TW" altLang="zh-TW" sz="2400" b="1" dirty="0" smtClean="0">
                <a:latin typeface="微軟正黑體" panose="020B0604030504040204" pitchFamily="34" charset="-120"/>
                <a:ea typeface="微軟正黑體" panose="020B0604030504040204" pitchFamily="34" charset="-120"/>
              </a:rPr>
              <a:t>，於經費</a:t>
            </a:r>
            <a:r>
              <a:rPr lang="zh-TW" altLang="zh-TW" sz="2400" b="1" dirty="0" smtClean="0">
                <a:solidFill>
                  <a:schemeClr val="accent1">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結報</a:t>
            </a:r>
            <a:r>
              <a:rPr lang="zh-TW" altLang="zh-TW" sz="2400" b="1" dirty="0" smtClean="0">
                <a:latin typeface="微軟正黑體" panose="020B0604030504040204" pitchFamily="34" charset="-120"/>
                <a:ea typeface="微軟正黑體" panose="020B0604030504040204" pitchFamily="34" charset="-120"/>
              </a:rPr>
              <a:t>時，隨收支明細報告一併函送</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solidFill>
                  <a:schemeClr val="accent1">
                    <a:lumMod val="75000"/>
                  </a:schemeClr>
                </a:solidFill>
                <a:latin typeface="微軟正黑體" panose="020B0604030504040204" pitchFamily="34" charset="-120"/>
                <a:ea typeface="微軟正黑體" panose="020B0604030504040204" pitchFamily="34" charset="-120"/>
                <a:hlinkClick r:id="rId2"/>
              </a:rPr>
              <a:t>彙報表</a:t>
            </a:r>
            <a:r>
              <a:rPr lang="en-US" altLang="zh-TW" sz="2400" b="1" dirty="0" smtClean="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45647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35696" y="0"/>
            <a:ext cx="5355771" cy="6858000"/>
          </a:xfrm>
          <a:prstGeom prst="rect">
            <a:avLst/>
          </a:prstGeom>
        </p:spPr>
      </p:pic>
    </p:spTree>
    <p:extLst>
      <p:ext uri="{BB962C8B-B14F-4D97-AF65-F5344CB8AC3E}">
        <p14:creationId xmlns:p14="http://schemas.microsoft.com/office/powerpoint/2010/main" val="101111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1 </a:t>
            </a:r>
            <a:r>
              <a:rPr lang="en-US" altLang="zh-TW" sz="1800" b="1" dirty="0">
                <a:solidFill>
                  <a:srgbClr val="0000FF"/>
                </a:solidFill>
                <a:latin typeface="Calibri" panose="020F0502020204030204" pitchFamily="34" charset="0"/>
                <a:ea typeface="微軟正黑體" panose="020B0604030504040204" pitchFamily="34" charset="-120"/>
              </a:rPr>
              <a:t>https://rdsys.tmu.edu.tw/applyadmin/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pic>
        <p:nvPicPr>
          <p:cNvPr id="1027" name="Picture 3"/>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4951746"/>
          </a:xfrm>
          <a:prstGeom prst="rect">
            <a:avLst/>
          </a:prstGeom>
          <a:noFill/>
          <a:ln w="9525">
            <a:noFill/>
            <a:miter lim="800000"/>
            <a:headEnd/>
            <a:tailEnd/>
          </a:ln>
        </p:spPr>
      </p:pic>
      <p:sp>
        <p:nvSpPr>
          <p:cNvPr id="9" name="文字方塊 8"/>
          <p:cNvSpPr txBox="1"/>
          <p:nvPr/>
        </p:nvSpPr>
        <p:spPr>
          <a:xfrm>
            <a:off x="611560" y="3356992"/>
            <a:ext cx="2088232" cy="646331"/>
          </a:xfrm>
          <a:prstGeom prst="rect">
            <a:avLst/>
          </a:prstGeom>
          <a:solidFill>
            <a:srgbClr val="FFFF00"/>
          </a:solid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學校首頁</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教職員</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研究計畫管理系統</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cxnSp>
        <p:nvCxnSpPr>
          <p:cNvPr id="11" name="直線單箭頭接點 10"/>
          <p:cNvCxnSpPr/>
          <p:nvPr/>
        </p:nvCxnSpPr>
        <p:spPr>
          <a:xfrm flipH="1" flipV="1">
            <a:off x="2267744" y="4005064"/>
            <a:ext cx="625483" cy="60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橢圓 15"/>
          <p:cNvSpPr/>
          <p:nvPr/>
        </p:nvSpPr>
        <p:spPr bwMode="auto">
          <a:xfrm>
            <a:off x="2280328" y="4735186"/>
            <a:ext cx="2376264" cy="288032"/>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Tree>
    <p:extLst>
      <p:ext uri="{BB962C8B-B14F-4D97-AF65-F5344CB8AC3E}">
        <p14:creationId xmlns:p14="http://schemas.microsoft.com/office/powerpoint/2010/main" val="420745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412776"/>
            <a:ext cx="9144000" cy="5040560"/>
          </a:xfrm>
          <a:prstGeom prst="rect">
            <a:avLst/>
          </a:prstGeom>
          <a:noFill/>
          <a:ln w="9525">
            <a:noFill/>
            <a:miter lim="800000"/>
            <a:headEnd/>
            <a:tailEnd/>
          </a:ln>
        </p:spPr>
      </p:pic>
      <p:sp>
        <p:nvSpPr>
          <p:cNvPr id="10" name="文字方塊 9"/>
          <p:cNvSpPr txBox="1"/>
          <p:nvPr/>
        </p:nvSpPr>
        <p:spPr>
          <a:xfrm>
            <a:off x="5940072" y="3543148"/>
            <a:ext cx="2952408" cy="369332"/>
          </a:xfrm>
          <a:prstGeom prst="rect">
            <a:avLst/>
          </a:prstGeom>
          <a:solidFill>
            <a:srgbClr val="FFFF00"/>
          </a:solidFill>
        </p:spPr>
        <p:txBody>
          <a:bodyPr wrap="squar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輸入主持人學校帳號、密碼</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cxnSp>
        <p:nvCxnSpPr>
          <p:cNvPr id="12" name="直線單箭頭接點 11"/>
          <p:cNvCxnSpPr/>
          <p:nvPr/>
        </p:nvCxnSpPr>
        <p:spPr>
          <a:xfrm flipV="1">
            <a:off x="5326320" y="3730939"/>
            <a:ext cx="648072" cy="368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橢圓 14"/>
          <p:cNvSpPr/>
          <p:nvPr/>
        </p:nvSpPr>
        <p:spPr bwMode="auto">
          <a:xfrm>
            <a:off x="3779912" y="3573016"/>
            <a:ext cx="1800200" cy="1152128"/>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sp>
        <p:nvSpPr>
          <p:cNvPr id="8"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2 </a:t>
            </a:r>
            <a:r>
              <a:rPr lang="en-US" altLang="zh-TW" sz="1800" b="1" dirty="0" smtClean="0">
                <a:solidFill>
                  <a:srgbClr val="0000FF"/>
                </a:solidFill>
                <a:latin typeface="Calibri" panose="020F0502020204030204" pitchFamily="34" charset="0"/>
                <a:ea typeface="微軟正黑體" panose="020B0604030504040204" pitchFamily="34" charset="-120"/>
              </a:rPr>
              <a:t>https</a:t>
            </a:r>
            <a:r>
              <a:rPr lang="en-US" altLang="zh-TW" sz="1800" b="1" dirty="0">
                <a:solidFill>
                  <a:srgbClr val="0000FF"/>
                </a:solidFill>
                <a:latin typeface="Calibri" panose="020F0502020204030204" pitchFamily="34" charset="0"/>
                <a:ea typeface="微軟正黑體" panose="020B0604030504040204" pitchFamily="34" charset="-120"/>
              </a:rPr>
              <a:t>://rdsys.tmu.edu.tw/applyadmin/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86055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72" y="1400208"/>
            <a:ext cx="9115749" cy="4904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橢圓 7"/>
          <p:cNvSpPr/>
          <p:nvPr/>
        </p:nvSpPr>
        <p:spPr bwMode="auto">
          <a:xfrm>
            <a:off x="-2272" y="3534122"/>
            <a:ext cx="827584"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9" name="直線單箭頭接點 8"/>
          <p:cNvCxnSpPr/>
          <p:nvPr/>
        </p:nvCxnSpPr>
        <p:spPr>
          <a:xfrm>
            <a:off x="539552" y="3933056"/>
            <a:ext cx="144016" cy="19429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07504" y="5904508"/>
            <a:ext cx="2303270" cy="369332"/>
          </a:xfrm>
          <a:prstGeom prst="rect">
            <a:avLst/>
          </a:prstGeom>
          <a:solidFill>
            <a:srgbClr val="FFFF00"/>
          </a:solidFill>
        </p:spPr>
        <p:txBody>
          <a:bodyPr wrap="square" rtlCol="0">
            <a:spAutoFit/>
          </a:bodyPr>
          <a:lstStyle/>
          <a:p>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1.</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 點選校內變更申請</a:t>
            </a:r>
            <a:endParaRPr lang="zh-TW" altLang="en-US" b="1" dirty="0">
              <a:solidFill>
                <a:srgbClr val="FF0000"/>
              </a:solidFill>
              <a:latin typeface="Calibri" panose="020F0502020204030204" pitchFamily="34" charset="0"/>
              <a:ea typeface="微軟正黑體" panose="020B0604030504040204" pitchFamily="34" charset="-120"/>
              <a:cs typeface="Times New Roman" pitchFamily="18" charset="0"/>
            </a:endParaRPr>
          </a:p>
        </p:txBody>
      </p:sp>
      <p:sp>
        <p:nvSpPr>
          <p:cNvPr id="7" name="橢圓 6"/>
          <p:cNvSpPr/>
          <p:nvPr/>
        </p:nvSpPr>
        <p:spPr bwMode="auto">
          <a:xfrm>
            <a:off x="2937143" y="2780928"/>
            <a:ext cx="770761" cy="504056"/>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10" name="直線單箭頭接點 9"/>
          <p:cNvCxnSpPr/>
          <p:nvPr/>
        </p:nvCxnSpPr>
        <p:spPr>
          <a:xfrm>
            <a:off x="3764727" y="2984108"/>
            <a:ext cx="6514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4428711" y="2780928"/>
            <a:ext cx="2087505" cy="369332"/>
          </a:xfrm>
          <a:prstGeom prst="rect">
            <a:avLst/>
          </a:prstGeom>
          <a:solidFill>
            <a:srgbClr val="FFFF00"/>
          </a:solidFill>
        </p:spPr>
        <p:txBody>
          <a:bodyPr wrap="square" rtlCol="0">
            <a:spAutoFit/>
          </a:bodyPr>
          <a:lstStyle/>
          <a:p>
            <a:r>
              <a:rPr lang="en-US" altLang="zh-TW" b="1" dirty="0">
                <a:solidFill>
                  <a:srgbClr val="FF0000"/>
                </a:solidFill>
                <a:latin typeface="Calibri" panose="020F0502020204030204" pitchFamily="34" charset="0"/>
                <a:ea typeface="微軟正黑體" panose="020B0604030504040204" pitchFamily="34" charset="-120"/>
                <a:cs typeface="Times New Roman" pitchFamily="18" charset="0"/>
              </a:rPr>
              <a:t>2</a:t>
            </a:r>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 點選變更彙整表</a:t>
            </a:r>
            <a:endParaRPr lang="zh-TW" altLang="en-US" b="1" dirty="0">
              <a:solidFill>
                <a:srgbClr val="FF0000"/>
              </a:solidFill>
              <a:latin typeface="Calibri" panose="020F0502020204030204" pitchFamily="34" charset="0"/>
              <a:ea typeface="微軟正黑體" panose="020B0604030504040204" pitchFamily="34" charset="-120"/>
              <a:cs typeface="Times New Roman" pitchFamily="18" charset="0"/>
            </a:endParaRPr>
          </a:p>
        </p:txBody>
      </p:sp>
      <p:sp>
        <p:nvSpPr>
          <p:cNvPr id="13" name="矩形 12"/>
          <p:cNvSpPr/>
          <p:nvPr/>
        </p:nvSpPr>
        <p:spPr bwMode="auto">
          <a:xfrm>
            <a:off x="1721013" y="4383322"/>
            <a:ext cx="495672" cy="279536"/>
          </a:xfrm>
          <a:prstGeom prst="rect">
            <a:avLst/>
          </a:prstGeom>
          <a:solidFill>
            <a:srgbClr val="FFFFFF"/>
          </a:solidFill>
          <a:ln w="9525">
            <a:noFill/>
            <a:miter lim="800000"/>
            <a:headEnd/>
            <a:tailEnd/>
          </a:ln>
          <a:effectLst/>
        </p:spPr>
        <p:txBody>
          <a:bodyPr wrap="none" rtlCol="0" anchor="ctr"/>
          <a:lstStyle/>
          <a:p>
            <a:pPr algn="ctr"/>
            <a:endParaRPr lang="zh-TW" altLang="en-US"/>
          </a:p>
        </p:txBody>
      </p:sp>
      <p:sp>
        <p:nvSpPr>
          <p:cNvPr id="14"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smtClean="0">
                <a:solidFill>
                  <a:srgbClr val="0000FF"/>
                </a:solidFill>
                <a:latin typeface="Calibri" panose="020F0502020204030204" pitchFamily="34" charset="0"/>
                <a:ea typeface="微軟正黑體" panose="020B0604030504040204" pitchFamily="34" charset="-120"/>
              </a:rPr>
              <a:t>3 </a:t>
            </a:r>
            <a:r>
              <a:rPr lang="en-US" altLang="zh-TW" sz="1800" b="1" dirty="0">
                <a:solidFill>
                  <a:srgbClr val="0000FF"/>
                </a:solidFill>
                <a:latin typeface="Calibri" panose="020F0502020204030204" pitchFamily="34" charset="0"/>
                <a:ea typeface="微軟正黑體" panose="020B0604030504040204" pitchFamily="34" charset="-120"/>
              </a:rPr>
              <a:t>https://rdsys.tmu.edu.tw/applyadmin/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3549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412776"/>
            <a:ext cx="9144000" cy="492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橢圓 12"/>
          <p:cNvSpPr/>
          <p:nvPr/>
        </p:nvSpPr>
        <p:spPr bwMode="auto">
          <a:xfrm>
            <a:off x="8047322" y="3192194"/>
            <a:ext cx="827584" cy="360040"/>
          </a:xfrm>
          <a:prstGeom prst="ellipse">
            <a:avLst/>
          </a:prstGeom>
          <a:noFill/>
          <a:ln w="38100">
            <a:solidFill>
              <a:srgbClr val="FF0000"/>
            </a:solidFill>
            <a:miter lim="800000"/>
            <a:headEnd/>
            <a:tailEnd/>
          </a:ln>
          <a:effectLst/>
        </p:spPr>
        <p:txBody>
          <a:bodyPr wrap="none" rtlCol="0" anchor="ctr"/>
          <a:lstStyle/>
          <a:p>
            <a:pPr algn="ctr"/>
            <a:endParaRPr lang="zh-TW" altLang="en-US" dirty="0">
              <a:solidFill>
                <a:srgbClr val="FF0000"/>
              </a:solidFill>
            </a:endParaRPr>
          </a:p>
        </p:txBody>
      </p:sp>
      <p:cxnSp>
        <p:nvCxnSpPr>
          <p:cNvPr id="14" name="直線單箭頭接點 13"/>
          <p:cNvCxnSpPr/>
          <p:nvPr/>
        </p:nvCxnSpPr>
        <p:spPr>
          <a:xfrm flipV="1">
            <a:off x="8461114" y="2537586"/>
            <a:ext cx="0" cy="6033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矩形 3"/>
          <p:cNvSpPr/>
          <p:nvPr/>
        </p:nvSpPr>
        <p:spPr bwMode="auto">
          <a:xfrm>
            <a:off x="1295064" y="3313672"/>
            <a:ext cx="4536504" cy="2952216"/>
          </a:xfrm>
          <a:prstGeom prst="rect">
            <a:avLst/>
          </a:prstGeom>
          <a:solidFill>
            <a:srgbClr val="FFFFFF"/>
          </a:solidFill>
          <a:ln w="9525">
            <a:noFill/>
            <a:miter lim="800000"/>
            <a:headEnd/>
            <a:tailEnd/>
          </a:ln>
          <a:effectLst/>
        </p:spPr>
        <p:txBody>
          <a:bodyPr wrap="none" rtlCol="0" anchor="ctr"/>
          <a:lstStyle/>
          <a:p>
            <a:pPr algn="ctr"/>
            <a:endParaRPr lang="zh-TW" altLang="en-US"/>
          </a:p>
        </p:txBody>
      </p:sp>
      <p:sp>
        <p:nvSpPr>
          <p:cNvPr id="16" name="文字方塊 15"/>
          <p:cNvSpPr txBox="1"/>
          <p:nvPr/>
        </p:nvSpPr>
        <p:spPr>
          <a:xfrm>
            <a:off x="6876256" y="2174221"/>
            <a:ext cx="2195751" cy="369332"/>
          </a:xfrm>
          <a:prstGeom prst="rect">
            <a:avLst/>
          </a:prstGeom>
          <a:solidFill>
            <a:srgbClr val="FFFF00"/>
          </a:solidFill>
        </p:spPr>
        <p:txBody>
          <a:bodyPr wrap="square" rtlCol="0">
            <a:spAutoFit/>
          </a:bodyPr>
          <a:lstStyle/>
          <a:p>
            <a:pPr algn="ctr"/>
            <a:r>
              <a:rPr lang="en-US" altLang="zh-TW" b="1" dirty="0" smtClean="0">
                <a:solidFill>
                  <a:srgbClr val="FF0000"/>
                </a:solidFill>
                <a:latin typeface="Calibri" panose="020F0502020204030204" pitchFamily="34" charset="0"/>
                <a:ea typeface="微軟正黑體" panose="020B0604030504040204" pitchFamily="34" charset="-120"/>
                <a:cs typeface="Times New Roman" pitchFamily="18" charset="0"/>
              </a:rPr>
              <a:t>3.</a:t>
            </a:r>
            <a:r>
              <a:rPr lang="zh-TW" altLang="en-US" b="1" dirty="0" smtClean="0">
                <a:solidFill>
                  <a:srgbClr val="FF0000"/>
                </a:solidFill>
                <a:latin typeface="Calibri" panose="020F0502020204030204" pitchFamily="34" charset="0"/>
                <a:ea typeface="微軟正黑體" panose="020B0604030504040204" pitchFamily="34" charset="-120"/>
                <a:cs typeface="Times New Roman" pitchFamily="18" charset="0"/>
              </a:rPr>
              <a:t>選擇要列印的計畫</a:t>
            </a:r>
            <a:endParaRPr lang="zh-TW" altLang="en-US" b="1" dirty="0">
              <a:solidFill>
                <a:srgbClr val="FF0000"/>
              </a:solidFill>
              <a:latin typeface="Calibri" panose="020F0502020204030204" pitchFamily="34" charset="0"/>
              <a:ea typeface="微軟正黑體" panose="020B0604030504040204" pitchFamily="34" charset="-120"/>
              <a:cs typeface="Times New Roman" pitchFamily="18" charset="0"/>
            </a:endParaRPr>
          </a:p>
        </p:txBody>
      </p:sp>
      <p:sp>
        <p:nvSpPr>
          <p:cNvPr id="8" name="矩形 7"/>
          <p:cNvSpPr/>
          <p:nvPr/>
        </p:nvSpPr>
        <p:spPr bwMode="auto">
          <a:xfrm>
            <a:off x="1731771" y="2539871"/>
            <a:ext cx="495672" cy="279536"/>
          </a:xfrm>
          <a:prstGeom prst="rect">
            <a:avLst/>
          </a:prstGeom>
          <a:solidFill>
            <a:srgbClr val="FFFFFF"/>
          </a:solidFill>
          <a:ln w="9525">
            <a:noFill/>
            <a:miter lim="800000"/>
            <a:headEnd/>
            <a:tailEnd/>
          </a:ln>
          <a:effectLst/>
        </p:spPr>
        <p:txBody>
          <a:bodyPr wrap="none" rtlCol="0" anchor="ctr"/>
          <a:lstStyle/>
          <a:p>
            <a:pPr algn="ctr"/>
            <a:endParaRPr lang="zh-TW" altLang="en-US"/>
          </a:p>
        </p:txBody>
      </p:sp>
      <p:sp>
        <p:nvSpPr>
          <p:cNvPr id="10" name="標題 1"/>
          <p:cNvSpPr>
            <a:spLocks noGrp="1"/>
          </p:cNvSpPr>
          <p:nvPr>
            <p:ph type="title"/>
          </p:nvPr>
        </p:nvSpPr>
        <p:spPr>
          <a:xfrm>
            <a:off x="323528" y="516603"/>
            <a:ext cx="7308552" cy="693738"/>
          </a:xfrm>
        </p:spPr>
        <p:txBody>
          <a:bodyPr>
            <a:normAutofit fontScale="90000"/>
          </a:bodyPr>
          <a:lstStyle/>
          <a:p>
            <a:pPr algn="l"/>
            <a:r>
              <a:rPr lang="zh-TW" altLang="en-US" sz="3600" b="1" dirty="0" smtClean="0">
                <a:solidFill>
                  <a:srgbClr val="0000FF"/>
                </a:solidFill>
                <a:latin typeface="Calibri" panose="020F0502020204030204" pitchFamily="34" charset="0"/>
                <a:ea typeface="微軟正黑體" panose="020B0604030504040204" pitchFamily="34" charset="-120"/>
              </a:rPr>
              <a:t>研究計畫管理系統</a:t>
            </a:r>
            <a:r>
              <a:rPr lang="en-US" altLang="zh-TW" sz="1800" b="1" dirty="0" smtClean="0">
                <a:solidFill>
                  <a:srgbClr val="0000FF"/>
                </a:solidFill>
                <a:latin typeface="Calibri" panose="020F0502020204030204" pitchFamily="34" charset="0"/>
                <a:ea typeface="微軟正黑體" panose="020B0604030504040204" pitchFamily="34" charset="-120"/>
              </a:rPr>
              <a:t>-</a:t>
            </a:r>
            <a:r>
              <a:rPr lang="zh-TW" altLang="en-US" sz="2400" b="1" dirty="0" smtClean="0">
                <a:solidFill>
                  <a:srgbClr val="0000FF"/>
                </a:solidFill>
                <a:latin typeface="Calibri" panose="020F0502020204030204" pitchFamily="34" charset="0"/>
                <a:ea typeface="微軟正黑體" panose="020B0604030504040204" pitchFamily="34" charset="-120"/>
              </a:rPr>
              <a:t>步驟</a:t>
            </a:r>
            <a:r>
              <a:rPr lang="en-US" altLang="zh-TW" sz="2400" b="1" dirty="0">
                <a:solidFill>
                  <a:srgbClr val="0000FF"/>
                </a:solidFill>
                <a:latin typeface="Calibri" panose="020F0502020204030204" pitchFamily="34" charset="0"/>
                <a:ea typeface="微軟正黑體" panose="020B0604030504040204" pitchFamily="34" charset="-120"/>
              </a:rPr>
              <a:t>4</a:t>
            </a:r>
            <a:r>
              <a:rPr lang="en-US" altLang="zh-TW" sz="2400" b="1" dirty="0" smtClean="0">
                <a:solidFill>
                  <a:srgbClr val="0000FF"/>
                </a:solidFill>
                <a:latin typeface="Calibri" panose="020F0502020204030204" pitchFamily="34" charset="0"/>
                <a:ea typeface="微軟正黑體" panose="020B0604030504040204" pitchFamily="34" charset="-120"/>
              </a:rPr>
              <a:t> </a:t>
            </a:r>
            <a:r>
              <a:rPr lang="en-US" altLang="zh-TW" sz="1800" b="1" dirty="0">
                <a:solidFill>
                  <a:srgbClr val="0000FF"/>
                </a:solidFill>
                <a:latin typeface="Calibri" panose="020F0502020204030204" pitchFamily="34" charset="0"/>
                <a:ea typeface="微軟正黑體" panose="020B0604030504040204" pitchFamily="34" charset="-120"/>
              </a:rPr>
              <a:t>https://rdsys.tmu.edu.tw/applyadmin/</a:t>
            </a:r>
            <a:endParaRPr lang="zh-TW" altLang="en-US" sz="3200" b="1" dirty="0">
              <a:solidFill>
                <a:srgbClr val="0000FF"/>
              </a:solidFill>
              <a:latin typeface="Calibri" panose="020F0502020204030204" pitchFamily="34" charset="0"/>
              <a:ea typeface="微軟正黑體" panose="020B0604030504040204" pitchFamily="34" charset="-120"/>
            </a:endParaRPr>
          </a:p>
        </p:txBody>
      </p:sp>
    </p:spTree>
    <p:extLst>
      <p:ext uri="{BB962C8B-B14F-4D97-AF65-F5344CB8AC3E}">
        <p14:creationId xmlns:p14="http://schemas.microsoft.com/office/powerpoint/2010/main" val="1421549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2">
  <a:themeElements>
    <a:clrScheme name="自訂 1">
      <a:dk1>
        <a:srgbClr val="000000"/>
      </a:dk1>
      <a:lt1>
        <a:srgbClr val="FFFFFF"/>
      </a:lt1>
      <a:dk2>
        <a:srgbClr val="000000"/>
      </a:dk2>
      <a:lt2>
        <a:srgbClr val="808080"/>
      </a:lt2>
      <a:accent1>
        <a:srgbClr val="B7FFFF"/>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0080"/>
        </a:solidFill>
        <a:ln w="9525">
          <a:solidFill>
            <a:schemeClr val="tx1"/>
          </a:solidFill>
          <a:miter lim="800000"/>
          <a:headEnd/>
          <a:tailEnd/>
        </a:ln>
        <a:effectLst/>
        <a:scene3d>
          <a:camera prst="orthographicFront"/>
          <a:lightRig rig="threePt" dir="t"/>
        </a:scene3d>
        <a:sp3d contourW="12700">
          <a:bevelT/>
          <a:contourClr>
            <a:srgbClr val="00B0F0"/>
          </a:contourClr>
        </a:sp3d>
      </a:spPr>
      <a:bodyPr wrap="none" rtlCol="0" anchor="ctr"/>
      <a:lstStyle>
        <a:defPPr algn="ctr">
          <a:defRPr/>
        </a:defPPr>
      </a:lstStyle>
    </a:spDef>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小水滴">
  <a:themeElements>
    <a:clrScheme name="小水滴">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1219</TotalTime>
  <Words>2062</Words>
  <Application>Microsoft Office PowerPoint</Application>
  <PresentationFormat>如螢幕大小 (4:3)</PresentationFormat>
  <Paragraphs>185</Paragraphs>
  <Slides>37</Slides>
  <Notes>0</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37</vt:i4>
      </vt:variant>
    </vt:vector>
  </HeadingPairs>
  <TitlesOfParts>
    <vt:vector size="48" baseType="lpstr">
      <vt:lpstr>MS PGothic</vt:lpstr>
      <vt:lpstr>Tw Cen MT</vt:lpstr>
      <vt:lpstr>微軟正黑體</vt:lpstr>
      <vt:lpstr>新細明體</vt:lpstr>
      <vt:lpstr>標楷體</vt:lpstr>
      <vt:lpstr>Arial</vt:lpstr>
      <vt:lpstr>Calibri</vt:lpstr>
      <vt:lpstr>Times New Roman</vt:lpstr>
      <vt:lpstr>Wingdings</vt:lpstr>
      <vt:lpstr>佈景主題2</vt:lpstr>
      <vt:lpstr>小水滴</vt:lpstr>
      <vt:lpstr>研究計畫管理系統 -科技部計畫結案相關事宜說明-</vt:lpstr>
      <vt:lpstr>大綱</vt:lpstr>
      <vt:lpstr>科技部補助專題研究計畫經費支出用途變更彙報表</vt:lpstr>
      <vt:lpstr>經費支出用途變更彙報表</vt:lpstr>
      <vt:lpstr>PowerPoint 簡報</vt:lpstr>
      <vt:lpstr>研究計畫管理系統-步驟1 https://rdsys.tmu.edu.tw/applyadmin/</vt:lpstr>
      <vt:lpstr>研究計畫管理系統-步驟2 https://rdsys.tmu.edu.tw/applyadmin/</vt:lpstr>
      <vt:lpstr>研究計畫管理系統-步驟3 https://rdsys.tmu.edu.tw/applyadmin/</vt:lpstr>
      <vt:lpstr>研究計畫管理系統-步驟4 https://rdsys.tmu.edu.tw/applyadmin/</vt:lpstr>
      <vt:lpstr>研究計畫管理系統-步驟5 https://rdsys.tmu.edu.tw/applyadmin/ (word檔下載網址：http://rd.tmu.edu.tw/page10/news.php?Sn=378)</vt:lpstr>
      <vt:lpstr>特別叮嚀!!</vt:lpstr>
      <vt:lpstr>科技部專題研究計畫研究成果與經費結報管理措施</vt:lpstr>
      <vt:lpstr>臺北醫學大學暨附屬醫院「學術研究獎」獎勵指標及作業細則(102年4月24日北醫校秘字第1020001135號令修正)</vt:lpstr>
      <vt:lpstr>研究計畫管理系統 -校內變更操作說明-</vt:lpstr>
      <vt:lpstr>研究計畫變更簽核流程圖</vt:lpstr>
      <vt:lpstr>研究計畫管理系統-步驟1 https://rdsys.tmu.edu.tw/applyadmin/</vt:lpstr>
      <vt:lpstr>研究計畫管理系統-步驟2 https://rdsys.tmu.edu.tw/applyadmin/</vt:lpstr>
      <vt:lpstr>研究計畫管理系統-步驟3 https://rdsys.tmu.edu.tw/applyadmin/</vt:lpstr>
      <vt:lpstr>研究計畫管理系統-步驟4 https://rdsys.tmu.edu.tw/applyadmin/</vt:lpstr>
      <vt:lpstr>研究計畫管理系統-步驟5 https://rdsys.tmu.edu.tw/applyadmin/</vt:lpstr>
      <vt:lpstr>研究計畫管理系統-步驟6 https://rdsys.tmu.edu.tw/applyadmin/</vt:lpstr>
      <vt:lpstr>研究計畫管理系統-步驟7 https://rdsys.tmu.edu.tw/applyadmin/</vt:lpstr>
      <vt:lpstr>研究計畫管理系統-步驟8 https://rdsys.tmu.edu.tw/applyadmin/</vt:lpstr>
      <vt:lpstr>研究計畫管理系統-步驟9 https://rdsys.tmu.edu.tw/applyadmin/</vt:lpstr>
      <vt:lpstr>多年期計畫注意事項 (計畫編號後有“MY2”或是“MY3”的才算是多年期計畫唷!!)</vt:lpstr>
      <vt:lpstr>若被退件了，如何修改??</vt:lpstr>
      <vt:lpstr>研究計畫管理系統-步驟10 https://rdsys.tmu.edu.tw/applyadmin/</vt:lpstr>
      <vt:lpstr>研究計畫管理系統-步驟11 https://rdsys.tmu.edu.tw/applyadmin/</vt:lpstr>
      <vt:lpstr>研究計畫管理系統-步驟12 https://rdsys.tmu.edu.tw/applyadmin/</vt:lpstr>
      <vt:lpstr>特別叮嚀!!</vt:lpstr>
      <vt:lpstr>PowerPoint 簡報</vt:lpstr>
      <vt:lpstr>PowerPoint 簡報</vt:lpstr>
      <vt:lpstr>PowerPoint 簡報</vt:lpstr>
      <vt:lpstr>PowerPoint 簡報</vt:lpstr>
      <vt:lpstr>科技部相關法規 請參閱”專題研究計畫相關辦法”</vt:lpstr>
      <vt:lpstr>系統聯絡窗口</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100學年度研究計畫管理系統說明會</dc:title>
  <dc:creator>USER</dc:creator>
  <cp:lastModifiedBy>user</cp:lastModifiedBy>
  <cp:revision>192</cp:revision>
  <cp:lastPrinted>2016-06-03T01:19:06Z</cp:lastPrinted>
  <dcterms:created xsi:type="dcterms:W3CDTF">2012-07-20T01:40:18Z</dcterms:created>
  <dcterms:modified xsi:type="dcterms:W3CDTF">2016-06-03T01:21:20Z</dcterms:modified>
</cp:coreProperties>
</file>