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22" r:id="rId2"/>
    <p:sldMasterId id="2147483734" r:id="rId3"/>
  </p:sldMasterIdLst>
  <p:sldIdLst>
    <p:sldId id="543" r:id="rId4"/>
    <p:sldId id="548" r:id="rId5"/>
    <p:sldId id="549" r:id="rId6"/>
    <p:sldId id="544" r:id="rId7"/>
    <p:sldId id="545" r:id="rId8"/>
    <p:sldId id="546" r:id="rId9"/>
    <p:sldId id="547" r:id="rId1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5050"/>
    <a:srgbClr val="FF9900"/>
    <a:srgbClr val="000308"/>
    <a:srgbClr val="FF6600"/>
    <a:srgbClr val="FFFF00"/>
    <a:srgbClr val="333333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18" autoAdjust="0"/>
    <p:restoredTop sz="92979" autoAdjust="0"/>
  </p:normalViewPr>
  <p:slideViewPr>
    <p:cSldViewPr>
      <p:cViewPr varScale="1">
        <p:scale>
          <a:sx n="92" d="100"/>
          <a:sy n="92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084F-7176-44D8-85B6-5993290061D1}" type="datetimeFigureOut">
              <a:rPr lang="zh-TW" altLang="en-US"/>
              <a:pPr>
                <a:defRPr/>
              </a:pPr>
              <a:t>2019/12/30</a:t>
            </a:fld>
            <a:endParaRPr lang="en-US" altLang="zh-TW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CB42D-4704-41EA-939B-06DEA01BC8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50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"/>
    </mc:Choice>
    <mc:Fallback xmlns="">
      <p:transition advClick="0" advTm="1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116D9-7CDA-4E8D-BE27-81FDFEAA88A9}" type="datetimeFigureOut">
              <a:rPr lang="zh-TW" altLang="en-US"/>
              <a:pPr>
                <a:defRPr/>
              </a:pPr>
              <a:t>2019/12/30</a:t>
            </a:fld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44BA9-0567-4B6B-BE3F-A98898E35E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646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"/>
    </mc:Choice>
    <mc:Fallback xmlns="">
      <p:transition advClick="0" advTm="1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01A54-5A20-4158-8E97-20393176353D}" type="datetimeFigureOut">
              <a:rPr lang="zh-TW" altLang="en-US"/>
              <a:pPr>
                <a:defRPr/>
              </a:pPr>
              <a:t>2019/12/30</a:t>
            </a:fld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1048A-9D2F-4F19-87E0-B04E8C1A57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524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"/>
    </mc:Choice>
    <mc:Fallback xmlns="">
      <p:transition advClick="0" advTm="1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7C3176-07F9-4801-ADDA-D70811C51D14}" type="datetimeFigureOut">
              <a:rPr lang="zh-TW" altLang="en-US"/>
              <a:pPr>
                <a:defRPr/>
              </a:pPr>
              <a:t>2019/12/30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07DA3E4-FB29-47CD-B029-D462DF602E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989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BE0BDEA-183E-4ABD-A9E7-F3F306DF0C10}" type="datetimeFigureOut">
              <a:rPr lang="zh-TW" altLang="en-US"/>
              <a:pPr>
                <a:defRPr/>
              </a:pPr>
              <a:t>2019/12/30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D33A83-9B4A-48D1-914D-202F57D019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89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1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803E4FB-4DBC-4EA9-9F89-74F76EEA1661}" type="datetimeFigureOut">
              <a:rPr lang="zh-TW" altLang="en-US"/>
              <a:pPr>
                <a:defRPr/>
              </a:pPr>
              <a:t>2019/12/30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3339278-7C18-4320-AB16-FD06C7595D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019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4A7E9AC-3A5D-43AC-BAAC-946D36137C79}" type="datetimeFigureOut">
              <a:rPr lang="zh-TW" altLang="en-US"/>
              <a:pPr>
                <a:defRPr/>
              </a:pPr>
              <a:t>2019/12/30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DC9E15D-0E5A-4779-9CCA-924C60FC4A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801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65129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7C344D2-2CF9-44AC-835B-D9DED8140E84}" type="datetimeFigureOut">
              <a:rPr lang="zh-TW" altLang="en-US"/>
              <a:pPr>
                <a:defRPr/>
              </a:pPr>
              <a:t>2019/12/30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267E602-5940-4068-A245-DC7A4BDDC0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0914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9CF6ED5-0E6F-49D4-BEB1-591A57ADCBC7}" type="datetimeFigureOut">
              <a:rPr lang="zh-TW" altLang="en-US"/>
              <a:pPr>
                <a:defRPr/>
              </a:pPr>
              <a:t>2019/12/30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22320D5-D3F7-442F-8F92-55D2A39F4C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91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DED4914-9C17-4FE2-B206-1BAACAE6C210}" type="datetimeFigureOut">
              <a:rPr lang="zh-TW" altLang="en-US"/>
              <a:pPr>
                <a:defRPr/>
              </a:pPr>
              <a:t>2019/12/30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917EBE5-7BAC-4DFA-B2E2-904323D397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288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8E70BF5-4C92-445A-AB60-30014F980B6F}" type="datetimeFigureOut">
              <a:rPr lang="zh-TW" altLang="en-US"/>
              <a:pPr>
                <a:defRPr/>
              </a:pPr>
              <a:t>2019/12/30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CDF6C53-8314-4B03-BFEB-3690AA4D38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81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D79B-E384-4D90-93F2-A8DA4ABDFCD7}" type="datetimeFigureOut">
              <a:rPr lang="zh-TW" altLang="en-US"/>
              <a:pPr>
                <a:defRPr/>
              </a:pPr>
              <a:t>2019/12/30</a:t>
            </a:fld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D0A78-9D09-46E2-A356-31663A6FC3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14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"/>
    </mc:Choice>
    <mc:Fallback xmlns="">
      <p:transition advClick="0" advTm="1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2CE4856-4BD7-4544-98A6-5B1331EA0A7A}" type="datetimeFigureOut">
              <a:rPr lang="zh-TW" altLang="en-US"/>
              <a:pPr>
                <a:defRPr/>
              </a:pPr>
              <a:t>2019/12/30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89A4450-1DE9-430D-B790-26DAE2248C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858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FEF54EE-FD2F-4763-B176-F9496C5E2C33}" type="datetimeFigureOut">
              <a:rPr lang="zh-TW" altLang="en-US"/>
              <a:pPr>
                <a:defRPr/>
              </a:pPr>
              <a:t>2019/12/30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A435AC3-4D6E-4558-812D-4EDECED705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446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D1B293F-2C0E-423C-AD0D-4316F5ACF2DA}" type="datetimeFigureOut">
              <a:rPr lang="zh-TW" altLang="en-US"/>
              <a:pPr>
                <a:defRPr/>
              </a:pPr>
              <a:t>2019/12/30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B89476D-3C30-4D46-A16A-480A257E09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890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846691D-011F-411C-B9AF-54FD9F180A21}" type="datetime1">
              <a:rPr lang="zh-TW" altLang="en-US"/>
              <a:pPr>
                <a:defRPr/>
              </a:pPr>
              <a:t>2019/12/30</a:t>
            </a:fld>
            <a:endParaRPr lang="en-US" altLang="zh-TW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1F3D752A-68D3-4D69-AB6B-9A82EA0C7C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2747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90E0646-2B1C-4ECF-85FE-CA7ED804C41A}" type="datetime1">
              <a:rPr lang="zh-TW" altLang="en-US"/>
              <a:pPr>
                <a:defRPr/>
              </a:pPr>
              <a:t>2019/12/30</a:t>
            </a:fld>
            <a:endParaRPr lang="en-US" altLang="zh-TW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2233EE3-A476-4E95-81FF-9B664BBC44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2895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81A6A13-B1D0-4E56-B6F8-1D8DADC16081}" type="datetime1">
              <a:rPr lang="zh-TW" altLang="en-US"/>
              <a:pPr>
                <a:defRPr/>
              </a:pPr>
              <a:t>2019/12/30</a:t>
            </a:fld>
            <a:endParaRPr lang="en-US" altLang="zh-TW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E92AC9B6-5ED1-428F-831C-22E8DA85AA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1666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D82D3E7-CCEB-4FD6-853F-E0997329131E}" type="datetime1">
              <a:rPr lang="zh-TW" altLang="en-US"/>
              <a:pPr>
                <a:defRPr/>
              </a:pPr>
              <a:t>2019/12/30</a:t>
            </a:fld>
            <a:endParaRPr lang="en-US" altLang="zh-TW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704FD5A-C3D8-4474-9E77-CDAE2AE03F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2227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67C04E2-A8AE-4008-8322-146F632FE92D}" type="datetime1">
              <a:rPr lang="zh-TW" altLang="en-US"/>
              <a:pPr>
                <a:defRPr/>
              </a:pPr>
              <a:t>2019/12/30</a:t>
            </a:fld>
            <a:endParaRPr lang="en-US" altLang="zh-TW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F25DA8B8-4259-4B64-9FF6-B45DB6A3AD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4913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2DAF45F2-BFE2-4EFF-B56F-97F20E4D8620}" type="datetime1">
              <a:rPr lang="zh-TW" altLang="en-US"/>
              <a:pPr>
                <a:defRPr/>
              </a:pPr>
              <a:t>2019/12/30</a:t>
            </a:fld>
            <a:endParaRPr lang="en-US" altLang="zh-TW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D2478DEE-D0AF-4394-B826-02A2A13D30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4392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694FE59-F382-4DEE-A115-E951FAF83AFB}" type="datetime1">
              <a:rPr lang="zh-TW" altLang="en-US"/>
              <a:pPr>
                <a:defRPr/>
              </a:pPr>
              <a:t>2019/12/30</a:t>
            </a:fld>
            <a:endParaRPr lang="en-US" altLang="zh-TW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13C23DA-09A2-4E6E-94E8-D37D048987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090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EDA99-F668-4431-94E0-63E824BEDA20}" type="datetimeFigureOut">
              <a:rPr lang="zh-TW" altLang="en-US"/>
              <a:pPr>
                <a:defRPr/>
              </a:pPr>
              <a:t>2019/12/30</a:t>
            </a:fld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A6CF-BA1A-42A4-A399-1F814590DA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53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"/>
    </mc:Choice>
    <mc:Fallback xmlns="">
      <p:transition advClick="0" advTm="1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7A2C240-C783-402B-8CFB-6C49B6DD8EFE}" type="datetime1">
              <a:rPr lang="zh-TW" altLang="en-US"/>
              <a:pPr>
                <a:defRPr/>
              </a:pPr>
              <a:t>2019/12/30</a:t>
            </a:fld>
            <a:endParaRPr lang="en-US" altLang="zh-TW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D148F937-D58B-4E0F-89F8-9F430C2733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0393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5D61235-F354-4BE7-A2E0-AB4367B9BBD4}" type="datetime1">
              <a:rPr lang="zh-TW" altLang="en-US"/>
              <a:pPr>
                <a:defRPr/>
              </a:pPr>
              <a:t>2019/12/30</a:t>
            </a:fld>
            <a:endParaRPr lang="en-US" altLang="zh-TW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5EBE4E1-24E6-49F9-992B-F7F221D08A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9429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00805C2-1526-48DD-AF45-ADB160935585}" type="datetime1">
              <a:rPr lang="zh-TW" altLang="en-US"/>
              <a:pPr>
                <a:defRPr/>
              </a:pPr>
              <a:t>2019/12/30</a:t>
            </a:fld>
            <a:endParaRPr lang="en-US" altLang="zh-TW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9A29383-6F92-4FD3-8E12-357D3FB44B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3209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19CA031-212F-46E7-B510-6B57CECDA330}" type="datetime1">
              <a:rPr lang="zh-TW" altLang="en-US"/>
              <a:pPr>
                <a:defRPr/>
              </a:pPr>
              <a:t>2019/12/30</a:t>
            </a:fld>
            <a:endParaRPr lang="en-US" altLang="zh-TW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F7843A16-DF0A-4B1B-A070-4B248BEFDC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915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4967C-AB0B-4658-BE41-84A59A2DF157}" type="datetimeFigureOut">
              <a:rPr lang="zh-TW" altLang="en-US"/>
              <a:pPr>
                <a:defRPr/>
              </a:pPr>
              <a:t>2019/12/30</a:t>
            </a:fld>
            <a:endParaRPr lang="en-US" altLang="zh-TW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E634C-D571-40E0-8046-73D600E521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835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"/>
    </mc:Choice>
    <mc:Fallback xmlns="">
      <p:transition advClick="0" advTm="1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6DB23-615D-4B13-96CD-E5E2F1AE86D0}" type="datetimeFigureOut">
              <a:rPr lang="zh-TW" altLang="en-US"/>
              <a:pPr>
                <a:defRPr/>
              </a:pPr>
              <a:t>2019/12/30</a:t>
            </a:fld>
            <a:endParaRPr lang="en-US" altLang="zh-TW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2636C-5C7E-4EA4-ACB4-399556C1B7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0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"/>
    </mc:Choice>
    <mc:Fallback xmlns="">
      <p:transition advClick="0" advTm="1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F769E-470C-4EBF-91EF-FEFCDF7CFC85}" type="datetimeFigureOut">
              <a:rPr lang="zh-TW" altLang="en-US"/>
              <a:pPr>
                <a:defRPr/>
              </a:pPr>
              <a:t>2019/12/30</a:t>
            </a:fld>
            <a:endParaRPr lang="en-US" altLang="zh-TW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56F2-318B-4C78-9ADE-D0A990D611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099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"/>
    </mc:Choice>
    <mc:Fallback xmlns="">
      <p:transition advClick="0" advTm="1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9CFD-5DE9-469E-B030-3246E761F8E0}" type="datetimeFigureOut">
              <a:rPr lang="zh-TW" altLang="en-US"/>
              <a:pPr>
                <a:defRPr/>
              </a:pPr>
              <a:t>2019/12/30</a:t>
            </a:fld>
            <a:endParaRPr lang="en-US" altLang="zh-TW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1CF91-C38E-4436-A3AB-3532623A15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3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"/>
    </mc:Choice>
    <mc:Fallback xmlns="">
      <p:transition advClick="0" advTm="1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AB43-ABB8-412A-B450-69588E7DEA35}" type="datetimeFigureOut">
              <a:rPr lang="zh-TW" altLang="en-US"/>
              <a:pPr>
                <a:defRPr/>
              </a:pPr>
              <a:t>2019/12/30</a:t>
            </a:fld>
            <a:endParaRPr lang="en-US" altLang="zh-TW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D9033-9F73-4025-AD93-7759DBF6D2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31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"/>
    </mc:Choice>
    <mc:Fallback xmlns="">
      <p:transition advClick="0" advTm="1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E96C-FF1B-4869-99CD-82645DCC0B1A}" type="datetimeFigureOut">
              <a:rPr lang="zh-TW" altLang="en-US"/>
              <a:pPr>
                <a:defRPr/>
              </a:pPr>
              <a:t>2019/12/30</a:t>
            </a:fld>
            <a:endParaRPr lang="en-US" altLang="zh-TW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C0AD-45D5-4D5D-ABD3-818C6DD8CC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48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"/>
    </mc:Choice>
    <mc:Fallback xmlns="">
      <p:transition advClick="0" advTm="1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0F0E59-2BF0-48E2-92C7-9C90967D8FAB}" type="datetimeFigureOut">
              <a:rPr lang="zh-TW" altLang="en-US"/>
              <a:pPr>
                <a:defRPr/>
              </a:pPr>
              <a:t>2019/12/30</a:t>
            </a:fld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EAACD49-9515-421A-AD2E-453CFD166D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100"/>
    </mc:Choice>
    <mc:Fallback xmlns="">
      <p:transition advClick="0" advTm="100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eaLnBrk="1" hangingPunct="1"/>
            <a:fld id="{CD2565F7-CA04-4756-B947-44A6BBF9A218}" type="datetimeFigureOut">
              <a:rPr lang="zh-TW" altLang="en-US">
                <a:ea typeface="新細明體" charset="-120"/>
              </a:rPr>
              <a:pPr eaLnBrk="1" hangingPunct="1"/>
              <a:t>2019/12/30</a:t>
            </a:fld>
            <a:endParaRPr lang="en-US" altLang="zh-TW">
              <a:ea typeface="新細明體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eaLnBrk="1" hangingPunct="1"/>
            <a:fld id="{D96BA542-5D4E-4B75-8349-34CFFC9DB522}" type="slidenum">
              <a:rPr lang="zh-TW" altLang="en-US">
                <a:ea typeface="新細明體" charset="-120"/>
              </a:rPr>
              <a:pPr eaLnBrk="1" hangingPunct="1"/>
              <a:t>‹#›</a:t>
            </a:fld>
            <a:endParaRPr lang="en-US" altLang="zh-TW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609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E46225B-CABF-47D2-91A6-1D767A5FB9AB}" type="datetime1">
              <a:rPr lang="zh-TW" altLang="en-US"/>
              <a:pPr>
                <a:defRPr/>
              </a:pPr>
              <a:t>2019/12/30</a:t>
            </a:fld>
            <a:endParaRPr lang="en-US" altLang="zh-TW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5AAD8C-673F-4AC9-9914-76552E02A9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386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en-US" altLang="zh-TW" sz="4000" b="1" dirty="0"/>
              <a:t>Precision Medicine of Vascular Cognitive Impairment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3200" dirty="0"/>
              <a:t>血管性認知功能障礙之精準醫療</a:t>
            </a:r>
            <a:br>
              <a:rPr lang="zh-TW" altLang="en-US" sz="3200" dirty="0"/>
            </a:br>
            <a:endParaRPr lang="zh-TW" alt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5688632" cy="2088232"/>
          </a:xfrm>
        </p:spPr>
        <p:txBody>
          <a:bodyPr/>
          <a:lstStyle/>
          <a:p>
            <a:r>
              <a:rPr lang="zh-TW" altLang="en-US" sz="2800" dirty="0">
                <a:solidFill>
                  <a:schemeClr val="tx1"/>
                </a:solidFill>
              </a:rPr>
              <a:t>胡朝榮教授</a:t>
            </a:r>
          </a:p>
          <a:p>
            <a:r>
              <a:rPr lang="zh-TW" altLang="en-US" sz="2000" dirty="0"/>
              <a:t>台北醫學大學醫學院醫學系神經學科主任</a:t>
            </a:r>
          </a:p>
          <a:p>
            <a:r>
              <a:rPr lang="zh-TW" altLang="en-US" sz="2000" dirty="0"/>
              <a:t>台北醫學大學部立雙和醫院研究副院長</a:t>
            </a:r>
          </a:p>
          <a:p>
            <a:r>
              <a:rPr lang="zh-TW" altLang="en-US" sz="2000" dirty="0"/>
              <a:t>台北醫學大學台北神經醫學中心教學副院長</a:t>
            </a:r>
          </a:p>
          <a:p>
            <a:r>
              <a:rPr lang="zh-TW" altLang="en-US" sz="2000" dirty="0"/>
              <a:t>台北醫學大學醫科院神經再生醫學博士學程主任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7504" y="10328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整合型計畫經驗分享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330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"/>
    </mc:Choice>
    <mc:Fallback xmlns="">
      <p:transition advClick="0" advTm="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7" name="內容版面配置區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341438"/>
            <a:ext cx="85312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18" name="文字方塊 10"/>
          <p:cNvSpPr txBox="1">
            <a:spLocks noChangeArrowheads="1"/>
          </p:cNvSpPr>
          <p:nvPr/>
        </p:nvSpPr>
        <p:spPr bwMode="auto">
          <a:xfrm>
            <a:off x="3802856" y="1882775"/>
            <a:ext cx="1443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eaLnBrk="1" hangingPunct="1"/>
            <a:r>
              <a:rPr kumimoji="0" lang="en-US" altLang="zh-TW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Dementia </a:t>
            </a:r>
            <a:endParaRPr kumimoji="0" lang="zh-TW" altLang="en-US" sz="20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9619" name="Picture 4" descr="「Precision medicine」的圖片搜尋結果"/>
          <p:cNvPicPr>
            <a:picLocks noChangeAspect="1" noChangeArrowheads="1"/>
          </p:cNvPicPr>
          <p:nvPr/>
        </p:nvPicPr>
        <p:blipFill>
          <a:blip r:embed="rId3"/>
          <a:srcRect l="1846" t="18050" r="60097" b="35786"/>
          <a:stretch>
            <a:fillRect/>
          </a:stretch>
        </p:blipFill>
        <p:spPr bwMode="auto">
          <a:xfrm>
            <a:off x="844550" y="5133975"/>
            <a:ext cx="282416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0" name="文字方塊 5"/>
          <p:cNvSpPr txBox="1">
            <a:spLocks noChangeArrowheads="1"/>
          </p:cNvSpPr>
          <p:nvPr/>
        </p:nvSpPr>
        <p:spPr bwMode="auto">
          <a:xfrm>
            <a:off x="844550" y="411163"/>
            <a:ext cx="74894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eaLnBrk="1" hangingPunct="1"/>
            <a:r>
              <a:rPr kumimoji="0" lang="en-US" altLang="zh-TW" sz="3600" b="1" u="sng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Precision medicine in dementia </a:t>
            </a:r>
            <a:endParaRPr kumimoji="0" lang="zh-TW" altLang="en-US" sz="3600" b="1" u="sng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9621" name="Picture 4" descr="「Precision medicine」的圖片搜尋結果"/>
          <p:cNvPicPr>
            <a:picLocks noChangeAspect="1" noChangeArrowheads="1"/>
          </p:cNvPicPr>
          <p:nvPr/>
        </p:nvPicPr>
        <p:blipFill>
          <a:blip r:embed="rId3"/>
          <a:srcRect l="39743" t="-555" r="42491" b="23399"/>
          <a:stretch>
            <a:fillRect/>
          </a:stretch>
        </p:blipFill>
        <p:spPr bwMode="auto">
          <a:xfrm>
            <a:off x="3725863" y="4668838"/>
            <a:ext cx="1349375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22" name="Picture 4" descr="「Precision medicine」的圖片搜尋結果"/>
          <p:cNvPicPr>
            <a:picLocks noChangeAspect="1" noChangeArrowheads="1"/>
          </p:cNvPicPr>
          <p:nvPr/>
        </p:nvPicPr>
        <p:blipFill>
          <a:blip r:embed="rId3"/>
          <a:srcRect l="60902" t="17796" r="4041" b="39037"/>
          <a:stretch>
            <a:fillRect/>
          </a:stretch>
        </p:blipFill>
        <p:spPr bwMode="auto">
          <a:xfrm>
            <a:off x="5400675" y="5133975"/>
            <a:ext cx="2601913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線接點 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613150" y="2276475"/>
            <a:ext cx="1822450" cy="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9624" name="Picture 2" descr="「precision medicine」的圖片搜尋結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6292" y="373488"/>
            <a:ext cx="8699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25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2852738"/>
            <a:ext cx="1008063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6" name="矩形 1"/>
          <p:cNvSpPr>
            <a:spLocks noChangeArrowheads="1"/>
          </p:cNvSpPr>
          <p:nvPr/>
        </p:nvSpPr>
        <p:spPr bwMode="auto">
          <a:xfrm>
            <a:off x="71438" y="2852738"/>
            <a:ext cx="10445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400" b="1" u="sng">
                <a:solidFill>
                  <a:srgbClr val="C00000"/>
                </a:solidFill>
                <a:latin typeface="Arial" charset="0"/>
                <a:ea typeface="新細明體" charset="-120"/>
              </a:rPr>
              <a:t>NGS</a:t>
            </a:r>
          </a:p>
          <a:p>
            <a:pPr eaLnBrk="1" hangingPunct="1"/>
            <a:r>
              <a:rPr lang="en-US" altLang="zh-TW" sz="1200">
                <a:solidFill>
                  <a:srgbClr val="7F7F7F"/>
                </a:solidFill>
                <a:latin typeface="Arial" charset="0"/>
                <a:ea typeface="新細明體" charset="-120"/>
              </a:rPr>
              <a:t>C9orf72</a:t>
            </a:r>
          </a:p>
          <a:p>
            <a:pPr eaLnBrk="1" hangingPunct="1"/>
            <a:r>
              <a:rPr lang="en-US" altLang="zh-TW" sz="1200">
                <a:solidFill>
                  <a:srgbClr val="000000"/>
                </a:solidFill>
                <a:latin typeface="Arial" charset="0"/>
                <a:ea typeface="新細明體" charset="-120"/>
              </a:rPr>
              <a:t>VCP</a:t>
            </a:r>
          </a:p>
          <a:p>
            <a:pPr eaLnBrk="1" hangingPunct="1"/>
            <a:r>
              <a:rPr lang="en-US" altLang="zh-TW" sz="1200">
                <a:solidFill>
                  <a:srgbClr val="000000"/>
                </a:solidFill>
                <a:latin typeface="Arial" charset="0"/>
                <a:ea typeface="新細明體" charset="-120"/>
              </a:rPr>
              <a:t>ABCD1</a:t>
            </a:r>
          </a:p>
          <a:p>
            <a:pPr eaLnBrk="1" hangingPunct="1"/>
            <a:r>
              <a:rPr lang="en-US" altLang="zh-TW" sz="1200">
                <a:solidFill>
                  <a:srgbClr val="000000"/>
                </a:solidFill>
                <a:latin typeface="Arial" charset="0"/>
                <a:ea typeface="新細明體" charset="-120"/>
              </a:rPr>
              <a:t>ATL1</a:t>
            </a:r>
          </a:p>
          <a:p>
            <a:pPr eaLnBrk="1" hangingPunct="1"/>
            <a:r>
              <a:rPr lang="en-US" altLang="zh-TW" sz="1200">
                <a:solidFill>
                  <a:srgbClr val="000000"/>
                </a:solidFill>
                <a:latin typeface="Arial" charset="0"/>
                <a:ea typeface="新細明體" charset="-120"/>
              </a:rPr>
              <a:t>SPAST</a:t>
            </a:r>
          </a:p>
          <a:p>
            <a:pPr eaLnBrk="1" hangingPunct="1"/>
            <a:r>
              <a:rPr lang="en-US" altLang="zh-TW" sz="1200">
                <a:solidFill>
                  <a:srgbClr val="000000"/>
                </a:solidFill>
                <a:latin typeface="Arial" charset="0"/>
                <a:ea typeface="新細明體" charset="-120"/>
              </a:rPr>
              <a:t>CYP7B1</a:t>
            </a:r>
          </a:p>
          <a:p>
            <a:pPr eaLnBrk="1" hangingPunct="1"/>
            <a:r>
              <a:rPr lang="en-US" altLang="zh-TW" sz="1200">
                <a:solidFill>
                  <a:srgbClr val="000000"/>
                </a:solidFill>
                <a:latin typeface="Arial" charset="0"/>
                <a:ea typeface="新細明體" charset="-120"/>
              </a:rPr>
              <a:t>FA2H</a:t>
            </a:r>
          </a:p>
          <a:p>
            <a:pPr eaLnBrk="1" hangingPunct="1"/>
            <a:r>
              <a:rPr lang="en-US" altLang="zh-TW" sz="1200">
                <a:solidFill>
                  <a:srgbClr val="000000"/>
                </a:solidFill>
                <a:latin typeface="Arial" charset="0"/>
                <a:ea typeface="新細明體" charset="-120"/>
              </a:rPr>
              <a:t>PRNP</a:t>
            </a:r>
          </a:p>
          <a:p>
            <a:pPr eaLnBrk="1" hangingPunct="1"/>
            <a:r>
              <a:rPr lang="en-US" altLang="zh-TW" sz="1200">
                <a:solidFill>
                  <a:srgbClr val="000000"/>
                </a:solidFill>
                <a:latin typeface="Arial" charset="0"/>
                <a:ea typeface="新細明體" charset="-120"/>
              </a:rPr>
              <a:t>MAPT</a:t>
            </a:r>
          </a:p>
          <a:p>
            <a:pPr eaLnBrk="1" hangingPunct="1"/>
            <a:r>
              <a:rPr lang="en-US" altLang="zh-TW" sz="1200">
                <a:solidFill>
                  <a:srgbClr val="000000"/>
                </a:solidFill>
                <a:latin typeface="Arial" charset="0"/>
                <a:ea typeface="新細明體" charset="-120"/>
              </a:rPr>
              <a:t>GRN</a:t>
            </a:r>
          </a:p>
          <a:p>
            <a:pPr eaLnBrk="1" hangingPunct="1"/>
            <a:r>
              <a:rPr lang="en-US" altLang="zh-TW" sz="1200">
                <a:solidFill>
                  <a:srgbClr val="000000"/>
                </a:solidFill>
                <a:latin typeface="Arial" charset="0"/>
                <a:ea typeface="新細明體" charset="-120"/>
              </a:rPr>
              <a:t>CSF1R</a:t>
            </a:r>
          </a:p>
          <a:p>
            <a:pPr eaLnBrk="1" hangingPunct="1"/>
            <a:r>
              <a:rPr lang="en-US" altLang="zh-TW" sz="1200">
                <a:solidFill>
                  <a:srgbClr val="000000"/>
                </a:solidFill>
                <a:latin typeface="Arial" charset="0"/>
                <a:ea typeface="新細明體" charset="-120"/>
              </a:rPr>
              <a:t>CHMP2B</a:t>
            </a:r>
          </a:p>
          <a:p>
            <a:pPr eaLnBrk="1" hangingPunct="1"/>
            <a:r>
              <a:rPr lang="en-US" altLang="zh-TW" sz="1200">
                <a:solidFill>
                  <a:srgbClr val="000000"/>
                </a:solidFill>
                <a:latin typeface="Arial" charset="0"/>
                <a:ea typeface="新細明體" charset="-120"/>
              </a:rPr>
              <a:t>TREM2</a:t>
            </a:r>
          </a:p>
          <a:p>
            <a:pPr eaLnBrk="1" hangingPunct="1"/>
            <a:r>
              <a:rPr lang="en-US" altLang="zh-TW" sz="1200">
                <a:solidFill>
                  <a:srgbClr val="000000"/>
                </a:solidFill>
                <a:latin typeface="Arial" charset="0"/>
                <a:ea typeface="新細明體" charset="-120"/>
              </a:rPr>
              <a:t>NOTCH3</a:t>
            </a:r>
          </a:p>
          <a:p>
            <a:pPr eaLnBrk="1" hangingPunct="1"/>
            <a:r>
              <a:rPr lang="en-US" altLang="zh-TW" sz="1200">
                <a:solidFill>
                  <a:srgbClr val="000000"/>
                </a:solidFill>
                <a:latin typeface="Arial" charset="0"/>
                <a:ea typeface="新細明體" charset="-120"/>
              </a:rPr>
              <a:t>ITM2B</a:t>
            </a:r>
          </a:p>
          <a:p>
            <a:pPr eaLnBrk="1" hangingPunct="1"/>
            <a:r>
              <a:rPr lang="en-US" altLang="zh-TW" sz="1200">
                <a:solidFill>
                  <a:srgbClr val="000000"/>
                </a:solidFill>
                <a:latin typeface="Arial" charset="0"/>
                <a:ea typeface="新細明體" charset="-120"/>
              </a:rPr>
              <a:t>FUS</a:t>
            </a:r>
          </a:p>
          <a:p>
            <a:pPr eaLnBrk="1" hangingPunct="1"/>
            <a:r>
              <a:rPr lang="en-US" altLang="zh-TW" sz="1200">
                <a:solidFill>
                  <a:srgbClr val="000000"/>
                </a:solidFill>
                <a:latin typeface="Arial" charset="0"/>
                <a:ea typeface="新細明體" charset="-120"/>
              </a:rPr>
              <a:t>TYROBP</a:t>
            </a:r>
          </a:p>
          <a:p>
            <a:pPr eaLnBrk="1" hangingPunct="1"/>
            <a:r>
              <a:rPr lang="en-US" altLang="zh-TW" sz="1200">
                <a:solidFill>
                  <a:srgbClr val="000000"/>
                </a:solidFill>
                <a:latin typeface="Arial" charset="0"/>
                <a:ea typeface="新細明體" charset="-120"/>
              </a:rPr>
              <a:t>TARDBP</a:t>
            </a:r>
          </a:p>
          <a:p>
            <a:pPr eaLnBrk="1" hangingPunct="1"/>
            <a:r>
              <a:rPr lang="en-US" altLang="zh-TW" sz="1200">
                <a:solidFill>
                  <a:srgbClr val="000000"/>
                </a:solidFill>
                <a:latin typeface="Arial" charset="0"/>
                <a:ea typeface="新細明體" charset="-120"/>
              </a:rPr>
              <a:t>SERPINI1</a:t>
            </a:r>
          </a:p>
        </p:txBody>
      </p:sp>
      <p:sp>
        <p:nvSpPr>
          <p:cNvPr id="239627" name="矩形 1"/>
          <p:cNvSpPr>
            <a:spLocks noChangeArrowheads="1"/>
          </p:cNvSpPr>
          <p:nvPr/>
        </p:nvSpPr>
        <p:spPr bwMode="auto">
          <a:xfrm>
            <a:off x="5159373" y="6373813"/>
            <a:ext cx="40959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b="1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Sleep, exercise, air pollution, diet… </a:t>
            </a:r>
            <a:endParaRPr lang="en-US" altLang="zh-TW" b="1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39629" name="矩形 1"/>
          <p:cNvSpPr>
            <a:spLocks noChangeArrowheads="1"/>
          </p:cNvSpPr>
          <p:nvPr/>
        </p:nvSpPr>
        <p:spPr bwMode="auto">
          <a:xfrm>
            <a:off x="6012160" y="4672616"/>
            <a:ext cx="266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0" lang="en-US" altLang="zh-TW" sz="2400" b="1" dirty="0" smtClean="0">
                <a:solidFill>
                  <a:srgbClr val="000000"/>
                </a:solidFill>
                <a:latin typeface="Calibri" pitchFamily="34" charset="0"/>
                <a:ea typeface="新細明體" charset="-120"/>
              </a:rPr>
              <a:t>Wearable devices </a:t>
            </a:r>
            <a:endParaRPr kumimoji="0" lang="zh-TW" altLang="en-US" sz="2400" b="1" dirty="0">
              <a:solidFill>
                <a:srgbClr val="000000"/>
              </a:solidFill>
              <a:latin typeface="Calibri" pitchFamily="34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78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標題 1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927100"/>
          </a:xfrm>
        </p:spPr>
        <p:txBody>
          <a:bodyPr/>
          <a:lstStyle/>
          <a:p>
            <a:pPr eaLnBrk="1" hangingPunct="1"/>
            <a:r>
              <a:rPr lang="en-US" altLang="zh-TW" sz="4000" b="1" dirty="0" smtClean="0"/>
              <a:t>Unpredictable outcome of PSCI </a:t>
            </a:r>
            <a:endParaRPr lang="zh-TW" altLang="en-US" sz="4000" b="1" dirty="0" smtClean="0"/>
          </a:p>
        </p:txBody>
      </p:sp>
      <p:pic>
        <p:nvPicPr>
          <p:cNvPr id="231426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981075"/>
            <a:ext cx="41036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7" name="矩形 6"/>
          <p:cNvSpPr>
            <a:spLocks noChangeArrowheads="1"/>
          </p:cNvSpPr>
          <p:nvPr/>
        </p:nvSpPr>
        <p:spPr bwMode="auto">
          <a:xfrm>
            <a:off x="1639888" y="6548438"/>
            <a:ext cx="2597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000">
                <a:solidFill>
                  <a:srgbClr val="000000"/>
                </a:solidFill>
                <a:latin typeface="Arial" charset="0"/>
                <a:ea typeface="新細明體" charset="-120"/>
              </a:rPr>
              <a:t>Stroke.  Hachinski, 2014 Sep;45(9):2825-9</a:t>
            </a:r>
          </a:p>
        </p:txBody>
      </p:sp>
      <p:pic>
        <p:nvPicPr>
          <p:cNvPr id="231428" name="Picture 2"/>
          <p:cNvPicPr>
            <a:picLocks noChangeAspect="1" noChangeArrowheads="1"/>
          </p:cNvPicPr>
          <p:nvPr/>
        </p:nvPicPr>
        <p:blipFill>
          <a:blip r:embed="rId3"/>
          <a:srcRect b="6599"/>
          <a:stretch>
            <a:fillRect/>
          </a:stretch>
        </p:blipFill>
        <p:spPr bwMode="auto">
          <a:xfrm>
            <a:off x="4943475" y="3708400"/>
            <a:ext cx="3589338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9" name="矩形 7"/>
          <p:cNvSpPr>
            <a:spLocks noChangeArrowheads="1"/>
          </p:cNvSpPr>
          <p:nvPr/>
        </p:nvSpPr>
        <p:spPr bwMode="auto">
          <a:xfrm>
            <a:off x="4954588" y="6294438"/>
            <a:ext cx="3457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000">
                <a:solidFill>
                  <a:srgbClr val="000000"/>
                </a:solidFill>
                <a:latin typeface="Arial" charset="0"/>
                <a:ea typeface="新細明體" charset="-120"/>
              </a:rPr>
              <a:t>Cognitive decline after 3 months in stroke  patients without recurrence (TMU-SHH data)</a:t>
            </a:r>
          </a:p>
        </p:txBody>
      </p:sp>
      <p:pic>
        <p:nvPicPr>
          <p:cNvPr id="23143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" y="3860800"/>
            <a:ext cx="37433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31" name="Picture 2"/>
          <p:cNvPicPr>
            <a:picLocks noChangeAspect="1" noChangeArrowheads="1"/>
          </p:cNvPicPr>
          <p:nvPr/>
        </p:nvPicPr>
        <p:blipFill>
          <a:blip r:embed="rId5"/>
          <a:srcRect b="25044"/>
          <a:stretch>
            <a:fillRect/>
          </a:stretch>
        </p:blipFill>
        <p:spPr bwMode="auto">
          <a:xfrm>
            <a:off x="4572000" y="1052513"/>
            <a:ext cx="3746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32" name="矩形 1"/>
          <p:cNvSpPr>
            <a:spLocks noChangeArrowheads="1"/>
          </p:cNvSpPr>
          <p:nvPr/>
        </p:nvSpPr>
        <p:spPr bwMode="auto">
          <a:xfrm>
            <a:off x="5938838" y="3357563"/>
            <a:ext cx="2473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zh-TW" sz="1200">
                <a:solidFill>
                  <a:srgbClr val="000000"/>
                </a:solidFill>
                <a:latin typeface="Arial" charset="0"/>
                <a:ea typeface="新細明體" charset="-120"/>
              </a:rPr>
              <a:t>Lancet Neurol. 2009;8(11):973-75</a:t>
            </a:r>
            <a:endParaRPr kumimoji="0" lang="zh-TW" altLang="en-US" sz="120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61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構想書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/>
          <a:stretch/>
        </p:blipFill>
        <p:spPr bwMode="auto">
          <a:xfrm>
            <a:off x="107504" y="1196752"/>
            <a:ext cx="8890248" cy="241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59257"/>
            <a:ext cx="4712448" cy="274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3731946"/>
            <a:ext cx="3436376" cy="260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6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"/>
    </mc:Choice>
    <mc:Fallback xmlns="">
      <p:transition advClick="0" advTm="1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構想書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56344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6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"/>
    </mc:Choice>
    <mc:Fallback xmlns="">
      <p:transition advClick="0" advTm="1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構想書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二 審查結論：</a:t>
            </a:r>
          </a:p>
          <a:p>
            <a:r>
              <a:rPr lang="en-US" altLang="zh-TW" dirty="0" smtClean="0"/>
              <a:t>1</a:t>
            </a:r>
            <a:r>
              <a:rPr lang="en-US" altLang="zh-TW" dirty="0"/>
              <a:t>.	</a:t>
            </a:r>
            <a:r>
              <a:rPr lang="zh-TW" altLang="en-US" dirty="0"/>
              <a:t>子計畫</a:t>
            </a:r>
            <a:r>
              <a:rPr lang="en-US" altLang="zh-TW" dirty="0"/>
              <a:t>3</a:t>
            </a:r>
            <a:r>
              <a:rPr lang="zh-TW" altLang="en-US" dirty="0"/>
              <a:t>應併入其他子計畫</a:t>
            </a:r>
          </a:p>
          <a:p>
            <a:r>
              <a:rPr lang="en-US" altLang="zh-TW" dirty="0"/>
              <a:t>2.	</a:t>
            </a:r>
            <a:r>
              <a:rPr lang="zh-TW" altLang="en-US" dirty="0"/>
              <a:t>完整計畫書撰寫請參酌審查意見，計畫申請經費請依計畫構想書原申請金額編列。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0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"/>
    </mc:Choice>
    <mc:Fallback xmlns="">
      <p:transition advClick="0" advTm="1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計劃書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25903" cy="463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"/>
    </mc:Choice>
    <mc:Fallback xmlns="">
      <p:transition advClick="0" advTm="100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6764</TotalTime>
  <Words>128</Words>
  <Application>Microsoft Office PowerPoint</Application>
  <PresentationFormat>如螢幕大小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7</vt:i4>
      </vt:variant>
    </vt:vector>
  </HeadingPairs>
  <TitlesOfParts>
    <vt:vector size="10" baseType="lpstr">
      <vt:lpstr>Office 佈景主題</vt:lpstr>
      <vt:lpstr>3_Office 佈景主題</vt:lpstr>
      <vt:lpstr>12_預設簡報設計</vt:lpstr>
      <vt:lpstr>Precision Medicine of Vascular Cognitive Impairment  血管性認知功能障礙之精準醫療 </vt:lpstr>
      <vt:lpstr>PowerPoint 簡報</vt:lpstr>
      <vt:lpstr>Unpredictable outcome of PSCI </vt:lpstr>
      <vt:lpstr>構想書</vt:lpstr>
      <vt:lpstr>構想書</vt:lpstr>
      <vt:lpstr>構想書</vt:lpstr>
      <vt:lpstr>計劃書</vt:lpstr>
    </vt:vector>
  </TitlesOfParts>
  <Company>CMT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別墅</dc:title>
  <dc:creator>AD</dc:creator>
  <cp:lastModifiedBy>高階主管</cp:lastModifiedBy>
  <cp:revision>466</cp:revision>
  <dcterms:created xsi:type="dcterms:W3CDTF">2007-09-19T02:33:48Z</dcterms:created>
  <dcterms:modified xsi:type="dcterms:W3CDTF">2019-12-30T03:16:10Z</dcterms:modified>
</cp:coreProperties>
</file>