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59" r:id="rId4"/>
    <p:sldId id="266" r:id="rId5"/>
    <p:sldId id="271" r:id="rId6"/>
    <p:sldId id="274" r:id="rId7"/>
    <p:sldId id="275" r:id="rId8"/>
    <p:sldId id="267" r:id="rId9"/>
    <p:sldId id="268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>
      <p:cViewPr varScale="1">
        <p:scale>
          <a:sx n="111" d="100"/>
          <a:sy n="111" d="100"/>
        </p:scale>
        <p:origin x="153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6F6D8-13CC-4700-839A-11F39069996B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D6B44-EEA7-4552-BD99-82878B42EB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68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6B44-EEA7-4552-BD99-82878B42EBD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18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6B44-EEA7-4552-BD99-82878B42EBD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47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6B44-EEA7-4552-BD99-82878B42EBD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63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6B44-EEA7-4552-BD99-82878B42EBD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51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6B44-EEA7-4552-BD99-82878B42EBD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78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6B44-EEA7-4552-BD99-82878B42EBD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3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6B44-EEA7-4552-BD99-82878B42EBD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592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6B44-EEA7-4552-BD99-82878B42EBD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60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6B44-EEA7-4552-BD99-82878B42EBD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05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6620272" cy="864096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F25A-59F0-4F9D-9053-53E44D8C0464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7BE6-C19B-4F7C-A6CA-32910C88BEB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539750" y="1484313"/>
            <a:ext cx="8208963" cy="475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214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6620272" cy="864096"/>
          </a:xfrm>
        </p:spPr>
        <p:txBody>
          <a:bodyPr>
            <a:normAutofit/>
          </a:bodyPr>
          <a:lstStyle>
            <a:lvl1pPr>
              <a:defRPr sz="40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8890BCE5-0978-46BE-8516-E452D0FBA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EF89634C-2503-4811-B57C-BA7BBECCB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C01A79-AF82-4D93-AB30-20F28891D8A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04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3789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3F25A-59F0-4F9D-9053-53E44D8C0464}" type="datetimeFigureOut">
              <a:rPr lang="zh-TW" altLang="en-US" smtClean="0"/>
              <a:t>2020/1/2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7BE6-C19B-4F7C-A6CA-32910C88B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5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827584" y="3284984"/>
            <a:ext cx="7848600" cy="14401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臺北醫學大學科技部整合計畫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總</a:t>
            </a:r>
            <a:r>
              <a:rPr lang="en-US" b="1" dirty="0">
                <a:latin typeface="微軟正黑體" pitchFamily="34" charset="-120"/>
                <a:ea typeface="微軟正黑體" pitchFamily="34" charset="-120"/>
              </a:rPr>
              <a:t>PI 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共識營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kumimoji="1" lang="en-US" altLang="zh-TW" dirty="0">
                <a:latin typeface="微軟正黑體" pitchFamily="34" charset="-120"/>
                <a:ea typeface="微軟正黑體" pitchFamily="34" charset="-120"/>
              </a:rPr>
              <a:t>2020.</a:t>
            </a:r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en-US" altLang="zh-TW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en-US" altLang="zh-TW" dirty="0">
                <a:latin typeface="微軟正黑體" pitchFamily="34" charset="-120"/>
                <a:ea typeface="微軟正黑體" pitchFamily="34" charset="-120"/>
              </a:rPr>
              <a:t>3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CB4448A-0382-4288-BCD5-EA23E8F60C05}"/>
              </a:ext>
            </a:extLst>
          </p:cNvPr>
          <p:cNvSpPr txBox="1"/>
          <p:nvPr/>
        </p:nvSpPr>
        <p:spPr>
          <a:xfrm>
            <a:off x="2555776" y="5013176"/>
            <a:ext cx="433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400" b="1" dirty="0">
                <a:latin typeface="微軟正黑體" pitchFamily="34" charset="-120"/>
                <a:ea typeface="微軟正黑體" pitchFamily="34" charset="-120"/>
              </a:rPr>
              <a:t>蔡坤志  醫學院臨床醫學研究所</a:t>
            </a:r>
            <a:endParaRPr kumimoji="1"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593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投影片編號版面配置區 1">
            <a:extLst>
              <a:ext uri="{FF2B5EF4-FFF2-40B4-BE49-F238E27FC236}">
                <a16:creationId xmlns:a16="http://schemas.microsoft.com/office/drawing/2014/main" id="{224FEFF3-1E9F-4656-9FA7-B250C1D43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17AD38F-8513-4D14-951F-468606C22E47}" type="slidenum">
              <a:rPr kumimoji="0" lang="zh-TW" altLang="en-US" sz="1200">
                <a:solidFill>
                  <a:srgbClr val="898989"/>
                </a:solidFill>
                <a:ea typeface="MS PGothic" panose="020B0600070205080204" pitchFamily="34" charset="-128"/>
              </a:rPr>
              <a:pPr/>
              <a:t>2</a:t>
            </a:fld>
            <a:endParaRPr kumimoji="0" lang="zh-TW" altLang="en-US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68F9EB-5DAC-4008-AA95-C5DA15098E41}"/>
              </a:ext>
            </a:extLst>
          </p:cNvPr>
          <p:cNvSpPr txBox="1">
            <a:spLocks/>
          </p:cNvSpPr>
          <p:nvPr/>
        </p:nvSpPr>
        <p:spPr>
          <a:xfrm>
            <a:off x="467544" y="1346239"/>
            <a:ext cx="8208911" cy="47899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長期團隊合作與經營成果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代表申請單位長期研究能量與深度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與國內各領域一流研究團隊競爭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機構效應顯著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目標在於重要科學與醫學問題的瞭解與突破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與產學計畫或科專計畫定位不同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lvl="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lvl="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CFA9EDD-ADA5-4746-A1EA-74B726455647}"/>
              </a:ext>
            </a:extLst>
          </p:cNvPr>
          <p:cNvSpPr txBox="1">
            <a:spLocks/>
          </p:cNvSpPr>
          <p:nvPr/>
        </p:nvSpPr>
        <p:spPr bwMode="auto">
          <a:xfrm>
            <a:off x="0" y="116235"/>
            <a:ext cx="8999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科技部整合計畫特點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91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投影片編號版面配置區 1">
            <a:extLst>
              <a:ext uri="{FF2B5EF4-FFF2-40B4-BE49-F238E27FC236}">
                <a16:creationId xmlns:a16="http://schemas.microsoft.com/office/drawing/2014/main" id="{224FEFF3-1E9F-4656-9FA7-B250C1D43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17AD38F-8513-4D14-951F-468606C22E47}" type="slidenum">
              <a:rPr kumimoji="0" lang="zh-TW" altLang="en-US" sz="1200">
                <a:solidFill>
                  <a:srgbClr val="898989"/>
                </a:solidFill>
                <a:ea typeface="MS PGothic" panose="020B0600070205080204" pitchFamily="34" charset="-128"/>
              </a:rPr>
              <a:pPr/>
              <a:t>3</a:t>
            </a:fld>
            <a:endParaRPr kumimoji="0" lang="zh-TW" altLang="en-US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91F780D-1AFC-461C-88F0-2847E85F5DA6}"/>
              </a:ext>
            </a:extLst>
          </p:cNvPr>
          <p:cNvSpPr txBox="1">
            <a:spLocks/>
          </p:cNvSpPr>
          <p:nvPr/>
        </p:nvSpPr>
        <p:spPr bwMode="auto">
          <a:xfrm>
            <a:off x="0" y="116235"/>
            <a:ext cx="8999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科技部整合計畫自我檢查表 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A639B53-43D5-4920-8190-158404F69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687725"/>
              </p:ext>
            </p:extLst>
          </p:nvPr>
        </p:nvGraphicFramePr>
        <p:xfrm>
          <a:off x="755576" y="1397000"/>
          <a:ext cx="7632845" cy="463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253500398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1602821739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386450097"/>
                    </a:ext>
                  </a:extLst>
                </a:gridCol>
                <a:gridCol w="792085">
                  <a:extLst>
                    <a:ext uri="{9D8B030D-6E8A-4147-A177-3AD203B41FA5}">
                      <a16:colId xmlns:a16="http://schemas.microsoft.com/office/drawing/2014/main" val="3820406401"/>
                    </a:ext>
                  </a:extLst>
                </a:gridCol>
              </a:tblGrid>
              <a:tr h="11972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編號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要件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本計畫說明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是否符合 </a:t>
                      </a:r>
                      <a:r>
                        <a:rPr lang="en-US" altLang="zh-TW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(Y/N)</a:t>
                      </a:r>
                      <a:endParaRPr lang="zh-TW" altLang="en-US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444144"/>
                  </a:ext>
                </a:extLst>
              </a:tr>
              <a:tr h="6329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1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包括四到六個子計畫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42175"/>
                  </a:ext>
                </a:extLst>
              </a:tr>
              <a:tr h="5460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2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總主持人同時為一子計畫主持人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250976"/>
                  </a:ext>
                </a:extLst>
              </a:tr>
              <a:tr h="6329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總主持人為副教授以上職級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857144"/>
                  </a:ext>
                </a:extLst>
              </a:tr>
              <a:tr h="6329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4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提出具體科學問題與假說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935641"/>
                  </a:ext>
                </a:extLst>
              </a:tr>
              <a:tr h="838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5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子計畫間具有觀念上的整合或共用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研究模式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50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88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投影片編號版面配置區 1">
            <a:extLst>
              <a:ext uri="{FF2B5EF4-FFF2-40B4-BE49-F238E27FC236}">
                <a16:creationId xmlns:a16="http://schemas.microsoft.com/office/drawing/2014/main" id="{224FEFF3-1E9F-4656-9FA7-B250C1D43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17AD38F-8513-4D14-951F-468606C22E47}" type="slidenum">
              <a:rPr kumimoji="0" lang="zh-TW" altLang="en-US" sz="1200">
                <a:solidFill>
                  <a:srgbClr val="898989"/>
                </a:solidFill>
                <a:ea typeface="MS PGothic" panose="020B0600070205080204" pitchFamily="34" charset="-128"/>
              </a:rPr>
              <a:pPr/>
              <a:t>4</a:t>
            </a:fld>
            <a:endParaRPr kumimoji="0" lang="zh-TW" altLang="en-US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91F780D-1AFC-461C-88F0-2847E85F5DA6}"/>
              </a:ext>
            </a:extLst>
          </p:cNvPr>
          <p:cNvSpPr txBox="1">
            <a:spLocks/>
          </p:cNvSpPr>
          <p:nvPr/>
        </p:nvSpPr>
        <p:spPr bwMode="auto">
          <a:xfrm>
            <a:off x="0" y="116235"/>
            <a:ext cx="8999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科技部整合計畫自我檢查表 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F28F90B-78B3-427E-8183-879C46D27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342245"/>
              </p:ext>
            </p:extLst>
          </p:nvPr>
        </p:nvGraphicFramePr>
        <p:xfrm>
          <a:off x="755576" y="1397000"/>
          <a:ext cx="7632845" cy="4762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253500398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1602821739"/>
                    </a:ext>
                  </a:extLst>
                </a:gridCol>
                <a:gridCol w="2760305">
                  <a:extLst>
                    <a:ext uri="{9D8B030D-6E8A-4147-A177-3AD203B41FA5}">
                      <a16:colId xmlns:a16="http://schemas.microsoft.com/office/drawing/2014/main" val="3386450097"/>
                    </a:ext>
                  </a:extLst>
                </a:gridCol>
                <a:gridCol w="768084">
                  <a:extLst>
                    <a:ext uri="{9D8B030D-6E8A-4147-A177-3AD203B41FA5}">
                      <a16:colId xmlns:a16="http://schemas.microsoft.com/office/drawing/2014/main" val="3820406401"/>
                    </a:ext>
                  </a:extLst>
                </a:gridCol>
              </a:tblGrid>
              <a:tr h="12033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編號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要件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本計畫說明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是否符合 </a:t>
                      </a:r>
                      <a:r>
                        <a:rPr lang="en-US" altLang="zh-TW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(Y/N)</a:t>
                      </a:r>
                      <a:endParaRPr lang="zh-TW" altLang="en-US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444144"/>
                  </a:ext>
                </a:extLst>
              </a:tr>
              <a:tr h="6362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6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子計畫整合架構圖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42175"/>
                  </a:ext>
                </a:extLst>
              </a:tr>
              <a:tr h="5488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至少一個不同單位或機構子計畫主持人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250976"/>
                  </a:ext>
                </a:extLst>
              </a:tr>
              <a:tr h="6362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8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意願書寫作參考研發處提供之範例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857144"/>
                  </a:ext>
                </a:extLst>
              </a:tr>
              <a:tr h="6362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9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子計畫具有研究主題相關機轉 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(Mechanism) 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的探討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935641"/>
                  </a:ext>
                </a:extLst>
              </a:tr>
              <a:tr h="8193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10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實際轉譯應用價值 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(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加分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j-cs"/>
                        </a:rPr>
                        <a:t>)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50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94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投影片編號版面配置區 1">
            <a:extLst>
              <a:ext uri="{FF2B5EF4-FFF2-40B4-BE49-F238E27FC236}">
                <a16:creationId xmlns:a16="http://schemas.microsoft.com/office/drawing/2014/main" id="{224FEFF3-1E9F-4656-9FA7-B250C1D43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17AD38F-8513-4D14-951F-468606C22E47}" type="slidenum">
              <a:rPr kumimoji="0" lang="zh-TW" altLang="en-US" sz="1200">
                <a:solidFill>
                  <a:srgbClr val="898989"/>
                </a:solidFill>
                <a:ea typeface="MS PGothic" panose="020B0600070205080204" pitchFamily="34" charset="-128"/>
              </a:rPr>
              <a:pPr/>
              <a:t>5</a:t>
            </a:fld>
            <a:endParaRPr kumimoji="0" lang="zh-TW" altLang="en-US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68F9EB-5DAC-4008-AA95-C5DA15098E41}"/>
              </a:ext>
            </a:extLst>
          </p:cNvPr>
          <p:cNvSpPr txBox="1">
            <a:spLocks/>
          </p:cNvSpPr>
          <p:nvPr/>
        </p:nvSpPr>
        <p:spPr>
          <a:xfrm>
            <a:off x="467544" y="1346239"/>
            <a:ext cx="8208911" cy="47899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TW" sz="2600" dirty="0"/>
              <a:t>Bold your major hypothesis, </a:t>
            </a:r>
            <a:r>
              <a:rPr lang="en-US" altLang="zh-TW" sz="2600" dirty="0" err="1"/>
              <a:t>prelimin</a:t>
            </a:r>
            <a:r>
              <a:rPr lang="en-US" altLang="zh-TW" sz="2600" dirty="0"/>
              <a:t> findings, and expected impacts.</a:t>
            </a:r>
          </a:p>
          <a:p>
            <a:pPr marL="361950" indent="-36195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TW" sz="2600" dirty="0"/>
              <a:t>Clearly state your specific aims with a brief description of the main questions to be addressed and the approaches to be used: just like writing a story.</a:t>
            </a:r>
          </a:p>
          <a:p>
            <a:pPr marL="361950" indent="-36195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TW" sz="2600" dirty="0"/>
              <a:t>Incorporate your own publications and important references in the writing: endorse reviewers.</a:t>
            </a:r>
          </a:p>
          <a:p>
            <a:pPr marL="361950" indent="-36195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TW" sz="2600" dirty="0"/>
              <a:t>End your abstract with the significance and potential impacts of your proposed study: give people dreams.</a:t>
            </a:r>
            <a:endParaRPr lang="en-US" altLang="zh-TW" sz="26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lvl="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en-US" altLang="zh-TW" sz="2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CFA9EDD-ADA5-4746-A1EA-74B726455647}"/>
              </a:ext>
            </a:extLst>
          </p:cNvPr>
          <p:cNvSpPr txBox="1">
            <a:spLocks/>
          </p:cNvSpPr>
          <p:nvPr/>
        </p:nvSpPr>
        <p:spPr bwMode="auto">
          <a:xfrm>
            <a:off x="0" y="116235"/>
            <a:ext cx="8999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計畫摘要或概觀寫作技巧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7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投影片編號版面配置區 1">
            <a:extLst>
              <a:ext uri="{FF2B5EF4-FFF2-40B4-BE49-F238E27FC236}">
                <a16:creationId xmlns:a16="http://schemas.microsoft.com/office/drawing/2014/main" id="{224FEFF3-1E9F-4656-9FA7-B250C1D43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17AD38F-8513-4D14-951F-468606C22E47}" type="slidenum">
              <a:rPr kumimoji="0" lang="zh-TW" altLang="en-US" sz="1200">
                <a:solidFill>
                  <a:srgbClr val="898989"/>
                </a:solidFill>
                <a:ea typeface="MS PGothic" panose="020B0600070205080204" pitchFamily="34" charset="-128"/>
              </a:rPr>
              <a:pPr/>
              <a:t>6</a:t>
            </a:fld>
            <a:endParaRPr kumimoji="0" lang="zh-TW" altLang="en-US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CFA9EDD-ADA5-4746-A1EA-74B726455647}"/>
              </a:ext>
            </a:extLst>
          </p:cNvPr>
          <p:cNvSpPr txBox="1">
            <a:spLocks/>
          </p:cNvSpPr>
          <p:nvPr/>
        </p:nvSpPr>
        <p:spPr bwMode="auto">
          <a:xfrm>
            <a:off x="0" y="116235"/>
            <a:ext cx="8999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子計畫整合架構圖 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範例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4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6999"/>
            <a:ext cx="7419166" cy="5368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0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投影片編號版面配置區 1">
            <a:extLst>
              <a:ext uri="{FF2B5EF4-FFF2-40B4-BE49-F238E27FC236}">
                <a16:creationId xmlns:a16="http://schemas.microsoft.com/office/drawing/2014/main" id="{224FEFF3-1E9F-4656-9FA7-B250C1D43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17AD38F-8513-4D14-951F-468606C22E47}" type="slidenum">
              <a:rPr kumimoji="0" lang="zh-TW" altLang="en-US" sz="1200">
                <a:solidFill>
                  <a:srgbClr val="898989"/>
                </a:solidFill>
                <a:ea typeface="MS PGothic" panose="020B0600070205080204" pitchFamily="34" charset="-128"/>
              </a:rPr>
              <a:pPr/>
              <a:t>7</a:t>
            </a:fld>
            <a:endParaRPr kumimoji="0" lang="zh-TW" altLang="en-US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CFA9EDD-ADA5-4746-A1EA-74B726455647}"/>
              </a:ext>
            </a:extLst>
          </p:cNvPr>
          <p:cNvSpPr txBox="1">
            <a:spLocks/>
          </p:cNvSpPr>
          <p:nvPr/>
        </p:nvSpPr>
        <p:spPr bwMode="auto">
          <a:xfrm>
            <a:off x="0" y="116235"/>
            <a:ext cx="8999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實際轉譯應用價值 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範例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14492"/>
              </p:ext>
            </p:extLst>
          </p:nvPr>
        </p:nvGraphicFramePr>
        <p:xfrm>
          <a:off x="1107491" y="1916832"/>
          <a:ext cx="6912767" cy="367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344563815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894203174"/>
                    </a:ext>
                  </a:extLst>
                </a:gridCol>
                <a:gridCol w="2046304">
                  <a:extLst>
                    <a:ext uri="{9D8B030D-6E8A-4147-A177-3AD203B41FA5}">
                      <a16:colId xmlns:a16="http://schemas.microsoft.com/office/drawing/2014/main" val="1344142258"/>
                    </a:ext>
                  </a:extLst>
                </a:gridCol>
                <a:gridCol w="2130159">
                  <a:extLst>
                    <a:ext uri="{9D8B030D-6E8A-4147-A177-3AD203B41FA5}">
                      <a16:colId xmlns:a16="http://schemas.microsoft.com/office/drawing/2014/main" val="4165418152"/>
                    </a:ext>
                  </a:extLst>
                </a:gridCol>
              </a:tblGrid>
              <a:tr h="681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Sub-project</a:t>
                      </a:r>
                      <a:endParaRPr lang="zh-TW" sz="16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PI</a:t>
                      </a:r>
                      <a:endParaRPr lang="zh-TW" sz="16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Novel therapy</a:t>
                      </a:r>
                      <a:endParaRPr lang="zh-TW" sz="16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Novel biomarker</a:t>
                      </a:r>
                      <a:endParaRPr lang="zh-TW" sz="16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049815"/>
                  </a:ext>
                </a:extLst>
              </a:tr>
              <a:tr h="864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1</a:t>
                      </a:r>
                      <a:endParaRPr lang="zh-TW" sz="16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蔡坤志 </a:t>
                      </a: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臺北醫學大學臨醫所、國衛院癌研所</a:t>
                      </a: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zh-TW" sz="1600" kern="100"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Metronomic chemotherapy and ICI combo-therapy</a:t>
                      </a:r>
                      <a:endParaRPr lang="zh-TW" sz="1600" kern="100" dirty="0"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Granulocytic MDSC</a:t>
                      </a:r>
                      <a:endParaRPr lang="zh-TW" sz="1600" kern="100"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906359"/>
                  </a:ext>
                </a:extLst>
              </a:tr>
              <a:tr h="685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2</a:t>
                      </a:r>
                      <a:endParaRPr lang="zh-TW" sz="16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張偉嶠 </a:t>
                      </a: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臺北醫學大學藥學院</a:t>
                      </a: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zh-TW" sz="1600" kern="100"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 </a:t>
                      </a:r>
                      <a:endParaRPr lang="zh-TW" sz="1600" kern="100"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Immunogenetics</a:t>
                      </a:r>
                      <a:endParaRPr lang="zh-TW" sz="1600" kern="100"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502669"/>
                  </a:ext>
                </a:extLst>
              </a:tr>
              <a:tr h="576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</a:t>
                      </a:r>
                      <a:endParaRPr lang="zh-TW" sz="16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鄭光宏 </a:t>
                      </a: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中山大學生醫所</a:t>
                      </a: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zh-TW" sz="1600" kern="100"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 </a:t>
                      </a:r>
                      <a:endParaRPr lang="zh-TW" sz="1600" kern="100"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TGIF-1</a:t>
                      </a:r>
                      <a:endParaRPr lang="zh-TW" sz="1600" kern="100"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0680838"/>
                  </a:ext>
                </a:extLst>
              </a:tr>
              <a:tr h="864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</a:t>
                      </a:r>
                      <a:endParaRPr lang="zh-TW" sz="16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顏家瑞 </a:t>
                      </a: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成功大學醫學院、成大醫院血腫科</a:t>
                      </a: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zh-TW" sz="1600" kern="100"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 </a:t>
                      </a:r>
                      <a:endParaRPr lang="zh-TW" sz="1600" kern="100" dirty="0"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Cell-free methylation markers</a:t>
                      </a:r>
                      <a:endParaRPr lang="zh-TW" sz="1600" kern="100" dirty="0"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85175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1136" y="1470207"/>
            <a:ext cx="7605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Table  Novel therapies and biomarkers proposed in the current PPG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9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投影片編號版面配置區 1">
            <a:extLst>
              <a:ext uri="{FF2B5EF4-FFF2-40B4-BE49-F238E27FC236}">
                <a16:creationId xmlns:a16="http://schemas.microsoft.com/office/drawing/2014/main" id="{224FEFF3-1E9F-4656-9FA7-B250C1D43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17AD38F-8513-4D14-951F-468606C22E47}" type="slidenum">
              <a:rPr kumimoji="0" lang="zh-TW" altLang="en-US" sz="1200">
                <a:solidFill>
                  <a:srgbClr val="898989"/>
                </a:solidFill>
                <a:ea typeface="MS PGothic" panose="020B0600070205080204" pitchFamily="34" charset="-128"/>
              </a:rPr>
              <a:pPr/>
              <a:t>8</a:t>
            </a:fld>
            <a:endParaRPr kumimoji="0" lang="zh-TW" altLang="en-US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68F9EB-5DAC-4008-AA95-C5DA15098E41}"/>
              </a:ext>
            </a:extLst>
          </p:cNvPr>
          <p:cNvSpPr txBox="1">
            <a:spLocks/>
          </p:cNvSpPr>
          <p:nvPr/>
        </p:nvSpPr>
        <p:spPr>
          <a:xfrm>
            <a:off x="467544" y="1346239"/>
            <a:ext cx="8208911" cy="47899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Novelty: conveys excitements, sell dreams or breakthroughs</a:t>
            </a:r>
          </a:p>
          <a:p>
            <a:pPr marL="361950" indent="-36195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Mechanisms/explanations: the depth of your science</a:t>
            </a:r>
          </a:p>
          <a:p>
            <a:pPr marL="361950" indent="-36195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Clinical relevance/potential impacts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lvl="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lvl="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CFA9EDD-ADA5-4746-A1EA-74B726455647}"/>
              </a:ext>
            </a:extLst>
          </p:cNvPr>
          <p:cNvSpPr txBox="1">
            <a:spLocks/>
          </p:cNvSpPr>
          <p:nvPr/>
        </p:nvSpPr>
        <p:spPr bwMode="auto">
          <a:xfrm>
            <a:off x="0" y="116235"/>
            <a:ext cx="8999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+mn-cs"/>
              </a:rPr>
              <a:t>Major criteria for a good scientific proposal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67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投影片編號版面配置區 1">
            <a:extLst>
              <a:ext uri="{FF2B5EF4-FFF2-40B4-BE49-F238E27FC236}">
                <a16:creationId xmlns:a16="http://schemas.microsoft.com/office/drawing/2014/main" id="{224FEFF3-1E9F-4656-9FA7-B250C1D43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17AD38F-8513-4D14-951F-468606C22E47}" type="slidenum">
              <a:rPr kumimoji="0" lang="zh-TW" altLang="en-US" sz="1200">
                <a:solidFill>
                  <a:srgbClr val="898989"/>
                </a:solidFill>
                <a:ea typeface="MS PGothic" panose="020B0600070205080204" pitchFamily="34" charset="-128"/>
              </a:rPr>
              <a:pPr/>
              <a:t>9</a:t>
            </a:fld>
            <a:endParaRPr kumimoji="0" lang="zh-TW" altLang="en-US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68F9EB-5DAC-4008-AA95-C5DA15098E41}"/>
              </a:ext>
            </a:extLst>
          </p:cNvPr>
          <p:cNvSpPr txBox="1">
            <a:spLocks/>
          </p:cNvSpPr>
          <p:nvPr/>
        </p:nvSpPr>
        <p:spPr>
          <a:xfrm>
            <a:off x="467544" y="1346239"/>
            <a:ext cx="8208911" cy="47899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TW" dirty="0"/>
              <a:t>Sound scientific hypotheses</a:t>
            </a:r>
          </a:p>
          <a:p>
            <a:pPr marL="361950" indent="-36195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TW" dirty="0"/>
              <a:t>Good writing and rationalizing</a:t>
            </a:r>
          </a:p>
          <a:p>
            <a:pPr marL="361950" indent="-36195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TW" dirty="0"/>
              <a:t>Feasibility:</a:t>
            </a:r>
          </a:p>
          <a:p>
            <a:pPr marL="762000" lvl="1" indent="-36195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TW" dirty="0"/>
              <a:t>Sufficient supportive </a:t>
            </a:r>
            <a:r>
              <a:rPr lang="en-US" altLang="zh-TW" dirty="0" err="1"/>
              <a:t>prelimin</a:t>
            </a:r>
            <a:r>
              <a:rPr lang="en-US" altLang="zh-TW" dirty="0"/>
              <a:t> data</a:t>
            </a:r>
          </a:p>
          <a:p>
            <a:pPr marL="762000" lvl="1" indent="-36195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TW" dirty="0"/>
              <a:t>PI’s training and experiences</a:t>
            </a:r>
          </a:p>
          <a:p>
            <a:pPr marL="762000" lvl="1" indent="-36195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TW" dirty="0"/>
              <a:t>Institutional support</a:t>
            </a:r>
          </a:p>
          <a:p>
            <a:pPr marL="762000" lvl="1" indent="-36195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TW" dirty="0"/>
              <a:t>Collaborators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lvl="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1950" lvl="0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CFA9EDD-ADA5-4746-A1EA-74B726455647}"/>
              </a:ext>
            </a:extLst>
          </p:cNvPr>
          <p:cNvSpPr txBox="1">
            <a:spLocks/>
          </p:cNvSpPr>
          <p:nvPr/>
        </p:nvSpPr>
        <p:spPr bwMode="auto">
          <a:xfrm>
            <a:off x="0" y="116235"/>
            <a:ext cx="8999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+mn-cs"/>
              </a:rPr>
              <a:t>Other important criteria for a good </a:t>
            </a:r>
          </a:p>
          <a:p>
            <a:pPr eaLnBrk="1" hangingPunct="1">
              <a:defRPr/>
            </a:pP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+mn-cs"/>
              </a:rPr>
              <a:t>scientific proposal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974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28670</TotalTime>
  <Words>621</Words>
  <Application>Microsoft Office PowerPoint</Application>
  <PresentationFormat>On-screen Show (4:3)</PresentationFormat>
  <Paragraphs>104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微軟正黑體</vt:lpstr>
      <vt:lpstr>標楷體</vt:lpstr>
      <vt:lpstr>Arial</vt:lpstr>
      <vt:lpstr>Calibri</vt:lpstr>
      <vt:lpstr>Wingdings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Dragon</dc:creator>
  <cp:lastModifiedBy>Kelvin K. Tsai</cp:lastModifiedBy>
  <cp:revision>354</cp:revision>
  <cp:lastPrinted>2018-04-24T02:48:49Z</cp:lastPrinted>
  <dcterms:created xsi:type="dcterms:W3CDTF">2015-07-02T13:21:12Z</dcterms:created>
  <dcterms:modified xsi:type="dcterms:W3CDTF">2020-01-02T02:37:44Z</dcterms:modified>
</cp:coreProperties>
</file>