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762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B9BD5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B9BD5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6"/>
  </p:normalViewPr>
  <p:slideViewPr>
    <p:cSldViewPr snapToGrid="0" snapToObjects="1">
      <p:cViewPr varScale="1">
        <p:scale>
          <a:sx n="51" d="100"/>
          <a:sy n="51" d="100"/>
        </p:scale>
        <p:origin x="46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jpeg" descr="image1.jpeg"/>
          <p:cNvPicPr>
            <a:picLocks noChangeAspect="1"/>
          </p:cNvPicPr>
          <p:nvPr/>
        </p:nvPicPr>
        <p:blipFill>
          <a:blip r:embed="rId2"/>
          <a:srcRect b="76471"/>
          <a:stretch>
            <a:fillRect/>
          </a:stretch>
        </p:blipFill>
        <p:spPr>
          <a:xfrm>
            <a:off x="2" y="16"/>
            <a:ext cx="24384001" cy="3227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1.jpeg" descr="image1.jpeg"/>
          <p:cNvPicPr>
            <a:picLocks noChangeAspect="1"/>
          </p:cNvPicPr>
          <p:nvPr/>
        </p:nvPicPr>
        <p:blipFill>
          <a:blip r:embed="rId2"/>
          <a:srcRect b="76471"/>
          <a:stretch>
            <a:fillRect/>
          </a:stretch>
        </p:blipFill>
        <p:spPr>
          <a:xfrm rot="10800000">
            <a:off x="1" y="10516441"/>
            <a:ext cx="24384001" cy="322729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3048001" y="2244725"/>
            <a:ext cx="18288001" cy="4775201"/>
          </a:xfrm>
          <a:prstGeom prst="rect">
            <a:avLst/>
          </a:prstGeom>
        </p:spPr>
        <p:txBody>
          <a:bodyPr anchor="b"/>
          <a:lstStyle>
            <a:lvl1pPr algn="ctr">
              <a:defRPr sz="9600"/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48001" y="7204078"/>
            <a:ext cx="18288001" cy="331152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>
                <a:solidFill>
                  <a:srgbClr val="002060"/>
                </a:solidFill>
              </a:defRPr>
            </a:lvl1pPr>
            <a:lvl2pPr marL="0" indent="457188" algn="ctr">
              <a:buSzTx/>
              <a:buFontTx/>
              <a:buNone/>
              <a:defRPr sz="4800">
                <a:solidFill>
                  <a:srgbClr val="002060"/>
                </a:solidFill>
              </a:defRPr>
            </a:lvl2pPr>
            <a:lvl3pPr marL="0" indent="914377" algn="ctr">
              <a:buSzTx/>
              <a:buFontTx/>
              <a:buNone/>
              <a:defRPr sz="4800">
                <a:solidFill>
                  <a:srgbClr val="002060"/>
                </a:solidFill>
              </a:defRPr>
            </a:lvl3pPr>
            <a:lvl4pPr marL="0" indent="1371565" algn="ctr">
              <a:buSzTx/>
              <a:buFontTx/>
              <a:buNone/>
              <a:defRPr sz="4800">
                <a:solidFill>
                  <a:srgbClr val="002060"/>
                </a:solidFill>
              </a:defRPr>
            </a:lvl4pPr>
            <a:lvl5pPr marL="0" indent="1828754" algn="ctr">
              <a:buSzTx/>
              <a:buFontTx/>
              <a:buNone/>
              <a:defRPr sz="4800">
                <a:solidFill>
                  <a:srgbClr val="00206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13"/>
          <p:cNvSpPr/>
          <p:nvPr/>
        </p:nvSpPr>
        <p:spPr>
          <a:xfrm>
            <a:off x="0" y="0"/>
            <a:ext cx="24384000" cy="1930400"/>
          </a:xfrm>
          <a:prstGeom prst="rect">
            <a:avLst/>
          </a:prstGeom>
          <a:gradFill>
            <a:gsLst>
              <a:gs pos="0">
                <a:srgbClr val="616161">
                  <a:alpha val="34000"/>
                </a:srgbClr>
              </a:gs>
              <a:gs pos="24000">
                <a:srgbClr val="D0D3D9">
                  <a:alpha val="67000"/>
                </a:srgbClr>
              </a:gs>
              <a:gs pos="56000">
                <a:srgbClr val="D9E0E7">
                  <a:alpha val="60000"/>
                </a:srgbClr>
              </a:gs>
              <a:gs pos="100000">
                <a:srgbClr val="F8F8F8">
                  <a:alpha val="30000"/>
                </a:srgbClr>
              </a:gs>
            </a:gsLst>
          </a:gra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386" y="12467096"/>
            <a:ext cx="24882618" cy="1718707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xfrm>
            <a:off x="478367" y="460378"/>
            <a:ext cx="23617768" cy="1200151"/>
          </a:xfrm>
          <a:prstGeom prst="rect">
            <a:avLst/>
          </a:prstGeom>
        </p:spPr>
        <p:txBody>
          <a:bodyPr lIns="0" tIns="0" rIns="0" bIns="0"/>
          <a:lstStyle>
            <a:lvl1pPr defTabSz="1828800">
              <a:lnSpc>
                <a:spcPct val="100000"/>
              </a:lnSpc>
              <a:defRPr sz="5600">
                <a:solidFill>
                  <a:srgbClr val="000000"/>
                </a:solidFill>
                <a:latin typeface="DFHuiZongW5-B5"/>
                <a:ea typeface="DFHuiZongW5-B5"/>
                <a:cs typeface="DFHuiZongW5-B5"/>
                <a:sym typeface="DFHuiZongW5-B5"/>
              </a:defRPr>
            </a:lvl1pPr>
          </a:lstStyle>
          <a:p>
            <a:r>
              <a:t>Title Text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65712" y="13003311"/>
            <a:ext cx="534611" cy="52850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2" y="13"/>
            <a:ext cx="24384001" cy="265112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xfrm>
            <a:off x="1676401" y="3651250"/>
            <a:ext cx="21031201" cy="8702676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002060"/>
                </a:solidFill>
              </a:defRPr>
            </a:lvl1pPr>
            <a:lvl2pPr marL="914376" indent="-457187">
              <a:defRPr sz="5000">
                <a:solidFill>
                  <a:srgbClr val="002060"/>
                </a:solidFill>
              </a:defRPr>
            </a:lvl2pPr>
            <a:lvl3pPr marL="1371564" indent="-457187">
              <a:defRPr sz="5000">
                <a:solidFill>
                  <a:srgbClr val="002060"/>
                </a:solidFill>
              </a:defRPr>
            </a:lvl3pPr>
            <a:lvl4pPr marL="1828753" indent="-457187">
              <a:defRPr sz="5000">
                <a:solidFill>
                  <a:srgbClr val="002060"/>
                </a:solidFill>
              </a:defRPr>
            </a:lvl4pPr>
            <a:lvl5pPr marL="2285943" indent="-457187">
              <a:defRPr sz="5000">
                <a:solidFill>
                  <a:srgbClr val="00206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1663701" y="3419495"/>
            <a:ext cx="21031201" cy="5705475"/>
          </a:xfrm>
          <a:prstGeom prst="rect">
            <a:avLst/>
          </a:prstGeom>
        </p:spPr>
        <p:txBody>
          <a:bodyPr anchor="b"/>
          <a:lstStyle>
            <a:lvl1pPr>
              <a:defRPr sz="10800"/>
            </a:lvl1pPr>
          </a:lstStyle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63701" y="9179772"/>
            <a:ext cx="21031201" cy="30003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5000" b="1"/>
            </a:lvl1pPr>
            <a:lvl2pPr marL="0" indent="457188">
              <a:buSzTx/>
              <a:buFontTx/>
              <a:buNone/>
              <a:defRPr sz="5000" b="1"/>
            </a:lvl2pPr>
            <a:lvl3pPr marL="0" indent="914377">
              <a:buSzTx/>
              <a:buFontTx/>
              <a:buNone/>
              <a:defRPr sz="5000" b="1"/>
            </a:lvl3pPr>
            <a:lvl4pPr marL="0" indent="1371565">
              <a:buSzTx/>
              <a:buFontTx/>
              <a:buNone/>
              <a:defRPr sz="5000" b="1"/>
            </a:lvl4pPr>
            <a:lvl5pPr marL="0" indent="1828754">
              <a:buSzTx/>
              <a:buFontTx/>
              <a:buNone/>
              <a:defRPr sz="50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76422" y="3651250"/>
            <a:ext cx="10363203" cy="8702676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002060"/>
                </a:solidFill>
              </a:defRPr>
            </a:lvl1pPr>
            <a:lvl2pPr marL="914376" indent="-457187">
              <a:defRPr sz="5000">
                <a:solidFill>
                  <a:srgbClr val="002060"/>
                </a:solidFill>
              </a:defRPr>
            </a:lvl2pPr>
            <a:lvl3pPr marL="1371564" indent="-457187">
              <a:defRPr sz="5000">
                <a:solidFill>
                  <a:srgbClr val="002060"/>
                </a:solidFill>
              </a:defRPr>
            </a:lvl3pPr>
            <a:lvl4pPr marL="1828753" indent="-457187">
              <a:defRPr sz="5000">
                <a:solidFill>
                  <a:srgbClr val="002060"/>
                </a:solidFill>
              </a:defRPr>
            </a:lvl4pPr>
            <a:lvl5pPr marL="2285943" indent="-457187">
              <a:defRPr sz="5000">
                <a:solidFill>
                  <a:srgbClr val="00206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1679575" y="4114800"/>
            <a:ext cx="7864475" cy="7623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SzTx/>
              <a:buFontTx/>
              <a:buNone/>
              <a:defRPr sz="5000">
                <a:solidFill>
                  <a:srgbClr val="002060"/>
                </a:solidFill>
              </a:defRPr>
            </a:lvl1pPr>
          </a:lstStyle>
          <a:p>
            <a:r>
              <a:t> </a:t>
            </a:r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1679575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rgbClr val="00206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366375" y="1974872"/>
            <a:ext cx="12344401" cy="9747251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002060"/>
                </a:solidFill>
              </a:defRPr>
            </a:lvl1pPr>
            <a:lvl2pPr marL="914376" indent="-457187">
              <a:defRPr sz="5000">
                <a:solidFill>
                  <a:srgbClr val="002060"/>
                </a:solidFill>
              </a:defRPr>
            </a:lvl2pPr>
            <a:lvl3pPr marL="1371564" indent="-457187">
              <a:defRPr sz="5000">
                <a:solidFill>
                  <a:srgbClr val="002060"/>
                </a:solidFill>
              </a:defRPr>
            </a:lvl3pPr>
            <a:lvl4pPr marL="1828753" indent="-457187">
              <a:defRPr sz="5000">
                <a:solidFill>
                  <a:srgbClr val="002060"/>
                </a:solidFill>
              </a:defRPr>
            </a:lvl4pPr>
            <a:lvl5pPr marL="2285943" indent="-457187">
              <a:defRPr sz="5000">
                <a:solidFill>
                  <a:srgbClr val="00206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Image"/>
          <p:cNvSpPr>
            <a:spLocks noGrp="1"/>
          </p:cNvSpPr>
          <p:nvPr>
            <p:ph type="pic" sz="half" idx="13"/>
          </p:nvPr>
        </p:nvSpPr>
        <p:spPr>
          <a:xfrm>
            <a:off x="10366375" y="1974872"/>
            <a:ext cx="12344401" cy="9747251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1679575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rgbClr val="00206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79575" y="4114800"/>
            <a:ext cx="7864476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5000">
                <a:solidFill>
                  <a:srgbClr val="002060"/>
                </a:solidFill>
              </a:defRPr>
            </a:lvl1pPr>
            <a:lvl2pPr marL="0" indent="457188">
              <a:buSzTx/>
              <a:buFontTx/>
              <a:buNone/>
              <a:defRPr sz="5000">
                <a:solidFill>
                  <a:srgbClr val="002060"/>
                </a:solidFill>
              </a:defRPr>
            </a:lvl2pPr>
            <a:lvl3pPr marL="0" indent="914377">
              <a:buSzTx/>
              <a:buFontTx/>
              <a:buNone/>
              <a:defRPr sz="5000">
                <a:solidFill>
                  <a:srgbClr val="002060"/>
                </a:solidFill>
              </a:defRPr>
            </a:lvl3pPr>
            <a:lvl4pPr marL="0" indent="1371565">
              <a:buSzTx/>
              <a:buFontTx/>
              <a:buNone/>
              <a:defRPr sz="5000">
                <a:solidFill>
                  <a:srgbClr val="002060"/>
                </a:solidFill>
              </a:defRPr>
            </a:lvl4pPr>
            <a:lvl5pPr marL="0" indent="1828754">
              <a:buSzTx/>
              <a:buFontTx/>
              <a:buNone/>
              <a:defRPr sz="5000">
                <a:solidFill>
                  <a:srgbClr val="00206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1.jpeg" descr="imag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" y="9374820"/>
            <a:ext cx="24384004" cy="4341182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2" y="12"/>
            <a:ext cx="24384002" cy="2651128"/>
          </a:xfrm>
          <a:prstGeom prst="rect">
            <a:avLst/>
          </a:prstGeom>
        </p:spPr>
        <p:txBody>
          <a:bodyPr lIns="91438" tIns="91438" rIns="91438" bIns="91438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86" name="Body Level One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3" cy="8702676"/>
          </a:xfrm>
          <a:prstGeom prst="rect">
            <a:avLst/>
          </a:prstGeom>
        </p:spPr>
        <p:txBody>
          <a:bodyPr lIns="91438" tIns="91438" rIns="91438" bIns="91438"/>
          <a:lstStyle>
            <a:lvl1pPr marL="457187" indent="-457187">
              <a:defRPr sz="5000">
                <a:solidFill>
                  <a:srgbClr val="002060"/>
                </a:solidFill>
              </a:defRPr>
            </a:lvl1pPr>
            <a:lvl2pPr marL="914375" indent="-457187">
              <a:defRPr sz="5000">
                <a:solidFill>
                  <a:srgbClr val="002060"/>
                </a:solidFill>
              </a:defRPr>
            </a:lvl2pPr>
            <a:lvl3pPr marL="1371565" indent="-457187">
              <a:defRPr sz="5000">
                <a:solidFill>
                  <a:srgbClr val="002060"/>
                </a:solidFill>
              </a:defRPr>
            </a:lvl3pPr>
            <a:lvl4pPr marL="1828752" indent="-457187">
              <a:defRPr sz="5000">
                <a:solidFill>
                  <a:srgbClr val="002060"/>
                </a:solidFill>
              </a:defRPr>
            </a:lvl4pPr>
            <a:lvl5pPr marL="2285942" indent="-457187">
              <a:defRPr sz="5000">
                <a:solidFill>
                  <a:srgbClr val="00206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192339" y="12809430"/>
            <a:ext cx="515262" cy="538479"/>
          </a:xfrm>
          <a:prstGeom prst="rect">
            <a:avLst/>
          </a:prstGeom>
        </p:spPr>
        <p:txBody>
          <a:bodyPr lIns="91438" tIns="91438" rIns="91438" bIns="91438"/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image1.jpe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1" y="9374820"/>
            <a:ext cx="24384001" cy="434118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80262" y="-37731"/>
            <a:ext cx="21031201" cy="2651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192337" y="12809431"/>
            <a:ext cx="515263" cy="538481"/>
          </a:xfrm>
          <a:prstGeom prst="rect">
            <a:avLst/>
          </a:prstGeom>
          <a:ln w="127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1828754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l" defTabSz="1828754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l" defTabSz="1828754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l" defTabSz="1828754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l" defTabSz="1828754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l" defTabSz="1828754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l" defTabSz="1828754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l" defTabSz="1828754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l" defTabSz="1828754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457187" marR="0" indent="-457187" algn="l" defTabSz="1828754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Helvetica"/>
        </a:defRPr>
      </a:lvl1pPr>
      <a:lvl2pPr marL="990574" marR="0" indent="-533385" algn="l" defTabSz="1828754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Helvetica"/>
        </a:defRPr>
      </a:lvl2pPr>
      <a:lvl3pPr marL="1554440" marR="0" indent="-640063" algn="l" defTabSz="1828754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Helvetica"/>
        </a:defRPr>
      </a:lvl3pPr>
      <a:lvl4pPr marL="2082747" marR="0" indent="-711181" algn="l" defTabSz="1828754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Helvetica"/>
        </a:defRPr>
      </a:lvl4pPr>
      <a:lvl5pPr marL="2539937" marR="0" indent="-711181" algn="l" defTabSz="1828754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Helvetica"/>
        </a:defRPr>
      </a:lvl5pPr>
      <a:lvl6pPr marL="2997124" marR="0" indent="-711181" algn="l" defTabSz="1828754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Helvetica"/>
        </a:defRPr>
      </a:lvl6pPr>
      <a:lvl7pPr marL="3454312" marR="0" indent="-711181" algn="l" defTabSz="1828754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Helvetica"/>
        </a:defRPr>
      </a:lvl7pPr>
      <a:lvl8pPr marL="3911501" marR="0" indent="-711181" algn="l" defTabSz="1828754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Helvetica"/>
        </a:defRPr>
      </a:lvl8pPr>
      <a:lvl9pPr marL="4368689" marR="0" indent="-711181" algn="l" defTabSz="1828754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正念鑄心:整合神經回饋與虛擬實境以增進中老年族群的身心腦健康…"/>
          <p:cNvSpPr txBox="1">
            <a:spLocks noGrp="1"/>
          </p:cNvSpPr>
          <p:nvPr>
            <p:ph type="ctrTitle"/>
          </p:nvPr>
        </p:nvSpPr>
        <p:spPr>
          <a:xfrm>
            <a:off x="3199774" y="2661428"/>
            <a:ext cx="17984452" cy="5472609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defTabSz="914400">
              <a:lnSpc>
                <a:spcPts val="15000"/>
              </a:lnSpc>
              <a:spcBef>
                <a:spcPts val="2400"/>
              </a:spcBef>
              <a:defRPr sz="8400" b="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ja-JP" altLang="en-US" sz="6000"/>
              <a:t>科技部生科司 臺灣腦科技發展及國際躍升計畫</a:t>
            </a:r>
            <a:br>
              <a:rPr lang="ja-JP" altLang="en-US" sz="6000"/>
            </a:br>
            <a:r>
              <a:rPr sz="6000" dirty="0" err="1"/>
              <a:t>正念鑄心</a:t>
            </a:r>
            <a:r>
              <a:rPr lang="en-US" sz="6000" dirty="0"/>
              <a:t>: </a:t>
            </a:r>
            <a:r>
              <a:rPr sz="6000" dirty="0" err="1"/>
              <a:t>整合神經回饋與虛擬實境</a:t>
            </a:r>
            <a:br>
              <a:rPr lang="en-US" sz="6000" dirty="0"/>
            </a:br>
            <a:r>
              <a:rPr sz="6000" dirty="0" err="1"/>
              <a:t>以增進中老年族群的身心腦健康</a:t>
            </a:r>
            <a:endParaRPr dirty="0"/>
          </a:p>
          <a:p>
            <a:pPr defTabSz="914400">
              <a:lnSpc>
                <a:spcPts val="8200"/>
              </a:lnSpc>
              <a:defRPr sz="4000" b="0">
                <a:solidFill>
                  <a:srgbClr val="929292"/>
                </a:solidFill>
                <a:latin typeface="Yuanti TC Regular"/>
                <a:ea typeface="Yuanti TC Regular"/>
                <a:cs typeface="Yuanti TC Regular"/>
                <a:sym typeface="Yuanti TC Regular"/>
              </a:defRPr>
            </a:pPr>
            <a:r>
              <a:rPr dirty="0"/>
              <a:t>MOST 108-2321-B-038-005-MY2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342504" y="12809431"/>
            <a:ext cx="365096" cy="5384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108" name="主持人 吳昌衛 副教授…"/>
          <p:cNvSpPr txBox="1"/>
          <p:nvPr/>
        </p:nvSpPr>
        <p:spPr>
          <a:xfrm>
            <a:off x="1743606" y="9301061"/>
            <a:ext cx="20930326" cy="3168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b"/>
          <a:lstStyle/>
          <a:p>
            <a:pPr algn="ctr" defTabSz="1828754">
              <a:defRPr sz="6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吳昌衛</a:t>
            </a:r>
            <a:r>
              <a:rPr dirty="0"/>
              <a:t> </a:t>
            </a:r>
            <a:r>
              <a:rPr dirty="0" err="1"/>
              <a:t>副教授</a:t>
            </a:r>
            <a:endParaRPr dirty="0"/>
          </a:p>
          <a:p>
            <a:pPr algn="ctr" defTabSz="1828754">
              <a:defRPr sz="5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ctr" defTabSz="1828754">
              <a:defRPr sz="5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臺北醫學大學</a:t>
            </a:r>
            <a:r>
              <a:rPr lang="en-US" dirty="0"/>
              <a:t> </a:t>
            </a:r>
            <a:r>
              <a:rPr lang="ja-JP" altLang="en-US"/>
              <a:t>心智意識與腦科學研究所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① 理解專案徵求公告"/>
          <p:cNvSpPr txBox="1">
            <a:spLocks noGrp="1"/>
          </p:cNvSpPr>
          <p:nvPr>
            <p:ph type="title"/>
          </p:nvPr>
        </p:nvSpPr>
        <p:spPr>
          <a:xfrm>
            <a:off x="380262" y="-291731"/>
            <a:ext cx="23013461" cy="26511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t>① 理解專案徵求公告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352178" y="12809431"/>
            <a:ext cx="355422" cy="5384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113" name="Screen Shot 2020-01-01 at 9.25.14 PM.png" descr="Screen Shot 2020-01-01 at 9.25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675" y="230546"/>
            <a:ext cx="11624744" cy="2382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Screen Shot 2020-01-01 at 9.26.12 PM.png" descr="Screen Shot 2020-01-01 at 9.26.1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04" y="2686243"/>
            <a:ext cx="14107586" cy="2365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Screen Shot 2020-01-01 at 9.26.34 PM.png" descr="Screen Shot 2020-01-01 at 9.26.3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346" y="5124308"/>
            <a:ext cx="15058786" cy="777086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1" name="Group"/>
          <p:cNvGrpSpPr/>
          <p:nvPr/>
        </p:nvGrpSpPr>
        <p:grpSpPr>
          <a:xfrm>
            <a:off x="880740" y="8269563"/>
            <a:ext cx="16364155" cy="4695075"/>
            <a:chOff x="-50800" y="-50800"/>
            <a:chExt cx="16364153" cy="4695073"/>
          </a:xfrm>
        </p:grpSpPr>
        <p:pic>
          <p:nvPicPr>
            <p:cNvPr id="116" name="Rectangle Rectangle" descr="Rectangle Rectangle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0801" y="-50801"/>
              <a:ext cx="14932311" cy="4695075"/>
            </a:xfrm>
            <a:prstGeom prst="rect">
              <a:avLst/>
            </a:prstGeom>
            <a:effectLst/>
          </p:spPr>
        </p:pic>
        <p:grpSp>
          <p:nvGrpSpPr>
            <p:cNvPr id="120" name="Arrow"/>
            <p:cNvGrpSpPr/>
            <p:nvPr/>
          </p:nvGrpSpPr>
          <p:grpSpPr>
            <a:xfrm>
              <a:off x="14828321" y="1516725"/>
              <a:ext cx="1485033" cy="1560023"/>
              <a:chOff x="0" y="0"/>
              <a:chExt cx="1485031" cy="1560021"/>
            </a:xfrm>
          </p:grpSpPr>
          <p:sp>
            <p:nvSpPr>
              <p:cNvPr id="119" name="Arrow"/>
              <p:cNvSpPr/>
              <p:nvPr/>
            </p:nvSpPr>
            <p:spPr>
              <a:xfrm>
                <a:off x="50800" y="104152"/>
                <a:ext cx="1351717" cy="1351718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chemeClr val="accent5">
                  <a:lumOff val="-29866"/>
                </a:schemeClr>
              </a:solidFill>
              <a:ln>
                <a:noFill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endParaRPr/>
              </a:p>
            </p:txBody>
          </p:sp>
          <p:pic>
            <p:nvPicPr>
              <p:cNvPr id="118" name="Arrow Arrow" descr="Arrow Arrow"/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" y="0"/>
                <a:ext cx="1485033" cy="1560022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142" name="Group"/>
          <p:cNvGrpSpPr/>
          <p:nvPr/>
        </p:nvGrpSpPr>
        <p:grpSpPr>
          <a:xfrm>
            <a:off x="15154467" y="2123999"/>
            <a:ext cx="8411682" cy="6501345"/>
            <a:chOff x="0" y="0"/>
            <a:chExt cx="8411681" cy="6501343"/>
          </a:xfrm>
        </p:grpSpPr>
        <p:pic>
          <p:nvPicPr>
            <p:cNvPr id="122" name="Image" descr="Image"/>
            <p:cNvPicPr>
              <a:picLocks noChangeAspect="1"/>
            </p:cNvPicPr>
            <p:nvPr/>
          </p:nvPicPr>
          <p:blipFill>
            <a:blip r:embed="rId7"/>
            <a:srcRect l="10300" r="6103"/>
            <a:stretch>
              <a:fillRect/>
            </a:stretch>
          </p:blipFill>
          <p:spPr>
            <a:xfrm>
              <a:off x="932592" y="5409313"/>
              <a:ext cx="1777024" cy="10920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" name="Image" descr="Imag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3495152"/>
              <a:ext cx="2165909" cy="14381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4" name="正念減壓"/>
            <p:cNvSpPr/>
            <p:nvPr/>
          </p:nvSpPr>
          <p:spPr>
            <a:xfrm>
              <a:off x="74018" y="0"/>
              <a:ext cx="2603501" cy="2603500"/>
            </a:xfrm>
            <a:prstGeom prst="ellipse">
              <a:avLst/>
            </a:prstGeom>
            <a:solidFill>
              <a:srgbClr val="FFF3FE"/>
            </a:solidFill>
            <a:ln w="50800" cap="flat">
              <a:solidFill>
                <a:srgbClr val="F39019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584200">
                <a:lnSpc>
                  <a:spcPct val="110000"/>
                </a:lnSpc>
                <a:defRPr>
                  <a:solidFill>
                    <a:schemeClr val="accent5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rPr sz="4800" dirty="0" err="1"/>
                <a:t>正念減壓</a:t>
              </a:r>
              <a:endParaRPr dirty="0"/>
            </a:p>
          </p:txBody>
        </p:sp>
        <p:sp>
          <p:nvSpPr>
            <p:cNvPr id="125" name="神經影像"/>
            <p:cNvSpPr/>
            <p:nvPr/>
          </p:nvSpPr>
          <p:spPr>
            <a:xfrm>
              <a:off x="1159054" y="1927204"/>
              <a:ext cx="2600022" cy="2600022"/>
            </a:xfrm>
            <a:prstGeom prst="ellipse">
              <a:avLst/>
            </a:prstGeom>
            <a:solidFill>
              <a:srgbClr val="FFF3FE"/>
            </a:solidFill>
            <a:ln w="50800" cap="flat">
              <a:solidFill>
                <a:srgbClr val="F39019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584200">
                <a:defRPr>
                  <a:solidFill>
                    <a:schemeClr val="accent5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rPr sz="4800" dirty="0" err="1"/>
                <a:t>神經影像</a:t>
              </a:r>
              <a:endParaRPr sz="4800" dirty="0"/>
            </a:p>
          </p:txBody>
        </p:sp>
        <p:sp>
          <p:nvSpPr>
            <p:cNvPr id="126" name="產業接軌"/>
            <p:cNvSpPr/>
            <p:nvPr/>
          </p:nvSpPr>
          <p:spPr>
            <a:xfrm>
              <a:off x="2240612" y="3850930"/>
              <a:ext cx="2603501" cy="2603501"/>
            </a:xfrm>
            <a:prstGeom prst="ellipse">
              <a:avLst/>
            </a:prstGeom>
            <a:solidFill>
              <a:srgbClr val="FFF3FE"/>
            </a:solidFill>
            <a:ln w="50800" cap="flat">
              <a:solidFill>
                <a:srgbClr val="F39019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584200">
                <a:defRPr>
                  <a:solidFill>
                    <a:schemeClr val="accent5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rPr sz="4800" dirty="0" err="1"/>
                <a:t>產業接軌</a:t>
              </a:r>
              <a:endParaRPr sz="4800" dirty="0"/>
            </a:p>
          </p:txBody>
        </p:sp>
        <p:grpSp>
          <p:nvGrpSpPr>
            <p:cNvPr id="131" name="Group"/>
            <p:cNvGrpSpPr/>
            <p:nvPr/>
          </p:nvGrpSpPr>
          <p:grpSpPr>
            <a:xfrm>
              <a:off x="2964238" y="160934"/>
              <a:ext cx="3451947" cy="1768421"/>
              <a:chOff x="-184" y="-20"/>
              <a:chExt cx="3451946" cy="1768419"/>
            </a:xfrm>
          </p:grpSpPr>
          <p:grpSp>
            <p:nvGrpSpPr>
              <p:cNvPr id="129" name="Group"/>
              <p:cNvGrpSpPr/>
              <p:nvPr/>
            </p:nvGrpSpPr>
            <p:grpSpPr>
              <a:xfrm>
                <a:off x="-185" y="-21"/>
                <a:ext cx="1516645" cy="1768420"/>
                <a:chOff x="-184" y="-20"/>
                <a:chExt cx="1516643" cy="1768419"/>
              </a:xfrm>
            </p:grpSpPr>
            <p:pic>
              <p:nvPicPr>
                <p:cNvPr id="127" name="Screen Shot 2019-02-27 at 3.41.36 PM.png" descr="Screen Shot 2019-02-27 at 3.41.36 PM.png"/>
                <p:cNvPicPr>
                  <a:picLocks noChangeAspect="1"/>
                </p:cNvPicPr>
                <p:nvPr/>
              </p:nvPicPr>
              <p:blipFill>
                <a:blip r:embed="rId9"/>
                <a:srcRect l="11010" t="5572" r="10149" b="7777"/>
                <a:stretch>
                  <a:fillRect/>
                </a:stretch>
              </p:blipFill>
              <p:spPr>
                <a:xfrm>
                  <a:off x="-185" y="-21"/>
                  <a:ext cx="1516645" cy="1762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6" h="21582" extrusionOk="0">
                      <a:moveTo>
                        <a:pt x="10667" y="0"/>
                      </a:moveTo>
                      <a:cubicBezTo>
                        <a:pt x="8300" y="-16"/>
                        <a:pt x="5991" y="745"/>
                        <a:pt x="4064" y="2236"/>
                      </a:cubicBezTo>
                      <a:cubicBezTo>
                        <a:pt x="3938" y="2334"/>
                        <a:pt x="3889" y="2342"/>
                        <a:pt x="3787" y="2416"/>
                      </a:cubicBezTo>
                      <a:cubicBezTo>
                        <a:pt x="3451" y="2700"/>
                        <a:pt x="3107" y="2973"/>
                        <a:pt x="3059" y="2960"/>
                      </a:cubicBezTo>
                      <a:cubicBezTo>
                        <a:pt x="3053" y="2959"/>
                        <a:pt x="2995" y="2953"/>
                        <a:pt x="2985" y="2951"/>
                      </a:cubicBezTo>
                      <a:cubicBezTo>
                        <a:pt x="2980" y="2966"/>
                        <a:pt x="2986" y="2979"/>
                        <a:pt x="2980" y="2995"/>
                      </a:cubicBezTo>
                      <a:cubicBezTo>
                        <a:pt x="2978" y="3010"/>
                        <a:pt x="2974" y="3033"/>
                        <a:pt x="2968" y="3048"/>
                      </a:cubicBezTo>
                      <a:cubicBezTo>
                        <a:pt x="2898" y="3190"/>
                        <a:pt x="2786" y="3349"/>
                        <a:pt x="2607" y="3544"/>
                      </a:cubicBezTo>
                      <a:cubicBezTo>
                        <a:pt x="2553" y="3602"/>
                        <a:pt x="2516" y="3668"/>
                        <a:pt x="2460" y="3733"/>
                      </a:cubicBezTo>
                      <a:cubicBezTo>
                        <a:pt x="2316" y="4020"/>
                        <a:pt x="2009" y="4430"/>
                        <a:pt x="1754" y="4662"/>
                      </a:cubicBezTo>
                      <a:cubicBezTo>
                        <a:pt x="1741" y="4683"/>
                        <a:pt x="1703" y="4720"/>
                        <a:pt x="1692" y="4740"/>
                      </a:cubicBezTo>
                      <a:cubicBezTo>
                        <a:pt x="1588" y="4918"/>
                        <a:pt x="1471" y="5050"/>
                        <a:pt x="1336" y="5143"/>
                      </a:cubicBezTo>
                      <a:cubicBezTo>
                        <a:pt x="1310" y="5335"/>
                        <a:pt x="1194" y="5691"/>
                        <a:pt x="986" y="6135"/>
                      </a:cubicBezTo>
                      <a:cubicBezTo>
                        <a:pt x="750" y="6636"/>
                        <a:pt x="566" y="7084"/>
                        <a:pt x="421" y="7534"/>
                      </a:cubicBezTo>
                      <a:cubicBezTo>
                        <a:pt x="406" y="7654"/>
                        <a:pt x="381" y="7790"/>
                        <a:pt x="325" y="7982"/>
                      </a:cubicBezTo>
                      <a:cubicBezTo>
                        <a:pt x="229" y="8308"/>
                        <a:pt x="146" y="8695"/>
                        <a:pt x="88" y="9109"/>
                      </a:cubicBezTo>
                      <a:cubicBezTo>
                        <a:pt x="87" y="9113"/>
                        <a:pt x="88" y="9115"/>
                        <a:pt x="88" y="9119"/>
                      </a:cubicBezTo>
                      <a:cubicBezTo>
                        <a:pt x="-4" y="9884"/>
                        <a:pt x="-14" y="10868"/>
                        <a:pt x="14" y="12074"/>
                      </a:cubicBezTo>
                      <a:cubicBezTo>
                        <a:pt x="40" y="12348"/>
                        <a:pt x="68" y="12629"/>
                        <a:pt x="116" y="12852"/>
                      </a:cubicBezTo>
                      <a:cubicBezTo>
                        <a:pt x="610" y="15140"/>
                        <a:pt x="1176" y="16353"/>
                        <a:pt x="2522" y="18014"/>
                      </a:cubicBezTo>
                      <a:cubicBezTo>
                        <a:pt x="2706" y="18241"/>
                        <a:pt x="2842" y="18432"/>
                        <a:pt x="2934" y="18593"/>
                      </a:cubicBezTo>
                      <a:cubicBezTo>
                        <a:pt x="2936" y="18596"/>
                        <a:pt x="2938" y="18600"/>
                        <a:pt x="2940" y="18603"/>
                      </a:cubicBezTo>
                      <a:cubicBezTo>
                        <a:pt x="3116" y="18790"/>
                        <a:pt x="3218" y="18936"/>
                        <a:pt x="3262" y="19040"/>
                      </a:cubicBezTo>
                      <a:cubicBezTo>
                        <a:pt x="3428" y="19092"/>
                        <a:pt x="3579" y="19205"/>
                        <a:pt x="3697" y="19351"/>
                      </a:cubicBezTo>
                      <a:cubicBezTo>
                        <a:pt x="3773" y="19385"/>
                        <a:pt x="3844" y="19413"/>
                        <a:pt x="3929" y="19492"/>
                      </a:cubicBezTo>
                      <a:cubicBezTo>
                        <a:pt x="4122" y="19556"/>
                        <a:pt x="4373" y="19673"/>
                        <a:pt x="4674" y="19886"/>
                      </a:cubicBezTo>
                      <a:cubicBezTo>
                        <a:pt x="5137" y="20212"/>
                        <a:pt x="6125" y="20729"/>
                        <a:pt x="6871" y="21033"/>
                      </a:cubicBezTo>
                      <a:cubicBezTo>
                        <a:pt x="8182" y="21567"/>
                        <a:pt x="8313" y="21584"/>
                        <a:pt x="10673" y="21582"/>
                      </a:cubicBezTo>
                      <a:cubicBezTo>
                        <a:pt x="12844" y="21581"/>
                        <a:pt x="13261" y="21528"/>
                        <a:pt x="14390" y="21140"/>
                      </a:cubicBezTo>
                      <a:cubicBezTo>
                        <a:pt x="15036" y="20918"/>
                        <a:pt x="15518" y="20768"/>
                        <a:pt x="15943" y="20644"/>
                      </a:cubicBezTo>
                      <a:cubicBezTo>
                        <a:pt x="16114" y="20481"/>
                        <a:pt x="16385" y="20260"/>
                        <a:pt x="16768" y="19998"/>
                      </a:cubicBezTo>
                      <a:cubicBezTo>
                        <a:pt x="18544" y="18780"/>
                        <a:pt x="19989" y="16838"/>
                        <a:pt x="20846" y="14515"/>
                      </a:cubicBezTo>
                      <a:cubicBezTo>
                        <a:pt x="21159" y="13667"/>
                        <a:pt x="21304" y="12747"/>
                        <a:pt x="21377" y="11234"/>
                      </a:cubicBezTo>
                      <a:cubicBezTo>
                        <a:pt x="21417" y="10398"/>
                        <a:pt x="21503" y="9772"/>
                        <a:pt x="21586" y="9386"/>
                      </a:cubicBezTo>
                      <a:cubicBezTo>
                        <a:pt x="21533" y="9357"/>
                        <a:pt x="21470" y="9337"/>
                        <a:pt x="21433" y="9299"/>
                      </a:cubicBezTo>
                      <a:cubicBezTo>
                        <a:pt x="21355" y="9217"/>
                        <a:pt x="21302" y="9086"/>
                        <a:pt x="21281" y="8930"/>
                      </a:cubicBezTo>
                      <a:cubicBezTo>
                        <a:pt x="21281" y="8916"/>
                        <a:pt x="21277" y="8904"/>
                        <a:pt x="21281" y="8891"/>
                      </a:cubicBezTo>
                      <a:cubicBezTo>
                        <a:pt x="21271" y="8791"/>
                        <a:pt x="21279" y="8672"/>
                        <a:pt x="21292" y="8555"/>
                      </a:cubicBezTo>
                      <a:cubicBezTo>
                        <a:pt x="20915" y="7626"/>
                        <a:pt x="20698" y="6953"/>
                        <a:pt x="20569" y="6426"/>
                      </a:cubicBezTo>
                      <a:cubicBezTo>
                        <a:pt x="20382" y="6098"/>
                        <a:pt x="20320" y="5945"/>
                        <a:pt x="20010" y="5430"/>
                      </a:cubicBezTo>
                      <a:cubicBezTo>
                        <a:pt x="18674" y="3210"/>
                        <a:pt x="17057" y="1765"/>
                        <a:pt x="14915" y="875"/>
                      </a:cubicBezTo>
                      <a:cubicBezTo>
                        <a:pt x="13528" y="299"/>
                        <a:pt x="12088" y="10"/>
                        <a:pt x="10667" y="0"/>
                      </a:cubicBezTo>
                      <a:close/>
                    </a:path>
                  </a:pathLst>
                </a:cu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128" name="Oval"/>
                <p:cNvSpPr/>
                <p:nvPr/>
              </p:nvSpPr>
              <p:spPr>
                <a:xfrm>
                  <a:off x="7379" y="20425"/>
                  <a:ext cx="1478985" cy="1747974"/>
                </a:xfrm>
                <a:prstGeom prst="ellipse">
                  <a:avLst/>
                </a:prstGeom>
                <a:noFill/>
                <a:ln w="50800" cap="flat">
                  <a:solidFill>
                    <a:srgbClr val="F39019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130" name="台北教育大學 黃鳳英 副教授"/>
              <p:cNvSpPr/>
              <p:nvPr/>
            </p:nvSpPr>
            <p:spPr>
              <a:xfrm>
                <a:off x="1401403" y="1314974"/>
                <a:ext cx="205035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D328"/>
              </a:solidFill>
              <a:ln w="12700" cap="flat">
                <a:noFill/>
                <a:miter lim="400000"/>
              </a:ln>
              <a:effectLst>
                <a:outerShdw blurRad="38100" dist="25400" dir="8714382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ctr" defTabSz="584200">
                  <a:defRPr sz="2000" b="1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r>
                  <a:t>台北教育大學　黃鳳英 副教授</a:t>
                </a:r>
              </a:p>
            </p:txBody>
          </p:sp>
        </p:grpSp>
        <p:grpSp>
          <p:nvGrpSpPr>
            <p:cNvPr id="136" name="Group"/>
            <p:cNvGrpSpPr/>
            <p:nvPr/>
          </p:nvGrpSpPr>
          <p:grpSpPr>
            <a:xfrm>
              <a:off x="3892424" y="2307606"/>
              <a:ext cx="3290175" cy="1747890"/>
              <a:chOff x="0" y="0"/>
              <a:chExt cx="3290174" cy="1747889"/>
            </a:xfrm>
          </p:grpSpPr>
          <p:grpSp>
            <p:nvGrpSpPr>
              <p:cNvPr id="134" name="Group"/>
              <p:cNvGrpSpPr/>
              <p:nvPr/>
            </p:nvGrpSpPr>
            <p:grpSpPr>
              <a:xfrm>
                <a:off x="0" y="0"/>
                <a:ext cx="1499394" cy="1747890"/>
                <a:chOff x="0" y="0"/>
                <a:chExt cx="1499393" cy="1747889"/>
              </a:xfrm>
            </p:grpSpPr>
            <p:pic>
              <p:nvPicPr>
                <p:cNvPr id="132" name="Screen Shot 2019-02-27 at 3.41.03 PM.png" descr="Screen Shot 2019-02-27 at 3.41.03 PM.png"/>
                <p:cNvPicPr>
                  <a:picLocks noChangeAspect="1"/>
                </p:cNvPicPr>
                <p:nvPr/>
              </p:nvPicPr>
              <p:blipFill>
                <a:blip r:embed="rId10"/>
                <a:srcRect l="9027" t="6690" r="14559" b="2978"/>
                <a:stretch>
                  <a:fillRect/>
                </a:stretch>
              </p:blipFill>
              <p:spPr>
                <a:xfrm>
                  <a:off x="0" y="0"/>
                  <a:ext cx="1499394" cy="17478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89" h="21580" extrusionOk="0">
                      <a:moveTo>
                        <a:pt x="7962" y="0"/>
                      </a:moveTo>
                      <a:lnTo>
                        <a:pt x="6380" y="701"/>
                      </a:lnTo>
                      <a:cubicBezTo>
                        <a:pt x="2434" y="2450"/>
                        <a:pt x="0" y="6289"/>
                        <a:pt x="0" y="10765"/>
                      </a:cubicBezTo>
                      <a:cubicBezTo>
                        <a:pt x="0" y="15802"/>
                        <a:pt x="3076" y="19993"/>
                        <a:pt x="7803" y="21393"/>
                      </a:cubicBezTo>
                      <a:cubicBezTo>
                        <a:pt x="8287" y="21536"/>
                        <a:pt x="9300" y="21600"/>
                        <a:pt x="10640" y="21574"/>
                      </a:cubicBezTo>
                      <a:cubicBezTo>
                        <a:pt x="12672" y="21536"/>
                        <a:pt x="12763" y="21515"/>
                        <a:pt x="14331" y="20820"/>
                      </a:cubicBezTo>
                      <a:cubicBezTo>
                        <a:pt x="17533" y="19400"/>
                        <a:pt x="19565" y="16884"/>
                        <a:pt x="20387" y="13323"/>
                      </a:cubicBezTo>
                      <a:cubicBezTo>
                        <a:pt x="21600" y="8070"/>
                        <a:pt x="19067" y="2813"/>
                        <a:pt x="14303" y="701"/>
                      </a:cubicBezTo>
                      <a:lnTo>
                        <a:pt x="12721" y="0"/>
                      </a:lnTo>
                      <a:lnTo>
                        <a:pt x="10339" y="0"/>
                      </a:lnTo>
                      <a:lnTo>
                        <a:pt x="7962" y="0"/>
                      </a:lnTo>
                      <a:close/>
                    </a:path>
                  </a:pathLst>
                </a:cu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133" name="Oval"/>
                <p:cNvSpPr/>
                <p:nvPr/>
              </p:nvSpPr>
              <p:spPr>
                <a:xfrm>
                  <a:off x="11915" y="2042"/>
                  <a:ext cx="1475497" cy="1743850"/>
                </a:xfrm>
                <a:prstGeom prst="ellipse">
                  <a:avLst/>
                </a:prstGeom>
                <a:noFill/>
                <a:ln w="50800" cap="flat">
                  <a:solidFill>
                    <a:srgbClr val="F39019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135" name="台北醫學大學…"/>
              <p:cNvSpPr/>
              <p:nvPr/>
            </p:nvSpPr>
            <p:spPr>
              <a:xfrm>
                <a:off x="1350379" y="1432817"/>
                <a:ext cx="193979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D328"/>
              </a:solidFill>
              <a:ln w="12700" cap="flat">
                <a:noFill/>
                <a:miter lim="400000"/>
              </a:ln>
              <a:effectLst>
                <a:outerShdw blurRad="38100" dist="25400" dir="8714382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algn="ctr" defTabSz="584200">
                  <a:defRPr sz="2000" b="1">
                    <a:latin typeface="+mn-lt"/>
                    <a:ea typeface="+mn-ea"/>
                    <a:cs typeface="+mn-cs"/>
                    <a:sym typeface="Helvetica"/>
                  </a:defRPr>
                </a:pPr>
                <a:r>
                  <a:t>台北醫學大學</a:t>
                </a:r>
              </a:p>
              <a:p>
                <a:pPr algn="ctr" defTabSz="584200">
                  <a:defRPr sz="2000" b="1">
                    <a:latin typeface="+mn-lt"/>
                    <a:ea typeface="+mn-ea"/>
                    <a:cs typeface="+mn-cs"/>
                    <a:sym typeface="Helvetica"/>
                  </a:defRPr>
                </a:pPr>
                <a:r>
                  <a:t>吳昌衛 副教授</a:t>
                </a:r>
              </a:p>
            </p:txBody>
          </p:sp>
        </p:grpSp>
        <p:grpSp>
          <p:nvGrpSpPr>
            <p:cNvPr id="141" name="Group"/>
            <p:cNvGrpSpPr/>
            <p:nvPr/>
          </p:nvGrpSpPr>
          <p:grpSpPr>
            <a:xfrm>
              <a:off x="4932027" y="4226719"/>
              <a:ext cx="3479655" cy="1803718"/>
              <a:chOff x="0" y="79"/>
              <a:chExt cx="3479653" cy="1803717"/>
            </a:xfrm>
          </p:grpSpPr>
          <p:grpSp>
            <p:nvGrpSpPr>
              <p:cNvPr id="139" name="Group"/>
              <p:cNvGrpSpPr/>
              <p:nvPr/>
            </p:nvGrpSpPr>
            <p:grpSpPr>
              <a:xfrm>
                <a:off x="0" y="79"/>
                <a:ext cx="1515274" cy="1803718"/>
                <a:chOff x="0" y="79"/>
                <a:chExt cx="1515273" cy="1803717"/>
              </a:xfrm>
            </p:grpSpPr>
            <p:pic>
              <p:nvPicPr>
                <p:cNvPr id="137" name="Screen Shot 2019-02-27 at 3.41.24 PM.png" descr="Screen Shot 2019-02-27 at 3.41.24 PM.png"/>
                <p:cNvPicPr>
                  <a:picLocks noChangeAspect="1"/>
                </p:cNvPicPr>
                <p:nvPr/>
              </p:nvPicPr>
              <p:blipFill>
                <a:blip r:embed="rId11"/>
                <a:srcRect l="9351" t="6674" r="8955" b="7029"/>
                <a:stretch>
                  <a:fillRect/>
                </a:stretch>
              </p:blipFill>
              <p:spPr>
                <a:xfrm>
                  <a:off x="0" y="79"/>
                  <a:ext cx="1515274" cy="1803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2" h="21591" extrusionOk="0">
                      <a:moveTo>
                        <a:pt x="11220" y="4"/>
                      </a:moveTo>
                      <a:cubicBezTo>
                        <a:pt x="10752" y="-9"/>
                        <a:pt x="10282" y="12"/>
                        <a:pt x="9829" y="42"/>
                      </a:cubicBezTo>
                      <a:cubicBezTo>
                        <a:pt x="6525" y="360"/>
                        <a:pt x="3378" y="2143"/>
                        <a:pt x="1583" y="5201"/>
                      </a:cubicBezTo>
                      <a:cubicBezTo>
                        <a:pt x="640" y="6810"/>
                        <a:pt x="277" y="8045"/>
                        <a:pt x="124" y="10175"/>
                      </a:cubicBezTo>
                      <a:lnTo>
                        <a:pt x="0" y="11947"/>
                      </a:lnTo>
                      <a:cubicBezTo>
                        <a:pt x="35" y="12104"/>
                        <a:pt x="52" y="12128"/>
                        <a:pt x="85" y="12303"/>
                      </a:cubicBezTo>
                      <a:cubicBezTo>
                        <a:pt x="386" y="13888"/>
                        <a:pt x="1166" y="15851"/>
                        <a:pt x="1855" y="16764"/>
                      </a:cubicBezTo>
                      <a:lnTo>
                        <a:pt x="2449" y="17543"/>
                      </a:lnTo>
                      <a:lnTo>
                        <a:pt x="2330" y="17596"/>
                      </a:lnTo>
                      <a:cubicBezTo>
                        <a:pt x="2470" y="17677"/>
                        <a:pt x="2605" y="17793"/>
                        <a:pt x="2754" y="17957"/>
                      </a:cubicBezTo>
                      <a:lnTo>
                        <a:pt x="3286" y="18536"/>
                      </a:lnTo>
                      <a:lnTo>
                        <a:pt x="3218" y="18608"/>
                      </a:lnTo>
                      <a:cubicBezTo>
                        <a:pt x="3457" y="18707"/>
                        <a:pt x="3742" y="18873"/>
                        <a:pt x="4151" y="19187"/>
                      </a:cubicBezTo>
                      <a:cubicBezTo>
                        <a:pt x="4758" y="19653"/>
                        <a:pt x="5911" y="20302"/>
                        <a:pt x="6713" y="20627"/>
                      </a:cubicBezTo>
                      <a:cubicBezTo>
                        <a:pt x="7479" y="20936"/>
                        <a:pt x="8142" y="21263"/>
                        <a:pt x="8274" y="21387"/>
                      </a:cubicBezTo>
                      <a:cubicBezTo>
                        <a:pt x="8765" y="21268"/>
                        <a:pt x="10459" y="21337"/>
                        <a:pt x="11265" y="21548"/>
                      </a:cubicBezTo>
                      <a:cubicBezTo>
                        <a:pt x="11351" y="21571"/>
                        <a:pt x="11434" y="21580"/>
                        <a:pt x="11514" y="21591"/>
                      </a:cubicBezTo>
                      <a:cubicBezTo>
                        <a:pt x="11767" y="21469"/>
                        <a:pt x="12128" y="21363"/>
                        <a:pt x="12419" y="21363"/>
                      </a:cubicBezTo>
                      <a:cubicBezTo>
                        <a:pt x="12525" y="21363"/>
                        <a:pt x="12610" y="21383"/>
                        <a:pt x="12673" y="21410"/>
                      </a:cubicBezTo>
                      <a:cubicBezTo>
                        <a:pt x="12831" y="21364"/>
                        <a:pt x="12926" y="21352"/>
                        <a:pt x="13131" y="21282"/>
                      </a:cubicBezTo>
                      <a:cubicBezTo>
                        <a:pt x="13744" y="21073"/>
                        <a:pt x="14105" y="21009"/>
                        <a:pt x="14325" y="21021"/>
                      </a:cubicBezTo>
                      <a:cubicBezTo>
                        <a:pt x="14622" y="20843"/>
                        <a:pt x="14967" y="20662"/>
                        <a:pt x="15377" y="20479"/>
                      </a:cubicBezTo>
                      <a:cubicBezTo>
                        <a:pt x="16027" y="20190"/>
                        <a:pt x="17364" y="19316"/>
                        <a:pt x="18346" y="18532"/>
                      </a:cubicBezTo>
                      <a:cubicBezTo>
                        <a:pt x="18467" y="18434"/>
                        <a:pt x="18524" y="18391"/>
                        <a:pt x="18634" y="18303"/>
                      </a:cubicBezTo>
                      <a:cubicBezTo>
                        <a:pt x="18735" y="18100"/>
                        <a:pt x="18913" y="17816"/>
                        <a:pt x="19200" y="17472"/>
                      </a:cubicBezTo>
                      <a:cubicBezTo>
                        <a:pt x="20819" y="15531"/>
                        <a:pt x="21600" y="13126"/>
                        <a:pt x="21592" y="10721"/>
                      </a:cubicBezTo>
                      <a:cubicBezTo>
                        <a:pt x="21581" y="7630"/>
                        <a:pt x="20266" y="4541"/>
                        <a:pt x="17735" y="2431"/>
                      </a:cubicBezTo>
                      <a:cubicBezTo>
                        <a:pt x="16198" y="1151"/>
                        <a:pt x="14397" y="394"/>
                        <a:pt x="12543" y="113"/>
                      </a:cubicBezTo>
                      <a:cubicBezTo>
                        <a:pt x="12111" y="61"/>
                        <a:pt x="11674" y="16"/>
                        <a:pt x="11220" y="4"/>
                      </a:cubicBezTo>
                      <a:close/>
                    </a:path>
                  </a:pathLst>
                </a:cu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138" name="Oval"/>
                <p:cNvSpPr/>
                <p:nvPr/>
              </p:nvSpPr>
              <p:spPr>
                <a:xfrm>
                  <a:off x="10156" y="30559"/>
                  <a:ext cx="1491302" cy="1762529"/>
                </a:xfrm>
                <a:prstGeom prst="ellipse">
                  <a:avLst/>
                </a:prstGeom>
                <a:noFill/>
                <a:ln w="50800" cap="flat">
                  <a:solidFill>
                    <a:srgbClr val="F39019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140" name="長庚大學…"/>
              <p:cNvSpPr/>
              <p:nvPr/>
            </p:nvSpPr>
            <p:spPr>
              <a:xfrm>
                <a:off x="1372886" y="1445679"/>
                <a:ext cx="210676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D328"/>
              </a:solidFill>
              <a:ln w="12700" cap="flat">
                <a:noFill/>
                <a:miter lim="400000"/>
              </a:ln>
              <a:effectLst>
                <a:outerShdw blurRad="38100" dist="25400" dir="8714382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algn="ctr" defTabSz="584200">
                  <a:defRPr sz="2000" b="1">
                    <a:latin typeface="+mn-lt"/>
                    <a:ea typeface="+mn-ea"/>
                    <a:cs typeface="+mn-cs"/>
                    <a:sym typeface="Helvetica"/>
                  </a:defRPr>
                </a:pPr>
                <a:r>
                  <a:t>長庚大學</a:t>
                </a:r>
              </a:p>
              <a:p>
                <a:pPr algn="ctr" defTabSz="584200">
                  <a:defRPr sz="2000" b="1">
                    <a:latin typeface="+mn-lt"/>
                    <a:ea typeface="+mn-ea"/>
                    <a:cs typeface="+mn-cs"/>
                    <a:sym typeface="Helvetica"/>
                  </a:defRPr>
                </a:pPr>
                <a:r>
                  <a:t>趙一平 助理教授</a:t>
                </a:r>
              </a:p>
            </p:txBody>
          </p:sp>
        </p:grpSp>
      </p:grpSp>
      <p:sp>
        <p:nvSpPr>
          <p:cNvPr id="143" name="“單一整合型研究計畫”"/>
          <p:cNvSpPr txBox="1"/>
          <p:nvPr/>
        </p:nvSpPr>
        <p:spPr>
          <a:xfrm>
            <a:off x="19565530" y="1854968"/>
            <a:ext cx="4708625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t>“單一整合型研究計畫”</a:t>
            </a:r>
          </a:p>
        </p:txBody>
      </p:sp>
      <p:grpSp>
        <p:nvGrpSpPr>
          <p:cNvPr id="149" name="Group"/>
          <p:cNvGrpSpPr/>
          <p:nvPr/>
        </p:nvGrpSpPr>
        <p:grpSpPr>
          <a:xfrm>
            <a:off x="17954772" y="9043008"/>
            <a:ext cx="4907135" cy="3989789"/>
            <a:chOff x="0" y="12699"/>
            <a:chExt cx="4907132" cy="3989785"/>
          </a:xfrm>
        </p:grpSpPr>
        <p:pic>
          <p:nvPicPr>
            <p:cNvPr id="144" name="Group" descr="Group"/>
            <p:cNvPicPr>
              <a:picLocks noChangeAspect="1"/>
            </p:cNvPicPr>
            <p:nvPr/>
          </p:nvPicPr>
          <p:blipFill>
            <a:blip r:embed="rId12">
              <a:alphaModFix amt="69788"/>
            </a:blip>
            <a:srcRect l="21883" t="10491" r="21884" b="43"/>
            <a:stretch>
              <a:fillRect/>
            </a:stretch>
          </p:blipFill>
          <p:spPr>
            <a:xfrm rot="43200000">
              <a:off x="277790" y="12699"/>
              <a:ext cx="4370785" cy="3989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58" y="0"/>
                  </a:moveTo>
                  <a:cubicBezTo>
                    <a:pt x="19455" y="10"/>
                    <a:pt x="19458" y="23"/>
                    <a:pt x="19452" y="32"/>
                  </a:cubicBezTo>
                  <a:cubicBezTo>
                    <a:pt x="19426" y="77"/>
                    <a:pt x="19404" y="136"/>
                    <a:pt x="19403" y="161"/>
                  </a:cubicBezTo>
                  <a:cubicBezTo>
                    <a:pt x="19403" y="177"/>
                    <a:pt x="19415" y="180"/>
                    <a:pt x="19433" y="176"/>
                  </a:cubicBezTo>
                  <a:cubicBezTo>
                    <a:pt x="19431" y="150"/>
                    <a:pt x="19442" y="124"/>
                    <a:pt x="19480" y="101"/>
                  </a:cubicBezTo>
                  <a:cubicBezTo>
                    <a:pt x="19543" y="62"/>
                    <a:pt x="19533" y="41"/>
                    <a:pt x="19458" y="0"/>
                  </a:cubicBezTo>
                  <a:close/>
                  <a:moveTo>
                    <a:pt x="17371" y="114"/>
                  </a:moveTo>
                  <a:cubicBezTo>
                    <a:pt x="16872" y="114"/>
                    <a:pt x="16583" y="312"/>
                    <a:pt x="16416" y="767"/>
                  </a:cubicBezTo>
                  <a:cubicBezTo>
                    <a:pt x="16392" y="833"/>
                    <a:pt x="16356" y="900"/>
                    <a:pt x="16316" y="965"/>
                  </a:cubicBezTo>
                  <a:cubicBezTo>
                    <a:pt x="16260" y="1234"/>
                    <a:pt x="16231" y="1578"/>
                    <a:pt x="16222" y="2185"/>
                  </a:cubicBezTo>
                  <a:cubicBezTo>
                    <a:pt x="16207" y="3186"/>
                    <a:pt x="16181" y="3280"/>
                    <a:pt x="15940" y="3128"/>
                  </a:cubicBezTo>
                  <a:cubicBezTo>
                    <a:pt x="15787" y="3032"/>
                    <a:pt x="15774" y="3031"/>
                    <a:pt x="15604" y="3139"/>
                  </a:cubicBezTo>
                  <a:cubicBezTo>
                    <a:pt x="15484" y="3216"/>
                    <a:pt x="15421" y="3302"/>
                    <a:pt x="15410" y="3406"/>
                  </a:cubicBezTo>
                  <a:cubicBezTo>
                    <a:pt x="15401" y="3490"/>
                    <a:pt x="15344" y="3599"/>
                    <a:pt x="15283" y="3646"/>
                  </a:cubicBezTo>
                  <a:cubicBezTo>
                    <a:pt x="15111" y="3778"/>
                    <a:pt x="15045" y="3655"/>
                    <a:pt x="15010" y="3133"/>
                  </a:cubicBezTo>
                  <a:cubicBezTo>
                    <a:pt x="14975" y="2620"/>
                    <a:pt x="14897" y="2363"/>
                    <a:pt x="14771" y="2363"/>
                  </a:cubicBezTo>
                  <a:cubicBezTo>
                    <a:pt x="14723" y="2363"/>
                    <a:pt x="14669" y="2426"/>
                    <a:pt x="14651" y="2503"/>
                  </a:cubicBezTo>
                  <a:cubicBezTo>
                    <a:pt x="14634" y="2580"/>
                    <a:pt x="14547" y="2772"/>
                    <a:pt x="14457" y="2931"/>
                  </a:cubicBezTo>
                  <a:cubicBezTo>
                    <a:pt x="14288" y="3229"/>
                    <a:pt x="14200" y="3242"/>
                    <a:pt x="14125" y="2984"/>
                  </a:cubicBezTo>
                  <a:cubicBezTo>
                    <a:pt x="14108" y="2925"/>
                    <a:pt x="14061" y="2877"/>
                    <a:pt x="14021" y="2877"/>
                  </a:cubicBezTo>
                  <a:cubicBezTo>
                    <a:pt x="13954" y="2877"/>
                    <a:pt x="13927" y="2954"/>
                    <a:pt x="13802" y="3502"/>
                  </a:cubicBezTo>
                  <a:cubicBezTo>
                    <a:pt x="13695" y="3971"/>
                    <a:pt x="13416" y="3598"/>
                    <a:pt x="13237" y="2746"/>
                  </a:cubicBezTo>
                  <a:cubicBezTo>
                    <a:pt x="13186" y="2502"/>
                    <a:pt x="13104" y="2264"/>
                    <a:pt x="13055" y="2215"/>
                  </a:cubicBezTo>
                  <a:cubicBezTo>
                    <a:pt x="12924" y="2086"/>
                    <a:pt x="12782" y="2194"/>
                    <a:pt x="12698" y="2488"/>
                  </a:cubicBezTo>
                  <a:cubicBezTo>
                    <a:pt x="12659" y="2623"/>
                    <a:pt x="12609" y="2762"/>
                    <a:pt x="12586" y="2795"/>
                  </a:cubicBezTo>
                  <a:cubicBezTo>
                    <a:pt x="12563" y="2829"/>
                    <a:pt x="12521" y="3030"/>
                    <a:pt x="12494" y="3242"/>
                  </a:cubicBezTo>
                  <a:cubicBezTo>
                    <a:pt x="12411" y="3882"/>
                    <a:pt x="12078" y="4286"/>
                    <a:pt x="11913" y="3947"/>
                  </a:cubicBezTo>
                  <a:cubicBezTo>
                    <a:pt x="11828" y="3773"/>
                    <a:pt x="11613" y="2841"/>
                    <a:pt x="11495" y="2136"/>
                  </a:cubicBezTo>
                  <a:cubicBezTo>
                    <a:pt x="11467" y="1963"/>
                    <a:pt x="11422" y="1773"/>
                    <a:pt x="11397" y="1710"/>
                  </a:cubicBezTo>
                  <a:cubicBezTo>
                    <a:pt x="11381" y="1671"/>
                    <a:pt x="11356" y="1478"/>
                    <a:pt x="11332" y="1324"/>
                  </a:cubicBezTo>
                  <a:cubicBezTo>
                    <a:pt x="11276" y="1269"/>
                    <a:pt x="11236" y="1124"/>
                    <a:pt x="11236" y="915"/>
                  </a:cubicBezTo>
                  <a:cubicBezTo>
                    <a:pt x="11236" y="722"/>
                    <a:pt x="11166" y="502"/>
                    <a:pt x="11081" y="425"/>
                  </a:cubicBezTo>
                  <a:cubicBezTo>
                    <a:pt x="10950" y="306"/>
                    <a:pt x="10899" y="322"/>
                    <a:pt x="10738" y="544"/>
                  </a:cubicBezTo>
                  <a:cubicBezTo>
                    <a:pt x="10705" y="589"/>
                    <a:pt x="10670" y="648"/>
                    <a:pt x="10636" y="705"/>
                  </a:cubicBezTo>
                  <a:cubicBezTo>
                    <a:pt x="10605" y="852"/>
                    <a:pt x="10590" y="1045"/>
                    <a:pt x="10579" y="1478"/>
                  </a:cubicBezTo>
                  <a:cubicBezTo>
                    <a:pt x="10568" y="1916"/>
                    <a:pt x="10537" y="2315"/>
                    <a:pt x="10513" y="2366"/>
                  </a:cubicBezTo>
                  <a:cubicBezTo>
                    <a:pt x="10360" y="2678"/>
                    <a:pt x="10186" y="3426"/>
                    <a:pt x="10195" y="3721"/>
                  </a:cubicBezTo>
                  <a:cubicBezTo>
                    <a:pt x="10198" y="3826"/>
                    <a:pt x="10163" y="3987"/>
                    <a:pt x="10120" y="4078"/>
                  </a:cubicBezTo>
                  <a:cubicBezTo>
                    <a:pt x="10058" y="4210"/>
                    <a:pt x="10008" y="4244"/>
                    <a:pt x="9869" y="4244"/>
                  </a:cubicBezTo>
                  <a:cubicBezTo>
                    <a:pt x="9513" y="4244"/>
                    <a:pt x="9332" y="3921"/>
                    <a:pt x="9214" y="3077"/>
                  </a:cubicBezTo>
                  <a:cubicBezTo>
                    <a:pt x="9123" y="2420"/>
                    <a:pt x="9004" y="1828"/>
                    <a:pt x="8951" y="1770"/>
                  </a:cubicBezTo>
                  <a:cubicBezTo>
                    <a:pt x="8924" y="1741"/>
                    <a:pt x="8902" y="1673"/>
                    <a:pt x="8902" y="1622"/>
                  </a:cubicBezTo>
                  <a:cubicBezTo>
                    <a:pt x="8902" y="1571"/>
                    <a:pt x="8844" y="1469"/>
                    <a:pt x="8771" y="1394"/>
                  </a:cubicBezTo>
                  <a:cubicBezTo>
                    <a:pt x="8737" y="1360"/>
                    <a:pt x="8707" y="1341"/>
                    <a:pt x="8677" y="1326"/>
                  </a:cubicBezTo>
                  <a:cubicBezTo>
                    <a:pt x="8642" y="1325"/>
                    <a:pt x="8614" y="1322"/>
                    <a:pt x="8579" y="1324"/>
                  </a:cubicBezTo>
                  <a:cubicBezTo>
                    <a:pt x="8565" y="1324"/>
                    <a:pt x="8558" y="1325"/>
                    <a:pt x="8545" y="1326"/>
                  </a:cubicBezTo>
                  <a:cubicBezTo>
                    <a:pt x="8492" y="1365"/>
                    <a:pt x="8451" y="1455"/>
                    <a:pt x="8428" y="1601"/>
                  </a:cubicBezTo>
                  <a:cubicBezTo>
                    <a:pt x="8408" y="1723"/>
                    <a:pt x="8321" y="2054"/>
                    <a:pt x="8236" y="2336"/>
                  </a:cubicBezTo>
                  <a:cubicBezTo>
                    <a:pt x="8150" y="2617"/>
                    <a:pt x="8038" y="3091"/>
                    <a:pt x="7986" y="3388"/>
                  </a:cubicBezTo>
                  <a:cubicBezTo>
                    <a:pt x="7916" y="3798"/>
                    <a:pt x="7862" y="3964"/>
                    <a:pt x="7767" y="4069"/>
                  </a:cubicBezTo>
                  <a:lnTo>
                    <a:pt x="7641" y="4207"/>
                  </a:lnTo>
                  <a:lnTo>
                    <a:pt x="7545" y="4076"/>
                  </a:lnTo>
                  <a:cubicBezTo>
                    <a:pt x="7492" y="4004"/>
                    <a:pt x="7448" y="3877"/>
                    <a:pt x="7447" y="3794"/>
                  </a:cubicBezTo>
                  <a:cubicBezTo>
                    <a:pt x="7446" y="3547"/>
                    <a:pt x="7331" y="3381"/>
                    <a:pt x="7057" y="3223"/>
                  </a:cubicBezTo>
                  <a:cubicBezTo>
                    <a:pt x="6829" y="3092"/>
                    <a:pt x="6790" y="3040"/>
                    <a:pt x="6737" y="2817"/>
                  </a:cubicBezTo>
                  <a:cubicBezTo>
                    <a:pt x="6704" y="2676"/>
                    <a:pt x="6675" y="2466"/>
                    <a:pt x="6672" y="2346"/>
                  </a:cubicBezTo>
                  <a:cubicBezTo>
                    <a:pt x="6664" y="1895"/>
                    <a:pt x="6439" y="1758"/>
                    <a:pt x="6253" y="2093"/>
                  </a:cubicBezTo>
                  <a:cubicBezTo>
                    <a:pt x="6196" y="2195"/>
                    <a:pt x="6149" y="2316"/>
                    <a:pt x="6149" y="2363"/>
                  </a:cubicBezTo>
                  <a:cubicBezTo>
                    <a:pt x="6148" y="2410"/>
                    <a:pt x="6113" y="2523"/>
                    <a:pt x="6070" y="2613"/>
                  </a:cubicBezTo>
                  <a:cubicBezTo>
                    <a:pt x="6028" y="2702"/>
                    <a:pt x="5992" y="2834"/>
                    <a:pt x="5992" y="2905"/>
                  </a:cubicBezTo>
                  <a:cubicBezTo>
                    <a:pt x="5992" y="3094"/>
                    <a:pt x="5883" y="3168"/>
                    <a:pt x="5696" y="3109"/>
                  </a:cubicBezTo>
                  <a:cubicBezTo>
                    <a:pt x="5566" y="3068"/>
                    <a:pt x="5510" y="3084"/>
                    <a:pt x="5388" y="3191"/>
                  </a:cubicBezTo>
                  <a:cubicBezTo>
                    <a:pt x="5305" y="3263"/>
                    <a:pt x="5221" y="3308"/>
                    <a:pt x="5199" y="3294"/>
                  </a:cubicBezTo>
                  <a:cubicBezTo>
                    <a:pt x="5178" y="3279"/>
                    <a:pt x="5160" y="2824"/>
                    <a:pt x="5160" y="2282"/>
                  </a:cubicBezTo>
                  <a:cubicBezTo>
                    <a:pt x="5160" y="1704"/>
                    <a:pt x="5146" y="1333"/>
                    <a:pt x="5109" y="1064"/>
                  </a:cubicBezTo>
                  <a:cubicBezTo>
                    <a:pt x="5070" y="992"/>
                    <a:pt x="5045" y="921"/>
                    <a:pt x="5045" y="855"/>
                  </a:cubicBezTo>
                  <a:cubicBezTo>
                    <a:pt x="5045" y="595"/>
                    <a:pt x="4701" y="248"/>
                    <a:pt x="4368" y="168"/>
                  </a:cubicBezTo>
                  <a:cubicBezTo>
                    <a:pt x="3949" y="67"/>
                    <a:pt x="3352" y="198"/>
                    <a:pt x="3050" y="458"/>
                  </a:cubicBezTo>
                  <a:cubicBezTo>
                    <a:pt x="2806" y="667"/>
                    <a:pt x="2391" y="927"/>
                    <a:pt x="1867" y="1203"/>
                  </a:cubicBezTo>
                  <a:cubicBezTo>
                    <a:pt x="1863" y="1205"/>
                    <a:pt x="1840" y="1225"/>
                    <a:pt x="1838" y="1225"/>
                  </a:cubicBezTo>
                  <a:cubicBezTo>
                    <a:pt x="1835" y="1225"/>
                    <a:pt x="1824" y="1231"/>
                    <a:pt x="1820" y="1231"/>
                  </a:cubicBezTo>
                  <a:cubicBezTo>
                    <a:pt x="1813" y="1235"/>
                    <a:pt x="1808" y="1238"/>
                    <a:pt x="1800" y="1242"/>
                  </a:cubicBezTo>
                  <a:cubicBezTo>
                    <a:pt x="1026" y="1645"/>
                    <a:pt x="818" y="1814"/>
                    <a:pt x="616" y="2194"/>
                  </a:cubicBezTo>
                  <a:cubicBezTo>
                    <a:pt x="562" y="2295"/>
                    <a:pt x="528" y="2393"/>
                    <a:pt x="498" y="2488"/>
                  </a:cubicBezTo>
                  <a:cubicBezTo>
                    <a:pt x="488" y="2583"/>
                    <a:pt x="490" y="2690"/>
                    <a:pt x="502" y="2853"/>
                  </a:cubicBezTo>
                  <a:cubicBezTo>
                    <a:pt x="530" y="3232"/>
                    <a:pt x="523" y="3265"/>
                    <a:pt x="402" y="3380"/>
                  </a:cubicBezTo>
                  <a:cubicBezTo>
                    <a:pt x="331" y="3448"/>
                    <a:pt x="275" y="3565"/>
                    <a:pt x="275" y="3642"/>
                  </a:cubicBezTo>
                  <a:cubicBezTo>
                    <a:pt x="275" y="3719"/>
                    <a:pt x="250" y="3797"/>
                    <a:pt x="222" y="3816"/>
                  </a:cubicBezTo>
                  <a:cubicBezTo>
                    <a:pt x="193" y="3835"/>
                    <a:pt x="171" y="3977"/>
                    <a:pt x="171" y="4130"/>
                  </a:cubicBezTo>
                  <a:cubicBezTo>
                    <a:pt x="171" y="4283"/>
                    <a:pt x="193" y="4424"/>
                    <a:pt x="222" y="4443"/>
                  </a:cubicBezTo>
                  <a:cubicBezTo>
                    <a:pt x="288" y="4488"/>
                    <a:pt x="291" y="4852"/>
                    <a:pt x="226" y="4897"/>
                  </a:cubicBezTo>
                  <a:cubicBezTo>
                    <a:pt x="199" y="4915"/>
                    <a:pt x="162" y="5040"/>
                    <a:pt x="143" y="5176"/>
                  </a:cubicBezTo>
                  <a:cubicBezTo>
                    <a:pt x="116" y="5372"/>
                    <a:pt x="135" y="5487"/>
                    <a:pt x="237" y="5730"/>
                  </a:cubicBezTo>
                  <a:cubicBezTo>
                    <a:pt x="308" y="5899"/>
                    <a:pt x="416" y="6085"/>
                    <a:pt x="477" y="6145"/>
                  </a:cubicBezTo>
                  <a:cubicBezTo>
                    <a:pt x="553" y="6220"/>
                    <a:pt x="586" y="6321"/>
                    <a:pt x="586" y="6474"/>
                  </a:cubicBezTo>
                  <a:cubicBezTo>
                    <a:pt x="586" y="6795"/>
                    <a:pt x="704" y="7054"/>
                    <a:pt x="973" y="7327"/>
                  </a:cubicBezTo>
                  <a:cubicBezTo>
                    <a:pt x="1141" y="7498"/>
                    <a:pt x="1210" y="7611"/>
                    <a:pt x="1210" y="7720"/>
                  </a:cubicBezTo>
                  <a:cubicBezTo>
                    <a:pt x="1210" y="7883"/>
                    <a:pt x="1322" y="8201"/>
                    <a:pt x="1430" y="8345"/>
                  </a:cubicBezTo>
                  <a:cubicBezTo>
                    <a:pt x="1466" y="8393"/>
                    <a:pt x="1572" y="8491"/>
                    <a:pt x="1665" y="8562"/>
                  </a:cubicBezTo>
                  <a:cubicBezTo>
                    <a:pt x="1813" y="8676"/>
                    <a:pt x="1834" y="8726"/>
                    <a:pt x="1834" y="8949"/>
                  </a:cubicBezTo>
                  <a:cubicBezTo>
                    <a:pt x="1834" y="9481"/>
                    <a:pt x="2189" y="9869"/>
                    <a:pt x="2736" y="9935"/>
                  </a:cubicBezTo>
                  <a:lnTo>
                    <a:pt x="2989" y="9965"/>
                  </a:lnTo>
                  <a:lnTo>
                    <a:pt x="3009" y="10268"/>
                  </a:lnTo>
                  <a:cubicBezTo>
                    <a:pt x="3042" y="10798"/>
                    <a:pt x="3241" y="11091"/>
                    <a:pt x="3691" y="11269"/>
                  </a:cubicBezTo>
                  <a:cubicBezTo>
                    <a:pt x="3956" y="11374"/>
                    <a:pt x="4107" y="11376"/>
                    <a:pt x="4415" y="11276"/>
                  </a:cubicBezTo>
                  <a:cubicBezTo>
                    <a:pt x="4735" y="11172"/>
                    <a:pt x="5042" y="10863"/>
                    <a:pt x="5082" y="10606"/>
                  </a:cubicBezTo>
                  <a:cubicBezTo>
                    <a:pt x="5097" y="10504"/>
                    <a:pt x="5114" y="9896"/>
                    <a:pt x="5121" y="9254"/>
                  </a:cubicBezTo>
                  <a:cubicBezTo>
                    <a:pt x="5131" y="8359"/>
                    <a:pt x="5119" y="8073"/>
                    <a:pt x="5068" y="8029"/>
                  </a:cubicBezTo>
                  <a:cubicBezTo>
                    <a:pt x="5016" y="7984"/>
                    <a:pt x="5014" y="7930"/>
                    <a:pt x="5062" y="7780"/>
                  </a:cubicBezTo>
                  <a:cubicBezTo>
                    <a:pt x="5106" y="7642"/>
                    <a:pt x="5108" y="7538"/>
                    <a:pt x="5068" y="7396"/>
                  </a:cubicBezTo>
                  <a:cubicBezTo>
                    <a:pt x="5024" y="7237"/>
                    <a:pt x="5026" y="7193"/>
                    <a:pt x="5086" y="7168"/>
                  </a:cubicBezTo>
                  <a:cubicBezTo>
                    <a:pt x="5148" y="7142"/>
                    <a:pt x="5160" y="6845"/>
                    <a:pt x="5160" y="5378"/>
                  </a:cubicBezTo>
                  <a:cubicBezTo>
                    <a:pt x="5160" y="4412"/>
                    <a:pt x="5179" y="3610"/>
                    <a:pt x="5201" y="3595"/>
                  </a:cubicBezTo>
                  <a:cubicBezTo>
                    <a:pt x="5224" y="3580"/>
                    <a:pt x="5296" y="3633"/>
                    <a:pt x="5362" y="3709"/>
                  </a:cubicBezTo>
                  <a:cubicBezTo>
                    <a:pt x="5597" y="3976"/>
                    <a:pt x="5992" y="3812"/>
                    <a:pt x="5992" y="3449"/>
                  </a:cubicBezTo>
                  <a:cubicBezTo>
                    <a:pt x="5992" y="3356"/>
                    <a:pt x="6012" y="3270"/>
                    <a:pt x="6037" y="3253"/>
                  </a:cubicBezTo>
                  <a:cubicBezTo>
                    <a:pt x="6062" y="3236"/>
                    <a:pt x="6109" y="3067"/>
                    <a:pt x="6143" y="2879"/>
                  </a:cubicBezTo>
                  <a:cubicBezTo>
                    <a:pt x="6177" y="2691"/>
                    <a:pt x="6227" y="2524"/>
                    <a:pt x="6255" y="2505"/>
                  </a:cubicBezTo>
                  <a:cubicBezTo>
                    <a:pt x="6282" y="2487"/>
                    <a:pt x="6304" y="2425"/>
                    <a:pt x="6304" y="2368"/>
                  </a:cubicBezTo>
                  <a:cubicBezTo>
                    <a:pt x="6304" y="2311"/>
                    <a:pt x="6337" y="2236"/>
                    <a:pt x="6376" y="2200"/>
                  </a:cubicBezTo>
                  <a:cubicBezTo>
                    <a:pt x="6488" y="2099"/>
                    <a:pt x="6552" y="2232"/>
                    <a:pt x="6592" y="2649"/>
                  </a:cubicBezTo>
                  <a:cubicBezTo>
                    <a:pt x="6632" y="3064"/>
                    <a:pt x="6726" y="3274"/>
                    <a:pt x="6872" y="3274"/>
                  </a:cubicBezTo>
                  <a:cubicBezTo>
                    <a:pt x="7078" y="3274"/>
                    <a:pt x="7275" y="3535"/>
                    <a:pt x="7339" y="3895"/>
                  </a:cubicBezTo>
                  <a:cubicBezTo>
                    <a:pt x="7405" y="4261"/>
                    <a:pt x="7481" y="4334"/>
                    <a:pt x="7726" y="4267"/>
                  </a:cubicBezTo>
                  <a:cubicBezTo>
                    <a:pt x="7920" y="4214"/>
                    <a:pt x="8001" y="4081"/>
                    <a:pt x="8069" y="3702"/>
                  </a:cubicBezTo>
                  <a:cubicBezTo>
                    <a:pt x="8227" y="2820"/>
                    <a:pt x="8279" y="2590"/>
                    <a:pt x="8418" y="2166"/>
                  </a:cubicBezTo>
                  <a:cubicBezTo>
                    <a:pt x="8616" y="1561"/>
                    <a:pt x="8630" y="1536"/>
                    <a:pt x="8746" y="1650"/>
                  </a:cubicBezTo>
                  <a:cubicBezTo>
                    <a:pt x="8846" y="1750"/>
                    <a:pt x="8977" y="2276"/>
                    <a:pt x="9057" y="2911"/>
                  </a:cubicBezTo>
                  <a:cubicBezTo>
                    <a:pt x="9125" y="3441"/>
                    <a:pt x="9243" y="3928"/>
                    <a:pt x="9340" y="4080"/>
                  </a:cubicBezTo>
                  <a:cubicBezTo>
                    <a:pt x="9558" y="4421"/>
                    <a:pt x="9958" y="4514"/>
                    <a:pt x="10177" y="4274"/>
                  </a:cubicBezTo>
                  <a:cubicBezTo>
                    <a:pt x="10287" y="4154"/>
                    <a:pt x="10307" y="4081"/>
                    <a:pt x="10307" y="3760"/>
                  </a:cubicBezTo>
                  <a:cubicBezTo>
                    <a:pt x="10307" y="3555"/>
                    <a:pt x="10329" y="3344"/>
                    <a:pt x="10356" y="3290"/>
                  </a:cubicBezTo>
                  <a:cubicBezTo>
                    <a:pt x="10537" y="2922"/>
                    <a:pt x="10686" y="2178"/>
                    <a:pt x="10723" y="1461"/>
                  </a:cubicBezTo>
                  <a:cubicBezTo>
                    <a:pt x="10757" y="796"/>
                    <a:pt x="10776" y="685"/>
                    <a:pt x="10872" y="580"/>
                  </a:cubicBezTo>
                  <a:cubicBezTo>
                    <a:pt x="11019" y="418"/>
                    <a:pt x="11080" y="497"/>
                    <a:pt x="11136" y="917"/>
                  </a:cubicBezTo>
                  <a:cubicBezTo>
                    <a:pt x="11269" y="1906"/>
                    <a:pt x="11725" y="3936"/>
                    <a:pt x="11850" y="4087"/>
                  </a:cubicBezTo>
                  <a:cubicBezTo>
                    <a:pt x="12053" y="4332"/>
                    <a:pt x="12420" y="4089"/>
                    <a:pt x="12560" y="3614"/>
                  </a:cubicBezTo>
                  <a:cubicBezTo>
                    <a:pt x="12608" y="3452"/>
                    <a:pt x="12645" y="3247"/>
                    <a:pt x="12645" y="3161"/>
                  </a:cubicBezTo>
                  <a:cubicBezTo>
                    <a:pt x="12645" y="2973"/>
                    <a:pt x="12882" y="2363"/>
                    <a:pt x="12955" y="2363"/>
                  </a:cubicBezTo>
                  <a:cubicBezTo>
                    <a:pt x="13035" y="2363"/>
                    <a:pt x="13104" y="2549"/>
                    <a:pt x="13158" y="2911"/>
                  </a:cubicBezTo>
                  <a:cubicBezTo>
                    <a:pt x="13253" y="3542"/>
                    <a:pt x="13446" y="3902"/>
                    <a:pt x="13688" y="3902"/>
                  </a:cubicBezTo>
                  <a:cubicBezTo>
                    <a:pt x="13837" y="3902"/>
                    <a:pt x="13892" y="3816"/>
                    <a:pt x="13892" y="3590"/>
                  </a:cubicBezTo>
                  <a:cubicBezTo>
                    <a:pt x="13892" y="3518"/>
                    <a:pt x="13927" y="3430"/>
                    <a:pt x="13969" y="3393"/>
                  </a:cubicBezTo>
                  <a:cubicBezTo>
                    <a:pt x="14062" y="3308"/>
                    <a:pt x="14124" y="3424"/>
                    <a:pt x="14176" y="3773"/>
                  </a:cubicBezTo>
                  <a:cubicBezTo>
                    <a:pt x="14232" y="4143"/>
                    <a:pt x="14340" y="4079"/>
                    <a:pt x="14376" y="3655"/>
                  </a:cubicBezTo>
                  <a:cubicBezTo>
                    <a:pt x="14400" y="3374"/>
                    <a:pt x="14447" y="3227"/>
                    <a:pt x="14586" y="2995"/>
                  </a:cubicBezTo>
                  <a:cubicBezTo>
                    <a:pt x="14685" y="2831"/>
                    <a:pt x="14785" y="2694"/>
                    <a:pt x="14810" y="2688"/>
                  </a:cubicBezTo>
                  <a:cubicBezTo>
                    <a:pt x="14834" y="2682"/>
                    <a:pt x="14867" y="2905"/>
                    <a:pt x="14882" y="3182"/>
                  </a:cubicBezTo>
                  <a:cubicBezTo>
                    <a:pt x="14907" y="3622"/>
                    <a:pt x="14924" y="3699"/>
                    <a:pt x="15030" y="3792"/>
                  </a:cubicBezTo>
                  <a:cubicBezTo>
                    <a:pt x="15145" y="3895"/>
                    <a:pt x="15158" y="3897"/>
                    <a:pt x="15302" y="3803"/>
                  </a:cubicBezTo>
                  <a:cubicBezTo>
                    <a:pt x="15426" y="3723"/>
                    <a:pt x="15473" y="3718"/>
                    <a:pt x="15557" y="3775"/>
                  </a:cubicBezTo>
                  <a:cubicBezTo>
                    <a:pt x="15689" y="3865"/>
                    <a:pt x="15922" y="3862"/>
                    <a:pt x="16034" y="3769"/>
                  </a:cubicBezTo>
                  <a:cubicBezTo>
                    <a:pt x="16085" y="3726"/>
                    <a:pt x="16128" y="3595"/>
                    <a:pt x="16138" y="3455"/>
                  </a:cubicBezTo>
                  <a:cubicBezTo>
                    <a:pt x="16147" y="3323"/>
                    <a:pt x="16178" y="3209"/>
                    <a:pt x="16206" y="3201"/>
                  </a:cubicBezTo>
                  <a:cubicBezTo>
                    <a:pt x="16240" y="3193"/>
                    <a:pt x="16263" y="3872"/>
                    <a:pt x="16271" y="5127"/>
                  </a:cubicBezTo>
                  <a:cubicBezTo>
                    <a:pt x="16278" y="6191"/>
                    <a:pt x="16299" y="7099"/>
                    <a:pt x="16318" y="7146"/>
                  </a:cubicBezTo>
                  <a:cubicBezTo>
                    <a:pt x="16337" y="7193"/>
                    <a:pt x="16349" y="7353"/>
                    <a:pt x="16342" y="7499"/>
                  </a:cubicBezTo>
                  <a:cubicBezTo>
                    <a:pt x="16334" y="7645"/>
                    <a:pt x="16355" y="7815"/>
                    <a:pt x="16387" y="7881"/>
                  </a:cubicBezTo>
                  <a:cubicBezTo>
                    <a:pt x="16434" y="7978"/>
                    <a:pt x="16428" y="8011"/>
                    <a:pt x="16363" y="8038"/>
                  </a:cubicBezTo>
                  <a:cubicBezTo>
                    <a:pt x="16245" y="8088"/>
                    <a:pt x="16245" y="10366"/>
                    <a:pt x="16363" y="10704"/>
                  </a:cubicBezTo>
                  <a:cubicBezTo>
                    <a:pt x="16451" y="10955"/>
                    <a:pt x="16662" y="11138"/>
                    <a:pt x="17024" y="11276"/>
                  </a:cubicBezTo>
                  <a:cubicBezTo>
                    <a:pt x="17303" y="11382"/>
                    <a:pt x="17398" y="11380"/>
                    <a:pt x="17683" y="11272"/>
                  </a:cubicBezTo>
                  <a:cubicBezTo>
                    <a:pt x="18149" y="11094"/>
                    <a:pt x="18328" y="10849"/>
                    <a:pt x="18364" y="10337"/>
                  </a:cubicBezTo>
                  <a:lnTo>
                    <a:pt x="18389" y="9965"/>
                  </a:lnTo>
                  <a:lnTo>
                    <a:pt x="18650" y="9931"/>
                  </a:lnTo>
                  <a:cubicBezTo>
                    <a:pt x="18964" y="9889"/>
                    <a:pt x="19169" y="9780"/>
                    <a:pt x="19374" y="9544"/>
                  </a:cubicBezTo>
                  <a:cubicBezTo>
                    <a:pt x="19500" y="9399"/>
                    <a:pt x="19530" y="9307"/>
                    <a:pt x="19548" y="9022"/>
                  </a:cubicBezTo>
                  <a:cubicBezTo>
                    <a:pt x="19570" y="8693"/>
                    <a:pt x="19581" y="8669"/>
                    <a:pt x="19776" y="8528"/>
                  </a:cubicBezTo>
                  <a:cubicBezTo>
                    <a:pt x="20012" y="8357"/>
                    <a:pt x="20182" y="8033"/>
                    <a:pt x="20182" y="7756"/>
                  </a:cubicBezTo>
                  <a:cubicBezTo>
                    <a:pt x="20182" y="7539"/>
                    <a:pt x="20236" y="7453"/>
                    <a:pt x="20502" y="7239"/>
                  </a:cubicBezTo>
                  <a:cubicBezTo>
                    <a:pt x="20695" y="7083"/>
                    <a:pt x="20806" y="6789"/>
                    <a:pt x="20808" y="6424"/>
                  </a:cubicBezTo>
                  <a:cubicBezTo>
                    <a:pt x="20808" y="6328"/>
                    <a:pt x="20861" y="6211"/>
                    <a:pt x="20941" y="6128"/>
                  </a:cubicBezTo>
                  <a:cubicBezTo>
                    <a:pt x="21255" y="5801"/>
                    <a:pt x="21360" y="5280"/>
                    <a:pt x="21190" y="4888"/>
                  </a:cubicBezTo>
                  <a:cubicBezTo>
                    <a:pt x="21122" y="4731"/>
                    <a:pt x="21115" y="4664"/>
                    <a:pt x="21163" y="4551"/>
                  </a:cubicBezTo>
                  <a:cubicBezTo>
                    <a:pt x="21305" y="4208"/>
                    <a:pt x="21195" y="3535"/>
                    <a:pt x="20966" y="3352"/>
                  </a:cubicBezTo>
                  <a:cubicBezTo>
                    <a:pt x="20899" y="3298"/>
                    <a:pt x="20885" y="3190"/>
                    <a:pt x="20898" y="2782"/>
                  </a:cubicBezTo>
                  <a:cubicBezTo>
                    <a:pt x="20904" y="2593"/>
                    <a:pt x="20901" y="2485"/>
                    <a:pt x="20892" y="2387"/>
                  </a:cubicBezTo>
                  <a:cubicBezTo>
                    <a:pt x="20681" y="1900"/>
                    <a:pt x="20210" y="1441"/>
                    <a:pt x="19731" y="1326"/>
                  </a:cubicBezTo>
                  <a:cubicBezTo>
                    <a:pt x="19583" y="1290"/>
                    <a:pt x="19420" y="1185"/>
                    <a:pt x="19370" y="1087"/>
                  </a:cubicBezTo>
                  <a:cubicBezTo>
                    <a:pt x="19370" y="1086"/>
                    <a:pt x="19368" y="1086"/>
                    <a:pt x="19368" y="1085"/>
                  </a:cubicBezTo>
                  <a:cubicBezTo>
                    <a:pt x="19358" y="1077"/>
                    <a:pt x="19348" y="1070"/>
                    <a:pt x="19339" y="1061"/>
                  </a:cubicBezTo>
                  <a:cubicBezTo>
                    <a:pt x="19279" y="1005"/>
                    <a:pt x="19225" y="966"/>
                    <a:pt x="19168" y="920"/>
                  </a:cubicBezTo>
                  <a:cubicBezTo>
                    <a:pt x="19001" y="896"/>
                    <a:pt x="18503" y="643"/>
                    <a:pt x="18444" y="539"/>
                  </a:cubicBezTo>
                  <a:cubicBezTo>
                    <a:pt x="18344" y="362"/>
                    <a:pt x="17719" y="114"/>
                    <a:pt x="17371" y="114"/>
                  </a:cubicBezTo>
                  <a:close/>
                  <a:moveTo>
                    <a:pt x="11174" y="5685"/>
                  </a:moveTo>
                  <a:cubicBezTo>
                    <a:pt x="10898" y="5683"/>
                    <a:pt x="10595" y="5693"/>
                    <a:pt x="10271" y="5720"/>
                  </a:cubicBezTo>
                  <a:cubicBezTo>
                    <a:pt x="9779" y="5759"/>
                    <a:pt x="9256" y="5774"/>
                    <a:pt x="9112" y="5752"/>
                  </a:cubicBezTo>
                  <a:cubicBezTo>
                    <a:pt x="8890" y="5718"/>
                    <a:pt x="8851" y="5727"/>
                    <a:pt x="8851" y="5806"/>
                  </a:cubicBezTo>
                  <a:cubicBezTo>
                    <a:pt x="8851" y="5948"/>
                    <a:pt x="8690" y="5986"/>
                    <a:pt x="8608" y="5864"/>
                  </a:cubicBezTo>
                  <a:cubicBezTo>
                    <a:pt x="8580" y="5821"/>
                    <a:pt x="8567" y="5807"/>
                    <a:pt x="8557" y="5806"/>
                  </a:cubicBezTo>
                  <a:cubicBezTo>
                    <a:pt x="8554" y="5809"/>
                    <a:pt x="8551" y="5813"/>
                    <a:pt x="8547" y="5816"/>
                  </a:cubicBezTo>
                  <a:cubicBezTo>
                    <a:pt x="8542" y="5830"/>
                    <a:pt x="8540" y="5851"/>
                    <a:pt x="8540" y="5909"/>
                  </a:cubicBezTo>
                  <a:cubicBezTo>
                    <a:pt x="8540" y="5991"/>
                    <a:pt x="8520" y="6071"/>
                    <a:pt x="8496" y="6087"/>
                  </a:cubicBezTo>
                  <a:cubicBezTo>
                    <a:pt x="8473" y="6103"/>
                    <a:pt x="8434" y="6071"/>
                    <a:pt x="8391" y="6025"/>
                  </a:cubicBezTo>
                  <a:lnTo>
                    <a:pt x="8383" y="6038"/>
                  </a:lnTo>
                  <a:lnTo>
                    <a:pt x="8289" y="5915"/>
                  </a:lnTo>
                  <a:cubicBezTo>
                    <a:pt x="8219" y="5826"/>
                    <a:pt x="8196" y="5823"/>
                    <a:pt x="8165" y="5861"/>
                  </a:cubicBezTo>
                  <a:cubicBezTo>
                    <a:pt x="8125" y="5932"/>
                    <a:pt x="8098" y="6015"/>
                    <a:pt x="8085" y="6100"/>
                  </a:cubicBezTo>
                  <a:cubicBezTo>
                    <a:pt x="8079" y="6152"/>
                    <a:pt x="8077" y="6206"/>
                    <a:pt x="8079" y="6259"/>
                  </a:cubicBezTo>
                  <a:cubicBezTo>
                    <a:pt x="8084" y="6314"/>
                    <a:pt x="8097" y="6361"/>
                    <a:pt x="8124" y="6379"/>
                  </a:cubicBezTo>
                  <a:cubicBezTo>
                    <a:pt x="8202" y="6432"/>
                    <a:pt x="8186" y="7115"/>
                    <a:pt x="8102" y="7299"/>
                  </a:cubicBezTo>
                  <a:cubicBezTo>
                    <a:pt x="8044" y="7426"/>
                    <a:pt x="8012" y="7511"/>
                    <a:pt x="7983" y="7595"/>
                  </a:cubicBezTo>
                  <a:cubicBezTo>
                    <a:pt x="8003" y="7616"/>
                    <a:pt x="8003" y="7640"/>
                    <a:pt x="7967" y="7688"/>
                  </a:cubicBezTo>
                  <a:cubicBezTo>
                    <a:pt x="7961" y="7696"/>
                    <a:pt x="7954" y="7698"/>
                    <a:pt x="7947" y="7705"/>
                  </a:cubicBezTo>
                  <a:cubicBezTo>
                    <a:pt x="7926" y="7785"/>
                    <a:pt x="7910" y="7859"/>
                    <a:pt x="7904" y="7943"/>
                  </a:cubicBezTo>
                  <a:cubicBezTo>
                    <a:pt x="7901" y="7984"/>
                    <a:pt x="7897" y="8012"/>
                    <a:pt x="7892" y="8038"/>
                  </a:cubicBezTo>
                  <a:cubicBezTo>
                    <a:pt x="7899" y="8066"/>
                    <a:pt x="7898" y="8094"/>
                    <a:pt x="7879" y="8120"/>
                  </a:cubicBezTo>
                  <a:cubicBezTo>
                    <a:pt x="7898" y="8147"/>
                    <a:pt x="7897" y="8179"/>
                    <a:pt x="7855" y="8208"/>
                  </a:cubicBezTo>
                  <a:cubicBezTo>
                    <a:pt x="7817" y="8234"/>
                    <a:pt x="7751" y="8254"/>
                    <a:pt x="7710" y="8255"/>
                  </a:cubicBezTo>
                  <a:cubicBezTo>
                    <a:pt x="7589" y="8257"/>
                    <a:pt x="7539" y="8603"/>
                    <a:pt x="7598" y="9020"/>
                  </a:cubicBezTo>
                  <a:cubicBezTo>
                    <a:pt x="7661" y="9467"/>
                    <a:pt x="7801" y="9803"/>
                    <a:pt x="8020" y="10043"/>
                  </a:cubicBezTo>
                  <a:cubicBezTo>
                    <a:pt x="8107" y="10138"/>
                    <a:pt x="8231" y="10365"/>
                    <a:pt x="8294" y="10548"/>
                  </a:cubicBezTo>
                  <a:cubicBezTo>
                    <a:pt x="8358" y="10730"/>
                    <a:pt x="8457" y="10954"/>
                    <a:pt x="8514" y="11046"/>
                  </a:cubicBezTo>
                  <a:cubicBezTo>
                    <a:pt x="8672" y="11301"/>
                    <a:pt x="9171" y="11815"/>
                    <a:pt x="9263" y="11817"/>
                  </a:cubicBezTo>
                  <a:cubicBezTo>
                    <a:pt x="9308" y="11818"/>
                    <a:pt x="9533" y="11889"/>
                    <a:pt x="9761" y="11974"/>
                  </a:cubicBezTo>
                  <a:cubicBezTo>
                    <a:pt x="10171" y="12126"/>
                    <a:pt x="10178" y="12134"/>
                    <a:pt x="10193" y="12335"/>
                  </a:cubicBezTo>
                  <a:cubicBezTo>
                    <a:pt x="10214" y="12615"/>
                    <a:pt x="10122" y="12681"/>
                    <a:pt x="9752" y="12660"/>
                  </a:cubicBezTo>
                  <a:cubicBezTo>
                    <a:pt x="9390" y="12639"/>
                    <a:pt x="9371" y="12541"/>
                    <a:pt x="9720" y="12501"/>
                  </a:cubicBezTo>
                  <a:cubicBezTo>
                    <a:pt x="9946" y="12474"/>
                    <a:pt x="9928" y="12465"/>
                    <a:pt x="9526" y="12428"/>
                  </a:cubicBezTo>
                  <a:cubicBezTo>
                    <a:pt x="9057" y="12384"/>
                    <a:pt x="8820" y="12429"/>
                    <a:pt x="8473" y="12623"/>
                  </a:cubicBezTo>
                  <a:cubicBezTo>
                    <a:pt x="8365" y="12683"/>
                    <a:pt x="8289" y="12753"/>
                    <a:pt x="8304" y="12780"/>
                  </a:cubicBezTo>
                  <a:cubicBezTo>
                    <a:pt x="8319" y="12807"/>
                    <a:pt x="8292" y="12862"/>
                    <a:pt x="8245" y="12905"/>
                  </a:cubicBezTo>
                  <a:cubicBezTo>
                    <a:pt x="8198" y="12947"/>
                    <a:pt x="8067" y="13121"/>
                    <a:pt x="7955" y="13287"/>
                  </a:cubicBezTo>
                  <a:cubicBezTo>
                    <a:pt x="7784" y="13540"/>
                    <a:pt x="7739" y="13576"/>
                    <a:pt x="7675" y="13517"/>
                  </a:cubicBezTo>
                  <a:cubicBezTo>
                    <a:pt x="7608" y="13457"/>
                    <a:pt x="7603" y="13469"/>
                    <a:pt x="7633" y="13601"/>
                  </a:cubicBezTo>
                  <a:cubicBezTo>
                    <a:pt x="7662" y="13725"/>
                    <a:pt x="7621" y="13832"/>
                    <a:pt x="7428" y="14149"/>
                  </a:cubicBezTo>
                  <a:cubicBezTo>
                    <a:pt x="7296" y="14364"/>
                    <a:pt x="7188" y="14560"/>
                    <a:pt x="7188" y="14587"/>
                  </a:cubicBezTo>
                  <a:cubicBezTo>
                    <a:pt x="7188" y="14613"/>
                    <a:pt x="7260" y="14701"/>
                    <a:pt x="7349" y="14780"/>
                  </a:cubicBezTo>
                  <a:lnTo>
                    <a:pt x="7510" y="14924"/>
                  </a:lnTo>
                  <a:lnTo>
                    <a:pt x="7218" y="15599"/>
                  </a:lnTo>
                  <a:cubicBezTo>
                    <a:pt x="7058" y="15970"/>
                    <a:pt x="6927" y="16298"/>
                    <a:pt x="6927" y="16327"/>
                  </a:cubicBezTo>
                  <a:cubicBezTo>
                    <a:pt x="6927" y="16387"/>
                    <a:pt x="6791" y="16649"/>
                    <a:pt x="6637" y="16910"/>
                  </a:cubicBezTo>
                  <a:cubicBezTo>
                    <a:pt x="6647" y="16947"/>
                    <a:pt x="6644" y="16999"/>
                    <a:pt x="6616" y="17058"/>
                  </a:cubicBezTo>
                  <a:cubicBezTo>
                    <a:pt x="6608" y="17074"/>
                    <a:pt x="6564" y="17130"/>
                    <a:pt x="6543" y="17161"/>
                  </a:cubicBezTo>
                  <a:cubicBezTo>
                    <a:pt x="6522" y="17247"/>
                    <a:pt x="6456" y="17368"/>
                    <a:pt x="6333" y="17515"/>
                  </a:cubicBezTo>
                  <a:cubicBezTo>
                    <a:pt x="6180" y="17700"/>
                    <a:pt x="5759" y="18195"/>
                    <a:pt x="5398" y="18616"/>
                  </a:cubicBezTo>
                  <a:cubicBezTo>
                    <a:pt x="4825" y="19281"/>
                    <a:pt x="4743" y="19426"/>
                    <a:pt x="4770" y="19726"/>
                  </a:cubicBezTo>
                  <a:cubicBezTo>
                    <a:pt x="4778" y="19819"/>
                    <a:pt x="4802" y="19893"/>
                    <a:pt x="4833" y="19961"/>
                  </a:cubicBezTo>
                  <a:cubicBezTo>
                    <a:pt x="4852" y="19989"/>
                    <a:pt x="4874" y="20015"/>
                    <a:pt x="4899" y="20042"/>
                  </a:cubicBezTo>
                  <a:cubicBezTo>
                    <a:pt x="5010" y="20158"/>
                    <a:pt x="5100" y="20192"/>
                    <a:pt x="5270" y="20206"/>
                  </a:cubicBezTo>
                  <a:cubicBezTo>
                    <a:pt x="5382" y="20189"/>
                    <a:pt x="5502" y="20137"/>
                    <a:pt x="5625" y="20038"/>
                  </a:cubicBezTo>
                  <a:cubicBezTo>
                    <a:pt x="5728" y="19954"/>
                    <a:pt x="5790" y="19911"/>
                    <a:pt x="5839" y="19890"/>
                  </a:cubicBezTo>
                  <a:cubicBezTo>
                    <a:pt x="5952" y="19753"/>
                    <a:pt x="6010" y="19698"/>
                    <a:pt x="6041" y="19707"/>
                  </a:cubicBezTo>
                  <a:cubicBezTo>
                    <a:pt x="6111" y="19557"/>
                    <a:pt x="6431" y="19064"/>
                    <a:pt x="6653" y="18775"/>
                  </a:cubicBezTo>
                  <a:cubicBezTo>
                    <a:pt x="6732" y="18670"/>
                    <a:pt x="6863" y="18480"/>
                    <a:pt x="6941" y="18353"/>
                  </a:cubicBezTo>
                  <a:cubicBezTo>
                    <a:pt x="7019" y="18226"/>
                    <a:pt x="7161" y="18016"/>
                    <a:pt x="7257" y="17887"/>
                  </a:cubicBezTo>
                  <a:cubicBezTo>
                    <a:pt x="7422" y="17666"/>
                    <a:pt x="7708" y="17133"/>
                    <a:pt x="7708" y="17045"/>
                  </a:cubicBezTo>
                  <a:cubicBezTo>
                    <a:pt x="7708" y="17023"/>
                    <a:pt x="7811" y="16767"/>
                    <a:pt x="7935" y="16476"/>
                  </a:cubicBezTo>
                  <a:cubicBezTo>
                    <a:pt x="8060" y="16184"/>
                    <a:pt x="8176" y="15897"/>
                    <a:pt x="8194" y="15840"/>
                  </a:cubicBezTo>
                  <a:cubicBezTo>
                    <a:pt x="8213" y="15782"/>
                    <a:pt x="8257" y="15747"/>
                    <a:pt x="8292" y="15760"/>
                  </a:cubicBezTo>
                  <a:cubicBezTo>
                    <a:pt x="8402" y="15800"/>
                    <a:pt x="8437" y="16723"/>
                    <a:pt x="8351" y="17369"/>
                  </a:cubicBezTo>
                  <a:cubicBezTo>
                    <a:pt x="8200" y="18514"/>
                    <a:pt x="8181" y="18592"/>
                    <a:pt x="8049" y="18592"/>
                  </a:cubicBezTo>
                  <a:cubicBezTo>
                    <a:pt x="8011" y="18592"/>
                    <a:pt x="7967" y="18623"/>
                    <a:pt x="7953" y="18663"/>
                  </a:cubicBezTo>
                  <a:cubicBezTo>
                    <a:pt x="7939" y="18702"/>
                    <a:pt x="7820" y="18794"/>
                    <a:pt x="7690" y="18865"/>
                  </a:cubicBezTo>
                  <a:cubicBezTo>
                    <a:pt x="7560" y="18936"/>
                    <a:pt x="7400" y="19059"/>
                    <a:pt x="7333" y="19136"/>
                  </a:cubicBezTo>
                  <a:cubicBezTo>
                    <a:pt x="7267" y="19212"/>
                    <a:pt x="7195" y="19275"/>
                    <a:pt x="7173" y="19275"/>
                  </a:cubicBezTo>
                  <a:cubicBezTo>
                    <a:pt x="7150" y="19276"/>
                    <a:pt x="7019" y="19373"/>
                    <a:pt x="6880" y="19490"/>
                  </a:cubicBezTo>
                  <a:cubicBezTo>
                    <a:pt x="6742" y="19608"/>
                    <a:pt x="6562" y="19747"/>
                    <a:pt x="6480" y="19799"/>
                  </a:cubicBezTo>
                  <a:cubicBezTo>
                    <a:pt x="6398" y="19852"/>
                    <a:pt x="6223" y="19985"/>
                    <a:pt x="6092" y="20096"/>
                  </a:cubicBezTo>
                  <a:cubicBezTo>
                    <a:pt x="6019" y="20157"/>
                    <a:pt x="5968" y="20191"/>
                    <a:pt x="5923" y="20216"/>
                  </a:cubicBezTo>
                  <a:cubicBezTo>
                    <a:pt x="5918" y="20225"/>
                    <a:pt x="5908" y="20236"/>
                    <a:pt x="5902" y="20244"/>
                  </a:cubicBezTo>
                  <a:cubicBezTo>
                    <a:pt x="5878" y="20280"/>
                    <a:pt x="5862" y="20318"/>
                    <a:pt x="5829" y="20352"/>
                  </a:cubicBezTo>
                  <a:cubicBezTo>
                    <a:pt x="5787" y="20395"/>
                    <a:pt x="5752" y="20437"/>
                    <a:pt x="5723" y="20481"/>
                  </a:cubicBezTo>
                  <a:cubicBezTo>
                    <a:pt x="5673" y="20555"/>
                    <a:pt x="5645" y="20629"/>
                    <a:pt x="5633" y="20704"/>
                  </a:cubicBezTo>
                  <a:cubicBezTo>
                    <a:pt x="5631" y="20732"/>
                    <a:pt x="5629" y="20761"/>
                    <a:pt x="5629" y="20796"/>
                  </a:cubicBezTo>
                  <a:cubicBezTo>
                    <a:pt x="5630" y="20811"/>
                    <a:pt x="5631" y="20827"/>
                    <a:pt x="5633" y="20842"/>
                  </a:cubicBezTo>
                  <a:cubicBezTo>
                    <a:pt x="5633" y="20857"/>
                    <a:pt x="5638" y="20868"/>
                    <a:pt x="5639" y="20882"/>
                  </a:cubicBezTo>
                  <a:cubicBezTo>
                    <a:pt x="5680" y="21050"/>
                    <a:pt x="5821" y="21217"/>
                    <a:pt x="6053" y="21383"/>
                  </a:cubicBezTo>
                  <a:cubicBezTo>
                    <a:pt x="6116" y="21401"/>
                    <a:pt x="6177" y="21420"/>
                    <a:pt x="6257" y="21430"/>
                  </a:cubicBezTo>
                  <a:cubicBezTo>
                    <a:pt x="6452" y="21455"/>
                    <a:pt x="6557" y="21490"/>
                    <a:pt x="6570" y="21529"/>
                  </a:cubicBezTo>
                  <a:cubicBezTo>
                    <a:pt x="6625" y="21535"/>
                    <a:pt x="6685" y="21541"/>
                    <a:pt x="6755" y="21546"/>
                  </a:cubicBezTo>
                  <a:cubicBezTo>
                    <a:pt x="6981" y="21575"/>
                    <a:pt x="8554" y="21592"/>
                    <a:pt x="11334" y="21600"/>
                  </a:cubicBezTo>
                  <a:cubicBezTo>
                    <a:pt x="12123" y="21600"/>
                    <a:pt x="12750" y="21599"/>
                    <a:pt x="13361" y="21598"/>
                  </a:cubicBezTo>
                  <a:cubicBezTo>
                    <a:pt x="14863" y="21585"/>
                    <a:pt x="15211" y="21544"/>
                    <a:pt x="15377" y="21432"/>
                  </a:cubicBezTo>
                  <a:cubicBezTo>
                    <a:pt x="15942" y="21049"/>
                    <a:pt x="15995" y="20824"/>
                    <a:pt x="15632" y="20352"/>
                  </a:cubicBezTo>
                  <a:cubicBezTo>
                    <a:pt x="15572" y="20274"/>
                    <a:pt x="15539" y="20209"/>
                    <a:pt x="15508" y="20148"/>
                  </a:cubicBezTo>
                  <a:cubicBezTo>
                    <a:pt x="15473" y="20134"/>
                    <a:pt x="15434" y="20115"/>
                    <a:pt x="15387" y="20074"/>
                  </a:cubicBezTo>
                  <a:cubicBezTo>
                    <a:pt x="15313" y="20011"/>
                    <a:pt x="15238" y="19958"/>
                    <a:pt x="15216" y="19958"/>
                  </a:cubicBezTo>
                  <a:cubicBezTo>
                    <a:pt x="15194" y="19958"/>
                    <a:pt x="15138" y="19919"/>
                    <a:pt x="15092" y="19870"/>
                  </a:cubicBezTo>
                  <a:cubicBezTo>
                    <a:pt x="15047" y="19822"/>
                    <a:pt x="14893" y="19700"/>
                    <a:pt x="14749" y="19600"/>
                  </a:cubicBezTo>
                  <a:cubicBezTo>
                    <a:pt x="14605" y="19500"/>
                    <a:pt x="14418" y="19347"/>
                    <a:pt x="14333" y="19260"/>
                  </a:cubicBezTo>
                  <a:cubicBezTo>
                    <a:pt x="14249" y="19173"/>
                    <a:pt x="14080" y="19050"/>
                    <a:pt x="13959" y="18985"/>
                  </a:cubicBezTo>
                  <a:cubicBezTo>
                    <a:pt x="13837" y="18920"/>
                    <a:pt x="13737" y="18844"/>
                    <a:pt x="13737" y="18815"/>
                  </a:cubicBezTo>
                  <a:cubicBezTo>
                    <a:pt x="13737" y="18787"/>
                    <a:pt x="13706" y="18764"/>
                    <a:pt x="13668" y="18764"/>
                  </a:cubicBezTo>
                  <a:cubicBezTo>
                    <a:pt x="13533" y="18764"/>
                    <a:pt x="13325" y="18449"/>
                    <a:pt x="13272" y="18164"/>
                  </a:cubicBezTo>
                  <a:cubicBezTo>
                    <a:pt x="13120" y="17344"/>
                    <a:pt x="13062" y="16727"/>
                    <a:pt x="13104" y="16355"/>
                  </a:cubicBezTo>
                  <a:cubicBezTo>
                    <a:pt x="13149" y="15947"/>
                    <a:pt x="13241" y="15752"/>
                    <a:pt x="13296" y="15949"/>
                  </a:cubicBezTo>
                  <a:cubicBezTo>
                    <a:pt x="13312" y="16009"/>
                    <a:pt x="13381" y="16186"/>
                    <a:pt x="13449" y="16342"/>
                  </a:cubicBezTo>
                  <a:cubicBezTo>
                    <a:pt x="13517" y="16499"/>
                    <a:pt x="13590" y="16692"/>
                    <a:pt x="13610" y="16770"/>
                  </a:cubicBezTo>
                  <a:cubicBezTo>
                    <a:pt x="13656" y="16951"/>
                    <a:pt x="14004" y="17699"/>
                    <a:pt x="14065" y="17745"/>
                  </a:cubicBezTo>
                  <a:cubicBezTo>
                    <a:pt x="14090" y="17765"/>
                    <a:pt x="14137" y="17832"/>
                    <a:pt x="14171" y="17896"/>
                  </a:cubicBezTo>
                  <a:cubicBezTo>
                    <a:pt x="14204" y="17960"/>
                    <a:pt x="14372" y="18206"/>
                    <a:pt x="14543" y="18446"/>
                  </a:cubicBezTo>
                  <a:cubicBezTo>
                    <a:pt x="14997" y="19080"/>
                    <a:pt x="15346" y="19603"/>
                    <a:pt x="15510" y="19885"/>
                  </a:cubicBezTo>
                  <a:cubicBezTo>
                    <a:pt x="15563" y="19886"/>
                    <a:pt x="15645" y="19926"/>
                    <a:pt x="15755" y="20021"/>
                  </a:cubicBezTo>
                  <a:cubicBezTo>
                    <a:pt x="15799" y="20059"/>
                    <a:pt x="15839" y="20079"/>
                    <a:pt x="15881" y="20107"/>
                  </a:cubicBezTo>
                  <a:cubicBezTo>
                    <a:pt x="16102" y="20225"/>
                    <a:pt x="16311" y="20204"/>
                    <a:pt x="16489" y="20040"/>
                  </a:cubicBezTo>
                  <a:cubicBezTo>
                    <a:pt x="16595" y="19942"/>
                    <a:pt x="16643" y="19826"/>
                    <a:pt x="16648" y="19698"/>
                  </a:cubicBezTo>
                  <a:cubicBezTo>
                    <a:pt x="16631" y="19434"/>
                    <a:pt x="16389" y="19075"/>
                    <a:pt x="15822" y="18407"/>
                  </a:cubicBezTo>
                  <a:cubicBezTo>
                    <a:pt x="14958" y="17391"/>
                    <a:pt x="14719" y="17068"/>
                    <a:pt x="14753" y="16903"/>
                  </a:cubicBezTo>
                  <a:cubicBezTo>
                    <a:pt x="14748" y="16892"/>
                    <a:pt x="14738" y="16880"/>
                    <a:pt x="14733" y="16869"/>
                  </a:cubicBezTo>
                  <a:cubicBezTo>
                    <a:pt x="14676" y="16737"/>
                    <a:pt x="14498" y="16321"/>
                    <a:pt x="14337" y="15945"/>
                  </a:cubicBezTo>
                  <a:cubicBezTo>
                    <a:pt x="14176" y="15569"/>
                    <a:pt x="14010" y="15191"/>
                    <a:pt x="13967" y="15105"/>
                  </a:cubicBezTo>
                  <a:cubicBezTo>
                    <a:pt x="13875" y="14922"/>
                    <a:pt x="13896" y="14865"/>
                    <a:pt x="14102" y="14748"/>
                  </a:cubicBezTo>
                  <a:cubicBezTo>
                    <a:pt x="14275" y="14650"/>
                    <a:pt x="14268" y="14572"/>
                    <a:pt x="14051" y="14265"/>
                  </a:cubicBezTo>
                  <a:cubicBezTo>
                    <a:pt x="13973" y="14155"/>
                    <a:pt x="13842" y="13936"/>
                    <a:pt x="13759" y="13777"/>
                  </a:cubicBezTo>
                  <a:cubicBezTo>
                    <a:pt x="13528" y="13337"/>
                    <a:pt x="13105" y="12799"/>
                    <a:pt x="12937" y="12731"/>
                  </a:cubicBezTo>
                  <a:cubicBezTo>
                    <a:pt x="12854" y="12697"/>
                    <a:pt x="12472" y="12670"/>
                    <a:pt x="12090" y="12670"/>
                  </a:cubicBezTo>
                  <a:lnTo>
                    <a:pt x="11395" y="12670"/>
                  </a:lnTo>
                  <a:lnTo>
                    <a:pt x="11342" y="12518"/>
                  </a:lnTo>
                  <a:cubicBezTo>
                    <a:pt x="11248" y="12247"/>
                    <a:pt x="11298" y="12137"/>
                    <a:pt x="11554" y="12052"/>
                  </a:cubicBezTo>
                  <a:cubicBezTo>
                    <a:pt x="11683" y="12008"/>
                    <a:pt x="11864" y="11938"/>
                    <a:pt x="11958" y="11895"/>
                  </a:cubicBezTo>
                  <a:cubicBezTo>
                    <a:pt x="12052" y="11852"/>
                    <a:pt x="12176" y="11817"/>
                    <a:pt x="12233" y="11817"/>
                  </a:cubicBezTo>
                  <a:cubicBezTo>
                    <a:pt x="12366" y="11817"/>
                    <a:pt x="12952" y="11172"/>
                    <a:pt x="13090" y="10876"/>
                  </a:cubicBezTo>
                  <a:cubicBezTo>
                    <a:pt x="13148" y="10751"/>
                    <a:pt x="13228" y="10537"/>
                    <a:pt x="13268" y="10399"/>
                  </a:cubicBezTo>
                  <a:cubicBezTo>
                    <a:pt x="13310" y="10258"/>
                    <a:pt x="13381" y="10137"/>
                    <a:pt x="13431" y="10122"/>
                  </a:cubicBezTo>
                  <a:cubicBezTo>
                    <a:pt x="13480" y="10108"/>
                    <a:pt x="13607" y="9922"/>
                    <a:pt x="13710" y="9707"/>
                  </a:cubicBezTo>
                  <a:cubicBezTo>
                    <a:pt x="13862" y="9390"/>
                    <a:pt x="13901" y="9233"/>
                    <a:pt x="13927" y="8863"/>
                  </a:cubicBezTo>
                  <a:cubicBezTo>
                    <a:pt x="13958" y="8426"/>
                    <a:pt x="13955" y="8404"/>
                    <a:pt x="13823" y="8270"/>
                  </a:cubicBezTo>
                  <a:cubicBezTo>
                    <a:pt x="13803" y="8250"/>
                    <a:pt x="13792" y="8231"/>
                    <a:pt x="13778" y="8212"/>
                  </a:cubicBezTo>
                  <a:cubicBezTo>
                    <a:pt x="13750" y="8203"/>
                    <a:pt x="13721" y="8192"/>
                    <a:pt x="13702" y="8175"/>
                  </a:cubicBezTo>
                  <a:cubicBezTo>
                    <a:pt x="13694" y="8169"/>
                    <a:pt x="13685" y="8160"/>
                    <a:pt x="13678" y="8152"/>
                  </a:cubicBezTo>
                  <a:cubicBezTo>
                    <a:pt x="13665" y="8139"/>
                    <a:pt x="13653" y="8105"/>
                    <a:pt x="13643" y="8079"/>
                  </a:cubicBezTo>
                  <a:cubicBezTo>
                    <a:pt x="13635" y="8058"/>
                    <a:pt x="13623" y="8046"/>
                    <a:pt x="13615" y="8019"/>
                  </a:cubicBezTo>
                  <a:cubicBezTo>
                    <a:pt x="13612" y="8005"/>
                    <a:pt x="13612" y="7990"/>
                    <a:pt x="13610" y="7976"/>
                  </a:cubicBezTo>
                  <a:cubicBezTo>
                    <a:pt x="13606" y="7961"/>
                    <a:pt x="13604" y="7960"/>
                    <a:pt x="13600" y="7943"/>
                  </a:cubicBezTo>
                  <a:cubicBezTo>
                    <a:pt x="13566" y="7802"/>
                    <a:pt x="13536" y="7612"/>
                    <a:pt x="13533" y="7518"/>
                  </a:cubicBezTo>
                  <a:cubicBezTo>
                    <a:pt x="13531" y="7424"/>
                    <a:pt x="13497" y="7280"/>
                    <a:pt x="13459" y="7200"/>
                  </a:cubicBezTo>
                  <a:cubicBezTo>
                    <a:pt x="13420" y="7120"/>
                    <a:pt x="13372" y="6980"/>
                    <a:pt x="13351" y="6888"/>
                  </a:cubicBezTo>
                  <a:cubicBezTo>
                    <a:pt x="13296" y="6649"/>
                    <a:pt x="12922" y="6121"/>
                    <a:pt x="12805" y="6121"/>
                  </a:cubicBezTo>
                  <a:cubicBezTo>
                    <a:pt x="12778" y="6121"/>
                    <a:pt x="12736" y="6090"/>
                    <a:pt x="12713" y="6050"/>
                  </a:cubicBezTo>
                  <a:cubicBezTo>
                    <a:pt x="12580" y="5822"/>
                    <a:pt x="12001" y="5692"/>
                    <a:pt x="11174" y="5685"/>
                  </a:cubicBezTo>
                  <a:close/>
                  <a:moveTo>
                    <a:pt x="18572" y="10137"/>
                  </a:moveTo>
                  <a:cubicBezTo>
                    <a:pt x="18543" y="10156"/>
                    <a:pt x="18519" y="10196"/>
                    <a:pt x="18519" y="10225"/>
                  </a:cubicBezTo>
                  <a:cubicBezTo>
                    <a:pt x="18519" y="10307"/>
                    <a:pt x="18557" y="10290"/>
                    <a:pt x="18591" y="10191"/>
                  </a:cubicBezTo>
                  <a:cubicBezTo>
                    <a:pt x="18609" y="10140"/>
                    <a:pt x="18601" y="10117"/>
                    <a:pt x="18572" y="10137"/>
                  </a:cubicBezTo>
                  <a:close/>
                  <a:moveTo>
                    <a:pt x="21563" y="10358"/>
                  </a:moveTo>
                  <a:cubicBezTo>
                    <a:pt x="21469" y="10358"/>
                    <a:pt x="21382" y="10363"/>
                    <a:pt x="21298" y="10367"/>
                  </a:cubicBezTo>
                  <a:cubicBezTo>
                    <a:pt x="21329" y="10381"/>
                    <a:pt x="21362" y="10396"/>
                    <a:pt x="21400" y="10423"/>
                  </a:cubicBezTo>
                  <a:cubicBezTo>
                    <a:pt x="21481" y="10481"/>
                    <a:pt x="21529" y="10479"/>
                    <a:pt x="21600" y="10447"/>
                  </a:cubicBezTo>
                  <a:lnTo>
                    <a:pt x="21600" y="10361"/>
                  </a:lnTo>
                  <a:cubicBezTo>
                    <a:pt x="21587" y="10360"/>
                    <a:pt x="21576" y="10359"/>
                    <a:pt x="21563" y="10358"/>
                  </a:cubicBezTo>
                  <a:close/>
                  <a:moveTo>
                    <a:pt x="21131" y="10380"/>
                  </a:moveTo>
                  <a:cubicBezTo>
                    <a:pt x="21081" y="10386"/>
                    <a:pt x="21019" y="10392"/>
                    <a:pt x="21002" y="10401"/>
                  </a:cubicBezTo>
                  <a:cubicBezTo>
                    <a:pt x="20839" y="10494"/>
                    <a:pt x="20882" y="10817"/>
                    <a:pt x="21096" y="11076"/>
                  </a:cubicBezTo>
                  <a:cubicBezTo>
                    <a:pt x="21199" y="11201"/>
                    <a:pt x="21304" y="11290"/>
                    <a:pt x="21327" y="11274"/>
                  </a:cubicBezTo>
                  <a:cubicBezTo>
                    <a:pt x="21351" y="11258"/>
                    <a:pt x="21386" y="11270"/>
                    <a:pt x="21404" y="11302"/>
                  </a:cubicBezTo>
                  <a:cubicBezTo>
                    <a:pt x="21434" y="11355"/>
                    <a:pt x="21511" y="11355"/>
                    <a:pt x="21600" y="11327"/>
                  </a:cubicBezTo>
                  <a:lnTo>
                    <a:pt x="21600" y="11226"/>
                  </a:lnTo>
                  <a:cubicBezTo>
                    <a:pt x="21503" y="11257"/>
                    <a:pt x="21433" y="11231"/>
                    <a:pt x="21294" y="11138"/>
                  </a:cubicBezTo>
                  <a:cubicBezTo>
                    <a:pt x="21054" y="10978"/>
                    <a:pt x="20958" y="10739"/>
                    <a:pt x="21045" y="10513"/>
                  </a:cubicBezTo>
                  <a:cubicBezTo>
                    <a:pt x="21070" y="10448"/>
                    <a:pt x="21099" y="10408"/>
                    <a:pt x="21131" y="10380"/>
                  </a:cubicBezTo>
                  <a:close/>
                  <a:moveTo>
                    <a:pt x="579" y="10565"/>
                  </a:moveTo>
                  <a:cubicBezTo>
                    <a:pt x="503" y="10567"/>
                    <a:pt x="429" y="10579"/>
                    <a:pt x="355" y="10597"/>
                  </a:cubicBezTo>
                  <a:cubicBezTo>
                    <a:pt x="427" y="10582"/>
                    <a:pt x="498" y="10570"/>
                    <a:pt x="577" y="10569"/>
                  </a:cubicBezTo>
                  <a:cubicBezTo>
                    <a:pt x="711" y="10567"/>
                    <a:pt x="838" y="10586"/>
                    <a:pt x="957" y="10623"/>
                  </a:cubicBezTo>
                  <a:cubicBezTo>
                    <a:pt x="832" y="10581"/>
                    <a:pt x="705" y="10561"/>
                    <a:pt x="579" y="10565"/>
                  </a:cubicBezTo>
                  <a:close/>
                  <a:moveTo>
                    <a:pt x="1167" y="10713"/>
                  </a:moveTo>
                  <a:cubicBezTo>
                    <a:pt x="1184" y="10722"/>
                    <a:pt x="1199" y="10733"/>
                    <a:pt x="1216" y="10743"/>
                  </a:cubicBezTo>
                  <a:cubicBezTo>
                    <a:pt x="1199" y="10733"/>
                    <a:pt x="1184" y="10722"/>
                    <a:pt x="1167" y="10713"/>
                  </a:cubicBezTo>
                  <a:close/>
                  <a:moveTo>
                    <a:pt x="1349" y="10842"/>
                  </a:moveTo>
                  <a:cubicBezTo>
                    <a:pt x="1368" y="10857"/>
                    <a:pt x="1387" y="10870"/>
                    <a:pt x="1404" y="10887"/>
                  </a:cubicBezTo>
                  <a:cubicBezTo>
                    <a:pt x="1395" y="10879"/>
                    <a:pt x="1391" y="10872"/>
                    <a:pt x="1381" y="10863"/>
                  </a:cubicBezTo>
                  <a:cubicBezTo>
                    <a:pt x="1371" y="10855"/>
                    <a:pt x="1359" y="10850"/>
                    <a:pt x="1349" y="10842"/>
                  </a:cubicBezTo>
                  <a:close/>
                  <a:moveTo>
                    <a:pt x="1451" y="10936"/>
                  </a:moveTo>
                  <a:cubicBezTo>
                    <a:pt x="1545" y="11037"/>
                    <a:pt x="1623" y="11155"/>
                    <a:pt x="1683" y="11291"/>
                  </a:cubicBezTo>
                  <a:cubicBezTo>
                    <a:pt x="1638" y="11157"/>
                    <a:pt x="1562" y="11045"/>
                    <a:pt x="1451" y="10936"/>
                  </a:cubicBezTo>
                  <a:close/>
                  <a:moveTo>
                    <a:pt x="612" y="11134"/>
                  </a:moveTo>
                  <a:cubicBezTo>
                    <a:pt x="511" y="11134"/>
                    <a:pt x="482" y="11163"/>
                    <a:pt x="482" y="11265"/>
                  </a:cubicBezTo>
                  <a:cubicBezTo>
                    <a:pt x="482" y="11337"/>
                    <a:pt x="509" y="11423"/>
                    <a:pt x="541" y="11459"/>
                  </a:cubicBezTo>
                  <a:cubicBezTo>
                    <a:pt x="585" y="11506"/>
                    <a:pt x="570" y="11589"/>
                    <a:pt x="486" y="11779"/>
                  </a:cubicBezTo>
                  <a:cubicBezTo>
                    <a:pt x="369" y="12045"/>
                    <a:pt x="299" y="12101"/>
                    <a:pt x="86" y="12101"/>
                  </a:cubicBezTo>
                  <a:cubicBezTo>
                    <a:pt x="53" y="12101"/>
                    <a:pt x="24" y="12110"/>
                    <a:pt x="0" y="12122"/>
                  </a:cubicBezTo>
                  <a:lnTo>
                    <a:pt x="0" y="12395"/>
                  </a:lnTo>
                  <a:cubicBezTo>
                    <a:pt x="71" y="12464"/>
                    <a:pt x="121" y="12441"/>
                    <a:pt x="169" y="12305"/>
                  </a:cubicBezTo>
                  <a:cubicBezTo>
                    <a:pt x="204" y="12202"/>
                    <a:pt x="270" y="12155"/>
                    <a:pt x="416" y="12129"/>
                  </a:cubicBezTo>
                  <a:cubicBezTo>
                    <a:pt x="524" y="12110"/>
                    <a:pt x="658" y="12085"/>
                    <a:pt x="712" y="12073"/>
                  </a:cubicBezTo>
                  <a:cubicBezTo>
                    <a:pt x="773" y="12059"/>
                    <a:pt x="867" y="12115"/>
                    <a:pt x="957" y="12221"/>
                  </a:cubicBezTo>
                  <a:cubicBezTo>
                    <a:pt x="1119" y="12411"/>
                    <a:pt x="1289" y="12422"/>
                    <a:pt x="1289" y="12243"/>
                  </a:cubicBezTo>
                  <a:cubicBezTo>
                    <a:pt x="1289" y="12157"/>
                    <a:pt x="1247" y="12125"/>
                    <a:pt x="1120" y="12112"/>
                  </a:cubicBezTo>
                  <a:cubicBezTo>
                    <a:pt x="987" y="12098"/>
                    <a:pt x="919" y="12041"/>
                    <a:pt x="790" y="11832"/>
                  </a:cubicBezTo>
                  <a:cubicBezTo>
                    <a:pt x="653" y="11610"/>
                    <a:pt x="639" y="11550"/>
                    <a:pt x="686" y="11435"/>
                  </a:cubicBezTo>
                  <a:cubicBezTo>
                    <a:pt x="776" y="11219"/>
                    <a:pt x="755" y="11134"/>
                    <a:pt x="612" y="11134"/>
                  </a:cubicBezTo>
                  <a:close/>
                  <a:moveTo>
                    <a:pt x="1655" y="12309"/>
                  </a:moveTo>
                  <a:cubicBezTo>
                    <a:pt x="1619" y="12411"/>
                    <a:pt x="1573" y="12489"/>
                    <a:pt x="1524" y="12548"/>
                  </a:cubicBezTo>
                  <a:cubicBezTo>
                    <a:pt x="1570" y="12480"/>
                    <a:pt x="1614" y="12401"/>
                    <a:pt x="1655" y="12309"/>
                  </a:cubicBezTo>
                  <a:close/>
                  <a:moveTo>
                    <a:pt x="12352" y="12397"/>
                  </a:moveTo>
                  <a:cubicBezTo>
                    <a:pt x="12307" y="12396"/>
                    <a:pt x="12249" y="12406"/>
                    <a:pt x="12168" y="12428"/>
                  </a:cubicBezTo>
                  <a:lnTo>
                    <a:pt x="11944" y="12486"/>
                  </a:lnTo>
                  <a:lnTo>
                    <a:pt x="12227" y="12492"/>
                  </a:lnTo>
                  <a:cubicBezTo>
                    <a:pt x="12441" y="12497"/>
                    <a:pt x="12496" y="12483"/>
                    <a:pt x="12450" y="12434"/>
                  </a:cubicBezTo>
                  <a:cubicBezTo>
                    <a:pt x="12429" y="12410"/>
                    <a:pt x="12397" y="12399"/>
                    <a:pt x="12352" y="12397"/>
                  </a:cubicBezTo>
                  <a:close/>
                  <a:moveTo>
                    <a:pt x="1249" y="12756"/>
                  </a:moveTo>
                  <a:cubicBezTo>
                    <a:pt x="1224" y="12769"/>
                    <a:pt x="1200" y="12786"/>
                    <a:pt x="1173" y="12806"/>
                  </a:cubicBezTo>
                  <a:cubicBezTo>
                    <a:pt x="1178" y="12802"/>
                    <a:pt x="1190" y="12799"/>
                    <a:pt x="1194" y="12795"/>
                  </a:cubicBezTo>
                  <a:cubicBezTo>
                    <a:pt x="1214" y="12778"/>
                    <a:pt x="1228" y="12773"/>
                    <a:pt x="1249" y="12756"/>
                  </a:cubicBezTo>
                  <a:close/>
                  <a:moveTo>
                    <a:pt x="80" y="12832"/>
                  </a:moveTo>
                  <a:cubicBezTo>
                    <a:pt x="99" y="12843"/>
                    <a:pt x="114" y="12859"/>
                    <a:pt x="131" y="12868"/>
                  </a:cubicBezTo>
                  <a:cubicBezTo>
                    <a:pt x="236" y="12920"/>
                    <a:pt x="397" y="12937"/>
                    <a:pt x="561" y="12939"/>
                  </a:cubicBezTo>
                  <a:cubicBezTo>
                    <a:pt x="382" y="12929"/>
                    <a:pt x="220" y="12893"/>
                    <a:pt x="80" y="12832"/>
                  </a:cubicBezTo>
                  <a:close/>
                  <a:moveTo>
                    <a:pt x="4807" y="12969"/>
                  </a:moveTo>
                  <a:cubicBezTo>
                    <a:pt x="4753" y="12970"/>
                    <a:pt x="4698" y="12977"/>
                    <a:pt x="4648" y="12988"/>
                  </a:cubicBezTo>
                  <a:cubicBezTo>
                    <a:pt x="4647" y="12989"/>
                    <a:pt x="4646" y="12990"/>
                    <a:pt x="4644" y="12991"/>
                  </a:cubicBezTo>
                  <a:cubicBezTo>
                    <a:pt x="4703" y="12988"/>
                    <a:pt x="4770" y="12988"/>
                    <a:pt x="4860" y="12988"/>
                  </a:cubicBezTo>
                  <a:cubicBezTo>
                    <a:pt x="4901" y="12989"/>
                    <a:pt x="4925" y="12990"/>
                    <a:pt x="4958" y="12991"/>
                  </a:cubicBezTo>
                  <a:cubicBezTo>
                    <a:pt x="4908" y="12983"/>
                    <a:pt x="4856" y="12968"/>
                    <a:pt x="4807" y="12969"/>
                  </a:cubicBezTo>
                  <a:close/>
                  <a:moveTo>
                    <a:pt x="4183" y="13218"/>
                  </a:moveTo>
                  <a:cubicBezTo>
                    <a:pt x="4007" y="13347"/>
                    <a:pt x="3857" y="13504"/>
                    <a:pt x="3789" y="13661"/>
                  </a:cubicBezTo>
                  <a:cubicBezTo>
                    <a:pt x="3784" y="13673"/>
                    <a:pt x="3782" y="13695"/>
                    <a:pt x="3777" y="13708"/>
                  </a:cubicBezTo>
                  <a:cubicBezTo>
                    <a:pt x="3856" y="13545"/>
                    <a:pt x="3984" y="13389"/>
                    <a:pt x="4183" y="13218"/>
                  </a:cubicBezTo>
                  <a:close/>
                  <a:moveTo>
                    <a:pt x="5574" y="13263"/>
                  </a:moveTo>
                  <a:cubicBezTo>
                    <a:pt x="5638" y="13313"/>
                    <a:pt x="5694" y="13364"/>
                    <a:pt x="5747" y="13422"/>
                  </a:cubicBezTo>
                  <a:cubicBezTo>
                    <a:pt x="5698" y="13372"/>
                    <a:pt x="5642" y="13323"/>
                    <a:pt x="5574" y="13263"/>
                  </a:cubicBezTo>
                  <a:close/>
                  <a:moveTo>
                    <a:pt x="17234" y="13287"/>
                  </a:moveTo>
                  <a:cubicBezTo>
                    <a:pt x="17282" y="13329"/>
                    <a:pt x="17328" y="13370"/>
                    <a:pt x="17366" y="13409"/>
                  </a:cubicBezTo>
                  <a:cubicBezTo>
                    <a:pt x="17353" y="13396"/>
                    <a:pt x="17345" y="13382"/>
                    <a:pt x="17332" y="13369"/>
                  </a:cubicBezTo>
                  <a:cubicBezTo>
                    <a:pt x="17301" y="13337"/>
                    <a:pt x="17267" y="13315"/>
                    <a:pt x="17234" y="13287"/>
                  </a:cubicBezTo>
                  <a:close/>
                  <a:moveTo>
                    <a:pt x="4788" y="13468"/>
                  </a:moveTo>
                  <a:cubicBezTo>
                    <a:pt x="4458" y="13468"/>
                    <a:pt x="4404" y="13499"/>
                    <a:pt x="4231" y="13781"/>
                  </a:cubicBezTo>
                  <a:cubicBezTo>
                    <a:pt x="4094" y="14003"/>
                    <a:pt x="4087" y="14038"/>
                    <a:pt x="4148" y="14187"/>
                  </a:cubicBezTo>
                  <a:cubicBezTo>
                    <a:pt x="4185" y="14277"/>
                    <a:pt x="4229" y="14420"/>
                    <a:pt x="4246" y="14505"/>
                  </a:cubicBezTo>
                  <a:cubicBezTo>
                    <a:pt x="4265" y="14597"/>
                    <a:pt x="4357" y="14719"/>
                    <a:pt x="4472" y="14804"/>
                  </a:cubicBezTo>
                  <a:cubicBezTo>
                    <a:pt x="4744" y="15007"/>
                    <a:pt x="5030" y="14999"/>
                    <a:pt x="5305" y="14780"/>
                  </a:cubicBezTo>
                  <a:cubicBezTo>
                    <a:pt x="5485" y="14638"/>
                    <a:pt x="5524" y="14569"/>
                    <a:pt x="5554" y="14346"/>
                  </a:cubicBezTo>
                  <a:cubicBezTo>
                    <a:pt x="5623" y="13843"/>
                    <a:pt x="5294" y="13468"/>
                    <a:pt x="4788" y="13468"/>
                  </a:cubicBezTo>
                  <a:close/>
                  <a:moveTo>
                    <a:pt x="16536" y="13472"/>
                  </a:moveTo>
                  <a:cubicBezTo>
                    <a:pt x="16401" y="13464"/>
                    <a:pt x="16286" y="13477"/>
                    <a:pt x="16263" y="13517"/>
                  </a:cubicBezTo>
                  <a:cubicBezTo>
                    <a:pt x="16248" y="13544"/>
                    <a:pt x="16160" y="13583"/>
                    <a:pt x="16069" y="13603"/>
                  </a:cubicBezTo>
                  <a:cubicBezTo>
                    <a:pt x="15769" y="13669"/>
                    <a:pt x="15675" y="13959"/>
                    <a:pt x="15881" y="14179"/>
                  </a:cubicBezTo>
                  <a:cubicBezTo>
                    <a:pt x="15945" y="14247"/>
                    <a:pt x="16039" y="14360"/>
                    <a:pt x="16089" y="14428"/>
                  </a:cubicBezTo>
                  <a:cubicBezTo>
                    <a:pt x="16167" y="14535"/>
                    <a:pt x="16231" y="14550"/>
                    <a:pt x="16561" y="14550"/>
                  </a:cubicBezTo>
                  <a:cubicBezTo>
                    <a:pt x="16988" y="14550"/>
                    <a:pt x="17053" y="14507"/>
                    <a:pt x="17171" y="14140"/>
                  </a:cubicBezTo>
                  <a:cubicBezTo>
                    <a:pt x="17261" y="13861"/>
                    <a:pt x="17181" y="13671"/>
                    <a:pt x="16928" y="13556"/>
                  </a:cubicBezTo>
                  <a:cubicBezTo>
                    <a:pt x="16830" y="13511"/>
                    <a:pt x="16686" y="13483"/>
                    <a:pt x="16555" y="13474"/>
                  </a:cubicBezTo>
                  <a:cubicBezTo>
                    <a:pt x="16610" y="13475"/>
                    <a:pt x="16658" y="13498"/>
                    <a:pt x="16695" y="13547"/>
                  </a:cubicBezTo>
                  <a:cubicBezTo>
                    <a:pt x="16727" y="13590"/>
                    <a:pt x="16825" y="13642"/>
                    <a:pt x="16910" y="13661"/>
                  </a:cubicBezTo>
                  <a:cubicBezTo>
                    <a:pt x="17117" y="13706"/>
                    <a:pt x="17180" y="13887"/>
                    <a:pt x="17081" y="14151"/>
                  </a:cubicBezTo>
                  <a:cubicBezTo>
                    <a:pt x="17040" y="14260"/>
                    <a:pt x="16985" y="14374"/>
                    <a:pt x="16960" y="14402"/>
                  </a:cubicBezTo>
                  <a:cubicBezTo>
                    <a:pt x="16934" y="14430"/>
                    <a:pt x="16762" y="14460"/>
                    <a:pt x="16577" y="14469"/>
                  </a:cubicBezTo>
                  <a:lnTo>
                    <a:pt x="16240" y="14488"/>
                  </a:lnTo>
                  <a:lnTo>
                    <a:pt x="16053" y="14239"/>
                  </a:lnTo>
                  <a:cubicBezTo>
                    <a:pt x="15951" y="14102"/>
                    <a:pt x="15869" y="13954"/>
                    <a:pt x="15869" y="13908"/>
                  </a:cubicBezTo>
                  <a:cubicBezTo>
                    <a:pt x="15869" y="13805"/>
                    <a:pt x="15974" y="13705"/>
                    <a:pt x="16106" y="13682"/>
                  </a:cubicBezTo>
                  <a:cubicBezTo>
                    <a:pt x="16162" y="13673"/>
                    <a:pt x="16263" y="13620"/>
                    <a:pt x="16334" y="13566"/>
                  </a:cubicBezTo>
                  <a:cubicBezTo>
                    <a:pt x="16411" y="13508"/>
                    <a:pt x="16480" y="13476"/>
                    <a:pt x="16540" y="13472"/>
                  </a:cubicBezTo>
                  <a:cubicBezTo>
                    <a:pt x="16538" y="13472"/>
                    <a:pt x="16537" y="13472"/>
                    <a:pt x="16536" y="13472"/>
                  </a:cubicBezTo>
                  <a:close/>
                  <a:moveTo>
                    <a:pt x="4640" y="13500"/>
                  </a:moveTo>
                  <a:cubicBezTo>
                    <a:pt x="4749" y="13502"/>
                    <a:pt x="4860" y="13575"/>
                    <a:pt x="4817" y="13650"/>
                  </a:cubicBezTo>
                  <a:cubicBezTo>
                    <a:pt x="4797" y="13685"/>
                    <a:pt x="4778" y="13819"/>
                    <a:pt x="4776" y="13947"/>
                  </a:cubicBezTo>
                  <a:lnTo>
                    <a:pt x="4770" y="14179"/>
                  </a:lnTo>
                  <a:lnTo>
                    <a:pt x="4525" y="14185"/>
                  </a:lnTo>
                  <a:cubicBezTo>
                    <a:pt x="4290" y="14190"/>
                    <a:pt x="4174" y="14134"/>
                    <a:pt x="4174" y="14018"/>
                  </a:cubicBezTo>
                  <a:cubicBezTo>
                    <a:pt x="4174" y="13932"/>
                    <a:pt x="4426" y="13589"/>
                    <a:pt x="4538" y="13523"/>
                  </a:cubicBezTo>
                  <a:cubicBezTo>
                    <a:pt x="4569" y="13506"/>
                    <a:pt x="4604" y="13499"/>
                    <a:pt x="4640" y="13500"/>
                  </a:cubicBezTo>
                  <a:close/>
                  <a:moveTo>
                    <a:pt x="5823" y="13517"/>
                  </a:moveTo>
                  <a:cubicBezTo>
                    <a:pt x="5843" y="13542"/>
                    <a:pt x="5863" y="13567"/>
                    <a:pt x="5878" y="13592"/>
                  </a:cubicBezTo>
                  <a:cubicBezTo>
                    <a:pt x="5876" y="13588"/>
                    <a:pt x="5877" y="13581"/>
                    <a:pt x="5874" y="13577"/>
                  </a:cubicBezTo>
                  <a:cubicBezTo>
                    <a:pt x="5861" y="13555"/>
                    <a:pt x="5838" y="13538"/>
                    <a:pt x="5823" y="13517"/>
                  </a:cubicBezTo>
                  <a:close/>
                  <a:moveTo>
                    <a:pt x="5025" y="13571"/>
                  </a:moveTo>
                  <a:cubicBezTo>
                    <a:pt x="5209" y="13606"/>
                    <a:pt x="5421" y="13829"/>
                    <a:pt x="5474" y="14043"/>
                  </a:cubicBezTo>
                  <a:cubicBezTo>
                    <a:pt x="5539" y="14307"/>
                    <a:pt x="5472" y="14520"/>
                    <a:pt x="5258" y="14735"/>
                  </a:cubicBezTo>
                  <a:cubicBezTo>
                    <a:pt x="5024" y="14971"/>
                    <a:pt x="4729" y="14953"/>
                    <a:pt x="4468" y="14690"/>
                  </a:cubicBezTo>
                  <a:cubicBezTo>
                    <a:pt x="4330" y="14551"/>
                    <a:pt x="4276" y="14454"/>
                    <a:pt x="4287" y="14366"/>
                  </a:cubicBezTo>
                  <a:cubicBezTo>
                    <a:pt x="4302" y="14253"/>
                    <a:pt x="4338" y="14235"/>
                    <a:pt x="4599" y="14220"/>
                  </a:cubicBezTo>
                  <a:lnTo>
                    <a:pt x="4895" y="14202"/>
                  </a:lnTo>
                  <a:lnTo>
                    <a:pt x="4911" y="13878"/>
                  </a:lnTo>
                  <a:cubicBezTo>
                    <a:pt x="4925" y="13595"/>
                    <a:pt x="4939" y="13554"/>
                    <a:pt x="5025" y="13571"/>
                  </a:cubicBezTo>
                  <a:close/>
                  <a:moveTo>
                    <a:pt x="16497" y="13775"/>
                  </a:moveTo>
                  <a:cubicBezTo>
                    <a:pt x="16454" y="13796"/>
                    <a:pt x="16436" y="13896"/>
                    <a:pt x="16463" y="14013"/>
                  </a:cubicBezTo>
                  <a:cubicBezTo>
                    <a:pt x="16481" y="14091"/>
                    <a:pt x="16518" y="14139"/>
                    <a:pt x="16546" y="14121"/>
                  </a:cubicBezTo>
                  <a:cubicBezTo>
                    <a:pt x="16610" y="14077"/>
                    <a:pt x="16611" y="13827"/>
                    <a:pt x="16548" y="13783"/>
                  </a:cubicBezTo>
                  <a:cubicBezTo>
                    <a:pt x="16529" y="13771"/>
                    <a:pt x="16511" y="13768"/>
                    <a:pt x="16497" y="13775"/>
                  </a:cubicBezTo>
                  <a:close/>
                  <a:moveTo>
                    <a:pt x="5992" y="14093"/>
                  </a:moveTo>
                  <a:cubicBezTo>
                    <a:pt x="5997" y="14210"/>
                    <a:pt x="5993" y="14328"/>
                    <a:pt x="5976" y="14439"/>
                  </a:cubicBezTo>
                  <a:cubicBezTo>
                    <a:pt x="5989" y="14338"/>
                    <a:pt x="5993" y="14224"/>
                    <a:pt x="5992" y="14093"/>
                  </a:cubicBezTo>
                  <a:close/>
                  <a:moveTo>
                    <a:pt x="3728" y="14484"/>
                  </a:moveTo>
                  <a:cubicBezTo>
                    <a:pt x="3736" y="14536"/>
                    <a:pt x="3743" y="14592"/>
                    <a:pt x="3756" y="14630"/>
                  </a:cubicBezTo>
                  <a:cubicBezTo>
                    <a:pt x="3781" y="14704"/>
                    <a:pt x="3833" y="14782"/>
                    <a:pt x="3895" y="14860"/>
                  </a:cubicBezTo>
                  <a:cubicBezTo>
                    <a:pt x="3818" y="14747"/>
                    <a:pt x="3762" y="14621"/>
                    <a:pt x="3728" y="14484"/>
                  </a:cubicBezTo>
                  <a:close/>
                  <a:moveTo>
                    <a:pt x="16118" y="14737"/>
                  </a:moveTo>
                  <a:cubicBezTo>
                    <a:pt x="16077" y="14756"/>
                    <a:pt x="16089" y="14769"/>
                    <a:pt x="16149" y="14772"/>
                  </a:cubicBezTo>
                  <a:cubicBezTo>
                    <a:pt x="16204" y="14774"/>
                    <a:pt x="16235" y="14763"/>
                    <a:pt x="16218" y="14744"/>
                  </a:cubicBezTo>
                  <a:cubicBezTo>
                    <a:pt x="16201" y="14725"/>
                    <a:pt x="16156" y="14721"/>
                    <a:pt x="16118" y="14737"/>
                  </a:cubicBezTo>
                  <a:close/>
                  <a:moveTo>
                    <a:pt x="15806" y="14909"/>
                  </a:moveTo>
                  <a:cubicBezTo>
                    <a:pt x="15765" y="14927"/>
                    <a:pt x="15777" y="14941"/>
                    <a:pt x="15838" y="14944"/>
                  </a:cubicBezTo>
                  <a:cubicBezTo>
                    <a:pt x="15892" y="14946"/>
                    <a:pt x="15924" y="14932"/>
                    <a:pt x="15906" y="14914"/>
                  </a:cubicBezTo>
                  <a:cubicBezTo>
                    <a:pt x="15889" y="14895"/>
                    <a:pt x="15844" y="14893"/>
                    <a:pt x="15806" y="14909"/>
                  </a:cubicBezTo>
                  <a:close/>
                  <a:moveTo>
                    <a:pt x="4739" y="15380"/>
                  </a:moveTo>
                  <a:cubicBezTo>
                    <a:pt x="4750" y="15383"/>
                    <a:pt x="4795" y="15396"/>
                    <a:pt x="4797" y="15397"/>
                  </a:cubicBezTo>
                  <a:cubicBezTo>
                    <a:pt x="4800" y="15398"/>
                    <a:pt x="4847" y="15384"/>
                    <a:pt x="4858" y="15382"/>
                  </a:cubicBezTo>
                  <a:cubicBezTo>
                    <a:pt x="4818" y="15382"/>
                    <a:pt x="4779" y="15384"/>
                    <a:pt x="4739" y="1538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45" name="Rectangle"/>
            <p:cNvSpPr/>
            <p:nvPr/>
          </p:nvSpPr>
          <p:spPr>
            <a:xfrm rot="21600000">
              <a:off x="4303698" y="1742821"/>
              <a:ext cx="603435" cy="51879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 defTabSz="58420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46" name="Rectangle"/>
            <p:cNvSpPr/>
            <p:nvPr/>
          </p:nvSpPr>
          <p:spPr>
            <a:xfrm rot="21600000">
              <a:off x="3366359" y="2375670"/>
              <a:ext cx="603435" cy="51879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 defTabSz="58420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47" name="Rectangle"/>
            <p:cNvSpPr/>
            <p:nvPr/>
          </p:nvSpPr>
          <p:spPr>
            <a:xfrm rot="21600000">
              <a:off x="956967" y="2375670"/>
              <a:ext cx="603435" cy="51879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 defTabSz="58420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48" name="Rectangle"/>
            <p:cNvSpPr/>
            <p:nvPr/>
          </p:nvSpPr>
          <p:spPr>
            <a:xfrm rot="21600000">
              <a:off x="-1" y="1948641"/>
              <a:ext cx="603435" cy="51879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 defTabSz="58420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creen Shot 2020-01-01 at 9.38.45 PM.png" descr="Screen Shot 2020-01-01 at 9.38.4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1421" y="1481875"/>
            <a:ext cx="9499599" cy="8619019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② 尋求志同道合夥伴"/>
          <p:cNvSpPr txBox="1">
            <a:spLocks noGrp="1"/>
          </p:cNvSpPr>
          <p:nvPr>
            <p:ph type="title"/>
          </p:nvPr>
        </p:nvSpPr>
        <p:spPr>
          <a:xfrm>
            <a:off x="2379973" y="-424266"/>
            <a:ext cx="21031201" cy="26511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t>② 尋求志同道合夥伴</a:t>
            </a:r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352178" y="12809431"/>
            <a:ext cx="355422" cy="5384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graphicFrame>
        <p:nvGraphicFramePr>
          <p:cNvPr id="157" name="Table"/>
          <p:cNvGraphicFramePr/>
          <p:nvPr/>
        </p:nvGraphicFramePr>
        <p:xfrm>
          <a:off x="1814943" y="10173096"/>
          <a:ext cx="20754109" cy="3335038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2959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3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1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6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92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742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28438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總計畫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0">
                      <a:miter lim="400000"/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SP1
黃鳳英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0">
                      <a:miter lim="400000"/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SP2
吳昌衛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SP3
趙一平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SP4
莊鈞翔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SP5
黃植懋、許嘉芬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0365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60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effectLst>
                            <a:outerShdw blurRad="12700" dist="12700" dir="18900000" rotWithShape="0">
                              <a:srgbClr val="FFFFFF"/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Helvetica"/>
                        </a:rPr>
                        <a:t>MINDVR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3000" b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正念減壓
Mindfulness
Practice</a:t>
                      </a:r>
                    </a:p>
                  </a:txBody>
                  <a:tcPr marL="50800" marR="50800" marT="50800" marB="5080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3000" b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大腦成像
Brain 
Mapping</a:t>
                      </a:r>
                    </a:p>
                  </a:txBody>
                  <a:tcPr marL="50800" marR="50800" marT="50800" marB="5080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3000" b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人工智慧
EEG: Phase Detection</a:t>
                      </a:r>
                    </a:p>
                  </a:txBody>
                  <a:tcPr marL="50800" marR="50800" marT="50800" marB="5080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3000" b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虛擬實境
VR-EEG
Integration</a:t>
                      </a:r>
                    </a:p>
                  </a:txBody>
                  <a:tcPr marL="50800" marR="50800" marT="50800" marB="5080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3000" b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認知實驗
Cognitive 
Experimental Design</a:t>
                      </a:r>
                    </a:p>
                  </a:txBody>
                  <a:tcPr marL="50800" marR="50800" marT="50800" marB="5080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 descr="../../../../Desktop/Screen%20Shot%202019-03-17%20at%206.32.00%20">
            <a:extLst>
              <a:ext uri="{FF2B5EF4-FFF2-40B4-BE49-F238E27FC236}">
                <a16:creationId xmlns:a16="http://schemas.microsoft.com/office/drawing/2014/main" id="{AAC2BBFC-7C09-6B46-AB7C-C813D13884F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53" y="207866"/>
            <a:ext cx="13794422" cy="93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147CF417-1B9F-4141-B459-F1CA6CC74FC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5862" y="0"/>
            <a:ext cx="12867716" cy="60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creen Shot 2020-01-01 at 10.12.20 PM.png" descr="Screen Shot 2020-01-01 at 10.12.20 PM.png"/>
          <p:cNvPicPr>
            <a:picLocks noChangeAspect="1"/>
          </p:cNvPicPr>
          <p:nvPr/>
        </p:nvPicPr>
        <p:blipFill>
          <a:blip r:embed="rId3"/>
          <a:srcRect l="12050"/>
          <a:stretch>
            <a:fillRect/>
          </a:stretch>
        </p:blipFill>
        <p:spPr>
          <a:xfrm>
            <a:off x="10658033" y="7024688"/>
            <a:ext cx="13774403" cy="58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③ 以簡易圖表說明訴求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t>③ 以簡易圖表說明訴求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352178" y="12809431"/>
            <a:ext cx="355422" cy="5384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grpSp>
        <p:nvGrpSpPr>
          <p:cNvPr id="173" name="Group"/>
          <p:cNvGrpSpPr/>
          <p:nvPr/>
        </p:nvGrpSpPr>
        <p:grpSpPr>
          <a:xfrm>
            <a:off x="638823" y="8453714"/>
            <a:ext cx="9364475" cy="2238705"/>
            <a:chOff x="0" y="5245"/>
            <a:chExt cx="9364474" cy="2238704"/>
          </a:xfrm>
        </p:grpSpPr>
        <p:grpSp>
          <p:nvGrpSpPr>
            <p:cNvPr id="168" name="Group"/>
            <p:cNvGrpSpPr/>
            <p:nvPr/>
          </p:nvGrpSpPr>
          <p:grpSpPr>
            <a:xfrm>
              <a:off x="1184893" y="169221"/>
              <a:ext cx="8179582" cy="1744981"/>
              <a:chOff x="0" y="0"/>
              <a:chExt cx="8179580" cy="1744979"/>
            </a:xfrm>
          </p:grpSpPr>
          <p:grpSp>
            <p:nvGrpSpPr>
              <p:cNvPr id="166" name="Group"/>
              <p:cNvGrpSpPr/>
              <p:nvPr/>
            </p:nvGrpSpPr>
            <p:grpSpPr>
              <a:xfrm>
                <a:off x="-1" y="0"/>
                <a:ext cx="8179582" cy="1744981"/>
                <a:chOff x="0" y="0"/>
                <a:chExt cx="8179580" cy="1744979"/>
              </a:xfrm>
            </p:grpSpPr>
            <p:sp>
              <p:nvSpPr>
                <p:cNvPr id="164" name="Rectangle"/>
                <p:cNvSpPr/>
                <p:nvPr/>
              </p:nvSpPr>
              <p:spPr>
                <a:xfrm rot="16200000">
                  <a:off x="2771871" y="-2771872"/>
                  <a:ext cx="1744981" cy="7288724"/>
                </a:xfrm>
                <a:prstGeom prst="rect">
                  <a:avLst/>
                </a:prstGeom>
                <a:solidFill>
                  <a:srgbClr val="535353"/>
                </a:solid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just" defTabSz="457200">
                    <a:spcBef>
                      <a:spcPts val="500"/>
                    </a:spcBef>
                    <a:defRPr sz="3200">
                      <a:latin typeface="標楷體"/>
                      <a:ea typeface="標楷體"/>
                      <a:cs typeface="標楷體"/>
                      <a:sym typeface="標楷體"/>
                    </a:defRPr>
                  </a:pPr>
                  <a:endParaRPr/>
                </a:p>
              </p:txBody>
            </p:sp>
            <p:sp>
              <p:nvSpPr>
                <p:cNvPr id="165" name="Triangle"/>
                <p:cNvSpPr/>
                <p:nvPr/>
              </p:nvSpPr>
              <p:spPr>
                <a:xfrm rot="16200000">
                  <a:off x="6861974" y="427373"/>
                  <a:ext cx="1744980" cy="890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21600"/>
                      </a:move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3535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167" name="讓正念學習者完成引導式居家自主訓練？"/>
              <p:cNvSpPr txBox="1"/>
              <p:nvPr/>
            </p:nvSpPr>
            <p:spPr>
              <a:xfrm>
                <a:off x="580725" y="554731"/>
                <a:ext cx="7516654" cy="6355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just" defTabSz="457200">
                  <a:spcBef>
                    <a:spcPts val="500"/>
                  </a:spcBef>
                  <a:defRPr sz="3200">
                    <a:solidFill>
                      <a:srgbClr val="FFFFFF"/>
                    </a:solidFill>
                    <a:latin typeface="標楷體"/>
                    <a:ea typeface="標楷體"/>
                    <a:cs typeface="標楷體"/>
                    <a:sym typeface="標楷體"/>
                  </a:defRPr>
                </a:lvl1pPr>
              </a:lstStyle>
              <a:p>
                <a:r>
                  <a:t>讓正念學習者完成引導式居家自主訓練？</a:t>
                </a:r>
              </a:p>
            </p:txBody>
          </p:sp>
        </p:grpSp>
        <p:grpSp>
          <p:nvGrpSpPr>
            <p:cNvPr id="172" name="Group"/>
            <p:cNvGrpSpPr/>
            <p:nvPr/>
          </p:nvGrpSpPr>
          <p:grpSpPr>
            <a:xfrm>
              <a:off x="0" y="5245"/>
              <a:ext cx="1845777" cy="2238705"/>
              <a:chOff x="0" y="5245"/>
              <a:chExt cx="1845776" cy="2238704"/>
            </a:xfrm>
          </p:grpSpPr>
          <p:pic>
            <p:nvPicPr>
              <p:cNvPr id="169" name="mind-reading-device.jpg" descr="mind-reading-device.jpg"/>
              <p:cNvPicPr>
                <a:picLocks noChangeAspect="1"/>
              </p:cNvPicPr>
              <p:nvPr/>
            </p:nvPicPr>
            <p:blipFill>
              <a:blip r:embed="rId4"/>
              <a:srcRect l="6072" r="6072"/>
              <a:stretch>
                <a:fillRect/>
              </a:stretch>
            </p:blipFill>
            <p:spPr>
              <a:xfrm>
                <a:off x="24068" y="5245"/>
                <a:ext cx="1797649" cy="1534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21600" extrusionOk="0">
                    <a:moveTo>
                      <a:pt x="8803" y="0"/>
                    </a:moveTo>
                    <a:cubicBezTo>
                      <a:pt x="6640" y="286"/>
                      <a:pt x="4539" y="1467"/>
                      <a:pt x="2881" y="3553"/>
                    </a:cubicBezTo>
                    <a:cubicBezTo>
                      <a:pt x="-961" y="8387"/>
                      <a:pt x="-961" y="16229"/>
                      <a:pt x="2881" y="21064"/>
                    </a:cubicBezTo>
                    <a:cubicBezTo>
                      <a:pt x="3033" y="21255"/>
                      <a:pt x="3196" y="21424"/>
                      <a:pt x="3355" y="21600"/>
                    </a:cubicBezTo>
                    <a:lnTo>
                      <a:pt x="16323" y="21600"/>
                    </a:lnTo>
                    <a:cubicBezTo>
                      <a:pt x="16482" y="21424"/>
                      <a:pt x="16645" y="21255"/>
                      <a:pt x="16797" y="21064"/>
                    </a:cubicBezTo>
                    <a:cubicBezTo>
                      <a:pt x="20639" y="16229"/>
                      <a:pt x="20639" y="8387"/>
                      <a:pt x="16797" y="3553"/>
                    </a:cubicBezTo>
                    <a:cubicBezTo>
                      <a:pt x="15139" y="1467"/>
                      <a:pt x="13038" y="286"/>
                      <a:pt x="10875" y="0"/>
                    </a:cubicBezTo>
                    <a:lnTo>
                      <a:pt x="8803" y="0"/>
                    </a:lnTo>
                    <a:close/>
                  </a:path>
                </a:pathLst>
              </a:custGeom>
              <a:ln w="50800" cap="flat">
                <a:solidFill>
                  <a:srgbClr val="F39019"/>
                </a:solidFill>
                <a:prstDash val="solid"/>
                <a:miter lim="400000"/>
              </a:ln>
              <a:effectLst/>
            </p:spPr>
          </p:pic>
          <p:sp>
            <p:nvSpPr>
              <p:cNvPr id="170" name="Mind Reading"/>
              <p:cNvSpPr txBox="1"/>
              <p:nvPr/>
            </p:nvSpPr>
            <p:spPr>
              <a:xfrm>
                <a:off x="0" y="1557487"/>
                <a:ext cx="1845777" cy="390176"/>
              </a:xfrm>
              <a:prstGeom prst="rect">
                <a:avLst/>
              </a:prstGeom>
              <a:solidFill>
                <a:srgbClr val="F5D328"/>
              </a:solidFill>
              <a:ln w="12700" cap="flat">
                <a:noFill/>
                <a:miter lim="400000"/>
              </a:ln>
              <a:effectLst>
                <a:outerShdw blurRad="38100" dist="25400" dir="8714382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ctr" defTabSz="584200">
                  <a:defRPr sz="2000" b="1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r>
                  <a:t>Mind Reading</a:t>
                </a:r>
              </a:p>
            </p:txBody>
          </p:sp>
          <p:sp>
            <p:nvSpPr>
              <p:cNvPr id="171" name="MINDVR"/>
              <p:cNvSpPr txBox="1"/>
              <p:nvPr/>
            </p:nvSpPr>
            <p:spPr>
              <a:xfrm>
                <a:off x="959501" y="1958659"/>
                <a:ext cx="802352" cy="2852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584200">
                  <a:defRPr sz="1400" i="1">
                    <a:solidFill>
                      <a:srgbClr val="53585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MINDVR</a:t>
                </a:r>
              </a:p>
            </p:txBody>
          </p:sp>
        </p:grpSp>
      </p:grpSp>
      <p:grpSp>
        <p:nvGrpSpPr>
          <p:cNvPr id="177" name="Group"/>
          <p:cNvGrpSpPr/>
          <p:nvPr/>
        </p:nvGrpSpPr>
        <p:grpSpPr>
          <a:xfrm>
            <a:off x="4658790" y="11007029"/>
            <a:ext cx="6101749" cy="1076762"/>
            <a:chOff x="0" y="0"/>
            <a:chExt cx="6101747" cy="1076760"/>
          </a:xfrm>
        </p:grpSpPr>
        <p:sp>
          <p:nvSpPr>
            <p:cNvPr id="174" name="Rounded Rectangle"/>
            <p:cNvSpPr/>
            <p:nvPr/>
          </p:nvSpPr>
          <p:spPr>
            <a:xfrm>
              <a:off x="0" y="0"/>
              <a:ext cx="4204818" cy="1076761"/>
            </a:xfrm>
            <a:prstGeom prst="roundRect">
              <a:avLst>
                <a:gd name="adj" fmla="val 35384"/>
              </a:avLst>
            </a:prstGeom>
            <a:solidFill>
              <a:srgbClr val="D4E3FE"/>
            </a:solidFill>
            <a:ln w="254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lnSpc>
                  <a:spcPct val="120000"/>
                </a:lnSpc>
                <a:spcBef>
                  <a:spcPts val="3000"/>
                </a:spcBef>
                <a:defRPr sz="2000">
                  <a:solidFill>
                    <a:schemeClr val="accent5">
                      <a:lumOff val="-29866"/>
                    </a:schemeClr>
                  </a:solidFill>
                  <a:latin typeface="標楷體"/>
                  <a:ea typeface="標楷體"/>
                  <a:cs typeface="標楷體"/>
                  <a:sym typeface="標楷體"/>
                </a:defRPr>
              </a:pPr>
              <a:endParaRPr/>
            </a:p>
          </p:txBody>
        </p:sp>
        <p:sp>
          <p:nvSpPr>
            <p:cNvPr id="175" name="融合虛擬實境 &amp; 神經生理回饋建立智慧正念輔助系統"/>
            <p:cNvSpPr/>
            <p:nvPr/>
          </p:nvSpPr>
          <p:spPr>
            <a:xfrm>
              <a:off x="1376639" y="0"/>
              <a:ext cx="4725109" cy="1076761"/>
            </a:xfrm>
            <a:prstGeom prst="roundRect">
              <a:avLst>
                <a:gd name="adj" fmla="val 0"/>
              </a:avLst>
            </a:prstGeom>
            <a:solidFill>
              <a:srgbClr val="000000"/>
            </a:solidFill>
            <a:ln w="25400" cap="flat">
              <a:solidFill>
                <a:srgbClr val="53585F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584200">
                <a:lnSpc>
                  <a:spcPct val="120000"/>
                </a:lnSpc>
                <a:spcBef>
                  <a:spcPts val="3000"/>
                </a:spcBef>
                <a:defRPr sz="3000">
                  <a:solidFill>
                    <a:srgbClr val="FFFFFF"/>
                  </a:solidFill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r>
                <a:t>融合虛擬實境 &amp; 神經生理回饋建立智慧正念輔助系統</a:t>
              </a:r>
            </a:p>
          </p:txBody>
        </p:sp>
        <p:sp>
          <p:nvSpPr>
            <p:cNvPr id="176" name="腦科技"/>
            <p:cNvSpPr txBox="1"/>
            <p:nvPr/>
          </p:nvSpPr>
          <p:spPr>
            <a:xfrm>
              <a:off x="45553" y="297589"/>
              <a:ext cx="1346956" cy="510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584200">
                <a:lnSpc>
                  <a:spcPct val="120000"/>
                </a:lnSpc>
                <a:spcBef>
                  <a:spcPts val="3000"/>
                </a:spcBef>
                <a:defRPr sz="3200">
                  <a:solidFill>
                    <a:schemeClr val="accent5">
                      <a:lumOff val="-29866"/>
                    </a:schemeClr>
                  </a:solidFill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r>
                <a:t>腦科技</a:t>
              </a:r>
            </a:p>
          </p:txBody>
        </p:sp>
      </p:grpSp>
      <p:grpSp>
        <p:nvGrpSpPr>
          <p:cNvPr id="187" name="Group"/>
          <p:cNvGrpSpPr/>
          <p:nvPr/>
        </p:nvGrpSpPr>
        <p:grpSpPr>
          <a:xfrm>
            <a:off x="817543" y="2388119"/>
            <a:ext cx="9804667" cy="2320876"/>
            <a:chOff x="0" y="0"/>
            <a:chExt cx="9804666" cy="2320874"/>
          </a:xfrm>
        </p:grpSpPr>
        <p:grpSp>
          <p:nvGrpSpPr>
            <p:cNvPr id="182" name="Group"/>
            <p:cNvGrpSpPr/>
            <p:nvPr/>
          </p:nvGrpSpPr>
          <p:grpSpPr>
            <a:xfrm>
              <a:off x="1205118" y="249847"/>
              <a:ext cx="8599549" cy="1744981"/>
              <a:chOff x="0" y="0"/>
              <a:chExt cx="8599547" cy="1744979"/>
            </a:xfrm>
          </p:grpSpPr>
          <p:grpSp>
            <p:nvGrpSpPr>
              <p:cNvPr id="180" name="Group"/>
              <p:cNvGrpSpPr/>
              <p:nvPr/>
            </p:nvGrpSpPr>
            <p:grpSpPr>
              <a:xfrm>
                <a:off x="-1" y="0"/>
                <a:ext cx="7947969" cy="1744981"/>
                <a:chOff x="0" y="0"/>
                <a:chExt cx="7947968" cy="1744979"/>
              </a:xfrm>
            </p:grpSpPr>
            <p:sp>
              <p:nvSpPr>
                <p:cNvPr id="178" name="Rectangle"/>
                <p:cNvSpPr/>
                <p:nvPr/>
              </p:nvSpPr>
              <p:spPr>
                <a:xfrm rot="16200000">
                  <a:off x="2677809" y="-2677810"/>
                  <a:ext cx="1744981" cy="7100600"/>
                </a:xfrm>
                <a:prstGeom prst="rect">
                  <a:avLst/>
                </a:prstGeom>
                <a:solidFill>
                  <a:srgbClr val="535353"/>
                </a:solid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just" defTabSz="457200">
                    <a:spcBef>
                      <a:spcPts val="500"/>
                    </a:spcBef>
                    <a:defRPr sz="3200">
                      <a:latin typeface="標楷體"/>
                      <a:ea typeface="標楷體"/>
                      <a:cs typeface="標楷體"/>
                      <a:sym typeface="標楷體"/>
                    </a:defRPr>
                  </a:pPr>
                  <a:endParaRPr/>
                </a:p>
              </p:txBody>
            </p:sp>
            <p:sp>
              <p:nvSpPr>
                <p:cNvPr id="179" name="Triangle"/>
                <p:cNvSpPr/>
                <p:nvPr/>
              </p:nvSpPr>
              <p:spPr>
                <a:xfrm rot="16200000">
                  <a:off x="6641850" y="438862"/>
                  <a:ext cx="1744981" cy="8672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21600"/>
                      </a:move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3535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181" name="正念覺察的神經生理歷程與有效指標？"/>
              <p:cNvSpPr txBox="1"/>
              <p:nvPr/>
            </p:nvSpPr>
            <p:spPr>
              <a:xfrm>
                <a:off x="487137" y="554731"/>
                <a:ext cx="8112411" cy="6355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just" defTabSz="457200">
                  <a:spcBef>
                    <a:spcPts val="500"/>
                  </a:spcBef>
                  <a:defRPr sz="3200">
                    <a:solidFill>
                      <a:srgbClr val="FFFFFF"/>
                    </a:solidFill>
                    <a:latin typeface="標楷體"/>
                    <a:ea typeface="標楷體"/>
                    <a:cs typeface="標楷體"/>
                    <a:sym typeface="標楷體"/>
                  </a:defRPr>
                </a:lvl1pPr>
              </a:lstStyle>
              <a:p>
                <a:r>
                  <a:t>正念覺察的神經生理歷程與有效指標？</a:t>
                </a:r>
              </a:p>
            </p:txBody>
          </p:sp>
        </p:grpSp>
        <p:grpSp>
          <p:nvGrpSpPr>
            <p:cNvPr id="186" name="Group"/>
            <p:cNvGrpSpPr/>
            <p:nvPr/>
          </p:nvGrpSpPr>
          <p:grpSpPr>
            <a:xfrm>
              <a:off x="0" y="0"/>
              <a:ext cx="1845777" cy="2320875"/>
              <a:chOff x="0" y="0"/>
              <a:chExt cx="1845776" cy="2320874"/>
            </a:xfrm>
          </p:grpSpPr>
          <p:pic>
            <p:nvPicPr>
              <p:cNvPr id="183" name="20190210112034_71.jpg" descr="20190210112034_71.jpg"/>
              <p:cNvPicPr>
                <a:picLocks noChangeAspect="1"/>
              </p:cNvPicPr>
              <p:nvPr/>
            </p:nvPicPr>
            <p:blipFill>
              <a:blip r:embed="rId5"/>
              <a:srcRect l="18620" t="21" r="22646"/>
              <a:stretch>
                <a:fillRect/>
              </a:stretch>
            </p:blipFill>
            <p:spPr>
              <a:xfrm>
                <a:off x="24068" y="-1"/>
                <a:ext cx="1797649" cy="16065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21600" extrusionOk="0">
                    <a:moveTo>
                      <a:pt x="9837" y="0"/>
                    </a:moveTo>
                    <a:cubicBezTo>
                      <a:pt x="7319" y="0"/>
                      <a:pt x="4802" y="1154"/>
                      <a:pt x="2881" y="3463"/>
                    </a:cubicBezTo>
                    <a:cubicBezTo>
                      <a:pt x="-961" y="8082"/>
                      <a:pt x="-961" y="15573"/>
                      <a:pt x="2881" y="20191"/>
                    </a:cubicBezTo>
                    <a:cubicBezTo>
                      <a:pt x="3325" y="20725"/>
                      <a:pt x="3802" y="21190"/>
                      <a:pt x="4302" y="21600"/>
                    </a:cubicBezTo>
                    <a:lnTo>
                      <a:pt x="15372" y="21600"/>
                    </a:lnTo>
                    <a:cubicBezTo>
                      <a:pt x="15872" y="21190"/>
                      <a:pt x="16353" y="20725"/>
                      <a:pt x="16797" y="20191"/>
                    </a:cubicBezTo>
                    <a:cubicBezTo>
                      <a:pt x="20639" y="15573"/>
                      <a:pt x="20639" y="8082"/>
                      <a:pt x="16797" y="3463"/>
                    </a:cubicBezTo>
                    <a:cubicBezTo>
                      <a:pt x="14876" y="1154"/>
                      <a:pt x="12355" y="0"/>
                      <a:pt x="9837" y="0"/>
                    </a:cubicBezTo>
                    <a:close/>
                  </a:path>
                </a:pathLst>
              </a:custGeom>
              <a:ln w="50800" cap="flat">
                <a:solidFill>
                  <a:srgbClr val="F39019"/>
                </a:solidFill>
                <a:prstDash val="solid"/>
                <a:miter lim="400000"/>
              </a:ln>
              <a:effectLst/>
            </p:spPr>
          </p:pic>
          <p:sp>
            <p:nvSpPr>
              <p:cNvPr id="184" name="Mindfulness"/>
              <p:cNvSpPr txBox="1"/>
              <p:nvPr/>
            </p:nvSpPr>
            <p:spPr>
              <a:xfrm>
                <a:off x="0" y="1634413"/>
                <a:ext cx="1845777" cy="386703"/>
              </a:xfrm>
              <a:prstGeom prst="rect">
                <a:avLst/>
              </a:prstGeom>
              <a:solidFill>
                <a:srgbClr val="F5D328"/>
              </a:solidFill>
              <a:ln w="12700" cap="flat">
                <a:noFill/>
                <a:miter lim="400000"/>
              </a:ln>
              <a:effectLst>
                <a:outerShdw blurRad="38100" dist="25400" dir="8714382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ctr" defTabSz="584200">
                  <a:defRPr sz="2000" b="1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r>
                  <a:t>Mindfulness</a:t>
                </a:r>
              </a:p>
            </p:txBody>
          </p:sp>
          <p:sp>
            <p:nvSpPr>
              <p:cNvPr id="185" name="Database"/>
              <p:cNvSpPr txBox="1"/>
              <p:nvPr/>
            </p:nvSpPr>
            <p:spPr>
              <a:xfrm>
                <a:off x="859688" y="2035585"/>
                <a:ext cx="954893" cy="2852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584200">
                  <a:defRPr sz="1400" i="1">
                    <a:solidFill>
                      <a:srgbClr val="53585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Database</a:t>
                </a:r>
              </a:p>
            </p:txBody>
          </p:sp>
        </p:grpSp>
      </p:grpSp>
      <p:grpSp>
        <p:nvGrpSpPr>
          <p:cNvPr id="191" name="Group"/>
          <p:cNvGrpSpPr/>
          <p:nvPr/>
        </p:nvGrpSpPr>
        <p:grpSpPr>
          <a:xfrm>
            <a:off x="4635471" y="4768645"/>
            <a:ext cx="6148387" cy="1091991"/>
            <a:chOff x="0" y="0"/>
            <a:chExt cx="6148385" cy="1091990"/>
          </a:xfrm>
        </p:grpSpPr>
        <p:sp>
          <p:nvSpPr>
            <p:cNvPr id="188" name="Rounded Rectangle"/>
            <p:cNvSpPr/>
            <p:nvPr/>
          </p:nvSpPr>
          <p:spPr>
            <a:xfrm>
              <a:off x="0" y="0"/>
              <a:ext cx="4264293" cy="1091991"/>
            </a:xfrm>
            <a:prstGeom prst="roundRect">
              <a:avLst>
                <a:gd name="adj" fmla="val 36053"/>
              </a:avLst>
            </a:prstGeom>
            <a:solidFill>
              <a:srgbClr val="FDDBF1"/>
            </a:solidFill>
            <a:ln w="254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lnSpc>
                  <a:spcPct val="120000"/>
                </a:lnSpc>
                <a:spcBef>
                  <a:spcPts val="3000"/>
                </a:spcBef>
                <a:defRPr sz="2000">
                  <a:solidFill>
                    <a:schemeClr val="accent5">
                      <a:lumOff val="-29866"/>
                    </a:schemeClr>
                  </a:solidFill>
                  <a:latin typeface="標楷體"/>
                  <a:ea typeface="標楷體"/>
                  <a:cs typeface="標楷體"/>
                  <a:sym typeface="標楷體"/>
                </a:defRPr>
              </a:pPr>
              <a:endParaRPr/>
            </a:p>
          </p:txBody>
        </p:sp>
        <p:sp>
          <p:nvSpPr>
            <p:cNvPr id="189" name="探討正念減壓療法(MBSR)對情緒調控的神經生理機制"/>
            <p:cNvSpPr/>
            <p:nvPr/>
          </p:nvSpPr>
          <p:spPr>
            <a:xfrm>
              <a:off x="1407364" y="0"/>
              <a:ext cx="4741022" cy="1079291"/>
            </a:xfrm>
            <a:prstGeom prst="roundRect">
              <a:avLst>
                <a:gd name="adj" fmla="val 0"/>
              </a:avLst>
            </a:prstGeom>
            <a:solidFill>
              <a:srgbClr val="000000"/>
            </a:solidFill>
            <a:ln w="25400" cap="flat">
              <a:solidFill>
                <a:srgbClr val="53585F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584200">
                <a:lnSpc>
                  <a:spcPct val="120000"/>
                </a:lnSpc>
                <a:spcBef>
                  <a:spcPts val="3000"/>
                </a:spcBef>
                <a:defRPr sz="3000">
                  <a:solidFill>
                    <a:srgbClr val="FFFFFF"/>
                  </a:solidFill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r>
                <a:t>探討正念減壓療法(MBSR)對情緒調控的神經生理機制</a:t>
              </a:r>
            </a:p>
          </p:txBody>
        </p:sp>
        <p:sp>
          <p:nvSpPr>
            <p:cNvPr id="190" name="腦科學"/>
            <p:cNvSpPr txBox="1"/>
            <p:nvPr/>
          </p:nvSpPr>
          <p:spPr>
            <a:xfrm>
              <a:off x="82145" y="301798"/>
              <a:ext cx="1331980" cy="517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584200">
                <a:lnSpc>
                  <a:spcPct val="120000"/>
                </a:lnSpc>
                <a:spcBef>
                  <a:spcPts val="3000"/>
                </a:spcBef>
                <a:defRPr sz="3200">
                  <a:solidFill>
                    <a:schemeClr val="accent5">
                      <a:lumOff val="-29866"/>
                    </a:schemeClr>
                  </a:solidFill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r>
                <a:t>腦科學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④ 專業vs.工作分配"/>
          <p:cNvSpPr txBox="1">
            <a:spLocks noGrp="1"/>
          </p:cNvSpPr>
          <p:nvPr>
            <p:ph type="title"/>
          </p:nvPr>
        </p:nvSpPr>
        <p:spPr>
          <a:xfrm>
            <a:off x="380262" y="-37731"/>
            <a:ext cx="21031201" cy="265112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t>④ 專業vs.工作分配</a:t>
            </a:r>
          </a:p>
        </p:txBody>
      </p:sp>
      <p:grpSp>
        <p:nvGrpSpPr>
          <p:cNvPr id="198" name="Group"/>
          <p:cNvGrpSpPr/>
          <p:nvPr/>
        </p:nvGrpSpPr>
        <p:grpSpPr>
          <a:xfrm>
            <a:off x="693433" y="9008782"/>
            <a:ext cx="6101749" cy="1076761"/>
            <a:chOff x="0" y="0"/>
            <a:chExt cx="6101747" cy="1076760"/>
          </a:xfrm>
        </p:grpSpPr>
        <p:sp>
          <p:nvSpPr>
            <p:cNvPr id="195" name="Rounded Rectangle"/>
            <p:cNvSpPr/>
            <p:nvPr/>
          </p:nvSpPr>
          <p:spPr>
            <a:xfrm>
              <a:off x="0" y="0"/>
              <a:ext cx="4204818" cy="1076761"/>
            </a:xfrm>
            <a:prstGeom prst="roundRect">
              <a:avLst>
                <a:gd name="adj" fmla="val 35384"/>
              </a:avLst>
            </a:prstGeom>
            <a:solidFill>
              <a:srgbClr val="D4E3FE"/>
            </a:solidFill>
            <a:ln w="254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lnSpc>
                  <a:spcPct val="120000"/>
                </a:lnSpc>
                <a:spcBef>
                  <a:spcPts val="3000"/>
                </a:spcBef>
                <a:defRPr sz="2000">
                  <a:solidFill>
                    <a:schemeClr val="accent5">
                      <a:lumOff val="-29866"/>
                    </a:schemeClr>
                  </a:solidFill>
                  <a:latin typeface="標楷體"/>
                  <a:ea typeface="標楷體"/>
                  <a:cs typeface="標楷體"/>
                  <a:sym typeface="標楷體"/>
                </a:defRPr>
              </a:pPr>
              <a:endParaRPr/>
            </a:p>
          </p:txBody>
        </p:sp>
        <p:sp>
          <p:nvSpPr>
            <p:cNvPr id="196" name="融合虛擬實境 &amp; 神經生理回饋建立智慧正念輔助系統"/>
            <p:cNvSpPr/>
            <p:nvPr/>
          </p:nvSpPr>
          <p:spPr>
            <a:xfrm>
              <a:off x="1376639" y="0"/>
              <a:ext cx="4725109" cy="1076761"/>
            </a:xfrm>
            <a:prstGeom prst="roundRect">
              <a:avLst>
                <a:gd name="adj" fmla="val 0"/>
              </a:avLst>
            </a:prstGeom>
            <a:solidFill>
              <a:srgbClr val="000000"/>
            </a:solidFill>
            <a:ln w="25400" cap="flat">
              <a:solidFill>
                <a:srgbClr val="53585F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584200">
                <a:lnSpc>
                  <a:spcPct val="120000"/>
                </a:lnSpc>
                <a:spcBef>
                  <a:spcPts val="3000"/>
                </a:spcBef>
                <a:defRPr sz="3000">
                  <a:solidFill>
                    <a:srgbClr val="FFFFFF"/>
                  </a:solidFill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r>
                <a:t>融合虛擬實境 &amp; 神經生理回饋建立智慧正念輔助系統</a:t>
              </a:r>
            </a:p>
          </p:txBody>
        </p:sp>
        <p:sp>
          <p:nvSpPr>
            <p:cNvPr id="197" name="腦科技"/>
            <p:cNvSpPr txBox="1"/>
            <p:nvPr/>
          </p:nvSpPr>
          <p:spPr>
            <a:xfrm>
              <a:off x="45553" y="297589"/>
              <a:ext cx="1346956" cy="510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584200">
                <a:lnSpc>
                  <a:spcPct val="120000"/>
                </a:lnSpc>
                <a:spcBef>
                  <a:spcPts val="3000"/>
                </a:spcBef>
                <a:defRPr sz="3200">
                  <a:solidFill>
                    <a:schemeClr val="accent5">
                      <a:lumOff val="-29866"/>
                    </a:schemeClr>
                  </a:solidFill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r>
                <a:t>腦科技</a:t>
              </a:r>
            </a:p>
          </p:txBody>
        </p:sp>
      </p:grpSp>
      <p:grpSp>
        <p:nvGrpSpPr>
          <p:cNvPr id="202" name="Group"/>
          <p:cNvGrpSpPr/>
          <p:nvPr/>
        </p:nvGrpSpPr>
        <p:grpSpPr>
          <a:xfrm>
            <a:off x="670114" y="7168372"/>
            <a:ext cx="6148387" cy="1091991"/>
            <a:chOff x="0" y="0"/>
            <a:chExt cx="6148385" cy="1091990"/>
          </a:xfrm>
        </p:grpSpPr>
        <p:sp>
          <p:nvSpPr>
            <p:cNvPr id="199" name="Rounded Rectangle"/>
            <p:cNvSpPr/>
            <p:nvPr/>
          </p:nvSpPr>
          <p:spPr>
            <a:xfrm>
              <a:off x="0" y="0"/>
              <a:ext cx="4264293" cy="1091991"/>
            </a:xfrm>
            <a:prstGeom prst="roundRect">
              <a:avLst>
                <a:gd name="adj" fmla="val 36053"/>
              </a:avLst>
            </a:prstGeom>
            <a:solidFill>
              <a:srgbClr val="FDDBF1"/>
            </a:solidFill>
            <a:ln w="254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lnSpc>
                  <a:spcPct val="120000"/>
                </a:lnSpc>
                <a:spcBef>
                  <a:spcPts val="3000"/>
                </a:spcBef>
                <a:defRPr sz="2000">
                  <a:solidFill>
                    <a:schemeClr val="accent5">
                      <a:lumOff val="-29866"/>
                    </a:schemeClr>
                  </a:solidFill>
                  <a:latin typeface="標楷體"/>
                  <a:ea typeface="標楷體"/>
                  <a:cs typeface="標楷體"/>
                  <a:sym typeface="標楷體"/>
                </a:defRPr>
              </a:pPr>
              <a:endParaRPr/>
            </a:p>
          </p:txBody>
        </p:sp>
        <p:sp>
          <p:nvSpPr>
            <p:cNvPr id="200" name="探討正念減壓療法(MBSR)對情緒調控的神經生理機制"/>
            <p:cNvSpPr/>
            <p:nvPr/>
          </p:nvSpPr>
          <p:spPr>
            <a:xfrm>
              <a:off x="1407364" y="0"/>
              <a:ext cx="4741022" cy="1079291"/>
            </a:xfrm>
            <a:prstGeom prst="roundRect">
              <a:avLst>
                <a:gd name="adj" fmla="val 0"/>
              </a:avLst>
            </a:prstGeom>
            <a:solidFill>
              <a:srgbClr val="000000"/>
            </a:solidFill>
            <a:ln w="25400" cap="flat">
              <a:solidFill>
                <a:srgbClr val="53585F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584200">
                <a:lnSpc>
                  <a:spcPct val="120000"/>
                </a:lnSpc>
                <a:spcBef>
                  <a:spcPts val="3000"/>
                </a:spcBef>
                <a:defRPr sz="3000">
                  <a:solidFill>
                    <a:srgbClr val="FFFFFF"/>
                  </a:solidFill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r>
                <a:t>探討正念減壓療法(MBSR)對情緒調控的神經生理機制</a:t>
              </a:r>
            </a:p>
          </p:txBody>
        </p:sp>
        <p:sp>
          <p:nvSpPr>
            <p:cNvPr id="201" name="腦科學"/>
            <p:cNvSpPr txBox="1"/>
            <p:nvPr/>
          </p:nvSpPr>
          <p:spPr>
            <a:xfrm>
              <a:off x="82145" y="301798"/>
              <a:ext cx="1331980" cy="517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584200">
                <a:lnSpc>
                  <a:spcPct val="120000"/>
                </a:lnSpc>
                <a:spcBef>
                  <a:spcPts val="3000"/>
                </a:spcBef>
                <a:defRPr sz="3200">
                  <a:solidFill>
                    <a:schemeClr val="accent5">
                      <a:lumOff val="-29866"/>
                    </a:schemeClr>
                  </a:solidFill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r>
                <a:t>腦科學</a:t>
              </a:r>
            </a:p>
          </p:txBody>
        </p:sp>
      </p:grpSp>
      <p:sp>
        <p:nvSpPr>
          <p:cNvPr id="203" name="正念鑄心"/>
          <p:cNvSpPr/>
          <p:nvPr/>
        </p:nvSpPr>
        <p:spPr>
          <a:xfrm>
            <a:off x="2442557" y="3398634"/>
            <a:ext cx="3021320" cy="3021320"/>
          </a:xfrm>
          <a:prstGeom prst="ellipse">
            <a:avLst/>
          </a:prstGeom>
          <a:solidFill>
            <a:srgbClr val="FFF3FE"/>
          </a:solidFill>
          <a:ln w="50800">
            <a:solidFill>
              <a:srgbClr val="F39019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lnSpc>
                <a:spcPct val="110000"/>
              </a:lnSpc>
              <a:defRPr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sz="5400" dirty="0" err="1"/>
              <a:t>正念鑄心</a:t>
            </a:r>
            <a:endParaRPr sz="5400" dirty="0"/>
          </a:p>
        </p:txBody>
      </p:sp>
      <p:pic>
        <p:nvPicPr>
          <p:cNvPr id="13" name="Picture 12" descr="../../../../Desktop/Screen%20Shot%202019-03-17%20at%206.11.26%20">
            <a:extLst>
              <a:ext uri="{FF2B5EF4-FFF2-40B4-BE49-F238E27FC236}">
                <a16:creationId xmlns:a16="http://schemas.microsoft.com/office/drawing/2014/main" id="{3912628C-F4F7-E343-9964-771D21C7D4D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6106" y="938849"/>
            <a:ext cx="15768675" cy="1183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C53B2D-087D-4A41-89A3-2CDE01AAB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425" y="2651140"/>
            <a:ext cx="12249150" cy="875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7973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B9BD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B9BD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B9BD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B9BD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140</Words>
  <Application>Microsoft Macintosh PowerPoint</Application>
  <PresentationFormat>Custom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DFHuiZongW5-B5</vt:lpstr>
      <vt:lpstr>標楷體</vt:lpstr>
      <vt:lpstr>Yuanti TC Regular</vt:lpstr>
      <vt:lpstr>Arial</vt:lpstr>
      <vt:lpstr>Arial Black</vt:lpstr>
      <vt:lpstr>Calibri</vt:lpstr>
      <vt:lpstr>Helvetica</vt:lpstr>
      <vt:lpstr>Helvetica Neue</vt:lpstr>
      <vt:lpstr>Helvetica Neue Medium</vt:lpstr>
      <vt:lpstr>Lucida Grande</vt:lpstr>
      <vt:lpstr>Trebuchet MS</vt:lpstr>
      <vt:lpstr>White</vt:lpstr>
      <vt:lpstr>科技部生科司 臺灣腦科技發展及國際躍升計畫 正念鑄心: 整合神經回饋與虛擬實境 以增進中老年族群的身心腦健康 MOST 108-2321-B-038-005-MY2</vt:lpstr>
      <vt:lpstr>① 理解專案徵求公告</vt:lpstr>
      <vt:lpstr>② 尋求志同道合夥伴</vt:lpstr>
      <vt:lpstr>③ 以簡易圖表說明訴求</vt:lpstr>
      <vt:lpstr>④ 專業vs.工作分配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科技部生科司 臺灣腦科技發展及國際躍升計畫 正念鑄心: 整合神經回饋與虛擬實境 以增進中老年族群的身心腦健康 MOST 108-2321-B-038-005-MY2</dc:title>
  <cp:lastModifiedBy>sleepbrain@tmu.edu.tw</cp:lastModifiedBy>
  <cp:revision>6</cp:revision>
  <dcterms:modified xsi:type="dcterms:W3CDTF">2020-01-01T14:37:38Z</dcterms:modified>
</cp:coreProperties>
</file>