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7" r:id="rId1"/>
  </p:sldMasterIdLst>
  <p:handoutMasterIdLst>
    <p:handoutMasterId r:id="rId29"/>
  </p:handoutMasterIdLst>
  <p:sldIdLst>
    <p:sldId id="256" r:id="rId2"/>
    <p:sldId id="274" r:id="rId3"/>
    <p:sldId id="290" r:id="rId4"/>
    <p:sldId id="259" r:id="rId5"/>
    <p:sldId id="271" r:id="rId6"/>
    <p:sldId id="286" r:id="rId7"/>
    <p:sldId id="272" r:id="rId8"/>
    <p:sldId id="273" r:id="rId9"/>
    <p:sldId id="268" r:id="rId10"/>
    <p:sldId id="278" r:id="rId11"/>
    <p:sldId id="269" r:id="rId12"/>
    <p:sldId id="264" r:id="rId13"/>
    <p:sldId id="261" r:id="rId14"/>
    <p:sldId id="293" r:id="rId15"/>
    <p:sldId id="262" r:id="rId16"/>
    <p:sldId id="284" r:id="rId17"/>
    <p:sldId id="263" r:id="rId18"/>
    <p:sldId id="285" r:id="rId19"/>
    <p:sldId id="257" r:id="rId20"/>
    <p:sldId id="291" r:id="rId21"/>
    <p:sldId id="280" r:id="rId22"/>
    <p:sldId id="281" r:id="rId23"/>
    <p:sldId id="270" r:id="rId24"/>
    <p:sldId id="276" r:id="rId25"/>
    <p:sldId id="292" r:id="rId26"/>
    <p:sldId id="277" r:id="rId27"/>
    <p:sldId id="289" r:id="rId28"/>
  </p:sldIdLst>
  <p:sldSz cx="9144000" cy="6858000" type="screen4x3"/>
  <p:notesSz cx="9939338" cy="6807200"/>
  <p:defaultTextStyle>
    <a:defPPr>
      <a:defRPr lang="zh-TW"/>
    </a:defPPr>
    <a:lvl1pPr algn="l" rtl="0" eaLnBrk="0" fontAlgn="base" hangingPunct="0">
      <a:spcBef>
        <a:spcPct val="0"/>
      </a:spcBef>
      <a:spcAft>
        <a:spcPct val="0"/>
      </a:spcAft>
      <a:defRPr kern="1200">
        <a:solidFill>
          <a:schemeClr val="tx1"/>
        </a:solidFill>
        <a:latin typeface="Constantia" panose="02030602050306030303" pitchFamily="18"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onstantia" panose="02030602050306030303" pitchFamily="18"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onstantia" panose="02030602050306030303" pitchFamily="18"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onstantia" panose="02030602050306030303" pitchFamily="18"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onstantia" panose="02030602050306030303" pitchFamily="18" charset="0"/>
        <a:ea typeface="新細明體" panose="02020500000000000000" pitchFamily="18" charset="-120"/>
        <a:cs typeface="+mn-cs"/>
      </a:defRPr>
    </a:lvl5pPr>
    <a:lvl6pPr marL="2286000" algn="l" defTabSz="914400" rtl="0" eaLnBrk="1" latinLnBrk="0" hangingPunct="1">
      <a:defRPr kern="1200">
        <a:solidFill>
          <a:schemeClr val="tx1"/>
        </a:solidFill>
        <a:latin typeface="Constantia" panose="02030602050306030303" pitchFamily="18" charset="0"/>
        <a:ea typeface="新細明體" panose="02020500000000000000" pitchFamily="18" charset="-120"/>
        <a:cs typeface="+mn-cs"/>
      </a:defRPr>
    </a:lvl6pPr>
    <a:lvl7pPr marL="2743200" algn="l" defTabSz="914400" rtl="0" eaLnBrk="1" latinLnBrk="0" hangingPunct="1">
      <a:defRPr kern="1200">
        <a:solidFill>
          <a:schemeClr val="tx1"/>
        </a:solidFill>
        <a:latin typeface="Constantia" panose="02030602050306030303" pitchFamily="18" charset="0"/>
        <a:ea typeface="新細明體" panose="02020500000000000000" pitchFamily="18" charset="-120"/>
        <a:cs typeface="+mn-cs"/>
      </a:defRPr>
    </a:lvl7pPr>
    <a:lvl8pPr marL="3200400" algn="l" defTabSz="914400" rtl="0" eaLnBrk="1" latinLnBrk="0" hangingPunct="1">
      <a:defRPr kern="1200">
        <a:solidFill>
          <a:schemeClr val="tx1"/>
        </a:solidFill>
        <a:latin typeface="Constantia" panose="02030602050306030303" pitchFamily="18" charset="0"/>
        <a:ea typeface="新細明體" panose="02020500000000000000" pitchFamily="18" charset="-120"/>
        <a:cs typeface="+mn-cs"/>
      </a:defRPr>
    </a:lvl8pPr>
    <a:lvl9pPr marL="3657600" algn="l" defTabSz="914400" rtl="0" eaLnBrk="1" latinLnBrk="0" hangingPunct="1">
      <a:defRPr kern="1200">
        <a:solidFill>
          <a:schemeClr val="tx1"/>
        </a:solidFill>
        <a:latin typeface="Constantia" panose="02030602050306030303"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ED5E8"/>
    <a:srgbClr val="4386BD"/>
    <a:srgbClr val="345B82"/>
    <a:srgbClr val="FF0000"/>
    <a:srgbClr val="003366"/>
    <a:srgbClr val="D9D9D9"/>
    <a:srgbClr val="4F81BD"/>
    <a:srgbClr val="C0504D"/>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p:cViewPr varScale="1">
        <p:scale>
          <a:sx n="115" d="100"/>
          <a:sy n="115" d="100"/>
        </p:scale>
        <p:origin x="148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申請</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工作表1!$A$2:$A$4</c:f>
              <c:strCache>
                <c:ptCount val="3"/>
                <c:pt idx="0">
                  <c:v>107年</c:v>
                </c:pt>
                <c:pt idx="1">
                  <c:v>108年</c:v>
                </c:pt>
                <c:pt idx="2">
                  <c:v>109年</c:v>
                </c:pt>
              </c:strCache>
            </c:strRef>
          </c:cat>
          <c:val>
            <c:numRef>
              <c:f>工作表1!$B$2:$B$4</c:f>
              <c:numCache>
                <c:formatCode>General</c:formatCode>
                <c:ptCount val="3"/>
                <c:pt idx="0">
                  <c:v>116</c:v>
                </c:pt>
                <c:pt idx="1">
                  <c:v>131</c:v>
                </c:pt>
                <c:pt idx="2">
                  <c:v>213</c:v>
                </c:pt>
              </c:numCache>
            </c:numRef>
          </c:val>
          <c:extLst>
            <c:ext xmlns:c16="http://schemas.microsoft.com/office/drawing/2014/chart" uri="{C3380CC4-5D6E-409C-BE32-E72D297353CC}">
              <c16:uniqueId val="{00000000-1789-4B55-A044-BE9C7440976A}"/>
            </c:ext>
          </c:extLst>
        </c:ser>
        <c:ser>
          <c:idx val="1"/>
          <c:order val="1"/>
          <c:tx>
            <c:strRef>
              <c:f>工作表1!$C$1</c:f>
              <c:strCache>
                <c:ptCount val="1"/>
                <c:pt idx="0">
                  <c:v>通過</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工作表1!$A$2:$A$4</c:f>
              <c:strCache>
                <c:ptCount val="3"/>
                <c:pt idx="0">
                  <c:v>107年</c:v>
                </c:pt>
                <c:pt idx="1">
                  <c:v>108年</c:v>
                </c:pt>
                <c:pt idx="2">
                  <c:v>109年</c:v>
                </c:pt>
              </c:strCache>
            </c:strRef>
          </c:cat>
          <c:val>
            <c:numRef>
              <c:f>工作表1!$C$2:$C$4</c:f>
              <c:numCache>
                <c:formatCode>General</c:formatCode>
                <c:ptCount val="3"/>
                <c:pt idx="0">
                  <c:v>48</c:v>
                </c:pt>
                <c:pt idx="1">
                  <c:v>60</c:v>
                </c:pt>
                <c:pt idx="2">
                  <c:v>85</c:v>
                </c:pt>
              </c:numCache>
            </c:numRef>
          </c:val>
          <c:extLst>
            <c:ext xmlns:c16="http://schemas.microsoft.com/office/drawing/2014/chart" uri="{C3380CC4-5D6E-409C-BE32-E72D297353CC}">
              <c16:uniqueId val="{00000001-1789-4B55-A044-BE9C7440976A}"/>
            </c:ext>
          </c:extLst>
        </c:ser>
        <c:dLbls>
          <c:dLblPos val="outEnd"/>
          <c:showLegendKey val="0"/>
          <c:showVal val="1"/>
          <c:showCatName val="0"/>
          <c:showSerName val="0"/>
          <c:showPercent val="0"/>
          <c:showBubbleSize val="0"/>
        </c:dLbls>
        <c:gapWidth val="219"/>
        <c:overlap val="-27"/>
        <c:axId val="1220748000"/>
        <c:axId val="1220762976"/>
      </c:barChart>
      <c:catAx>
        <c:axId val="122074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微軟正黑體" panose="020B0604030504040204" pitchFamily="34" charset="-120"/>
                <a:cs typeface="Calibri" panose="020F0502020204030204" pitchFamily="34" charset="0"/>
              </a:defRPr>
            </a:pPr>
            <a:endParaRPr lang="zh-TW"/>
          </a:p>
        </c:txPr>
        <c:crossAx val="1220762976"/>
        <c:crosses val="autoZero"/>
        <c:auto val="1"/>
        <c:lblAlgn val="ctr"/>
        <c:lblOffset val="100"/>
        <c:noMultiLvlLbl val="0"/>
      </c:catAx>
      <c:valAx>
        <c:axId val="1220762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TW"/>
          </a:p>
        </c:txPr>
        <c:crossAx val="1220748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noFill/>
    <a:ln>
      <a:noFill/>
    </a:ln>
    <a:effectLst/>
  </c:spPr>
  <c:txPr>
    <a:bodyPr/>
    <a:lstStyle/>
    <a:p>
      <a:pPr>
        <a:defRPr sz="1800"/>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B9406E-1914-4CAE-B9E3-974C9591CFB3}"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zh-TW" altLang="en-US"/>
        </a:p>
      </dgm:t>
    </dgm:pt>
    <dgm:pt modelId="{EEDD09BB-E863-4D14-8BAA-054ECC83307D}">
      <dgm:prSet phldrT="[文字]"/>
      <dgm:spPr/>
      <dgm:t>
        <a:bodyPr/>
        <a:lstStyle/>
        <a:p>
          <a:r>
            <a:rPr lang="zh-TW" altLang="zh-TW" b="1" dirty="0" smtClean="0">
              <a:latin typeface="Calibri" panose="020F0502020204030204" pitchFamily="34" charset="0"/>
              <a:ea typeface="微軟正黑體" panose="020B0604030504040204" pitchFamily="34" charset="-120"/>
            </a:rPr>
            <a:t>申請人</a:t>
          </a:r>
          <a:endParaRPr lang="zh-TW" altLang="en-US" dirty="0">
            <a:latin typeface="Calibri" panose="020F0502020204030204" pitchFamily="34" charset="0"/>
            <a:ea typeface="微軟正黑體" panose="020B0604030504040204" pitchFamily="34" charset="-120"/>
          </a:endParaRPr>
        </a:p>
      </dgm:t>
    </dgm:pt>
    <dgm:pt modelId="{7A6F6ADE-C51B-4C76-A889-93F990258B07}" type="parTrans" cxnId="{A6D5ECA4-524C-4CA8-867C-B670C8ACBDC4}">
      <dgm:prSet/>
      <dgm:spPr/>
      <dgm:t>
        <a:bodyPr/>
        <a:lstStyle/>
        <a:p>
          <a:endParaRPr lang="zh-TW" altLang="en-US">
            <a:latin typeface="Calibri" panose="020F0502020204030204" pitchFamily="34" charset="0"/>
            <a:ea typeface="微軟正黑體" panose="020B0604030504040204" pitchFamily="34" charset="-120"/>
          </a:endParaRPr>
        </a:p>
      </dgm:t>
    </dgm:pt>
    <dgm:pt modelId="{65187AF3-7831-4282-947F-696CBAB884F9}" type="sibTrans" cxnId="{A6D5ECA4-524C-4CA8-867C-B670C8ACBDC4}">
      <dgm:prSet/>
      <dgm:spPr/>
      <dgm:t>
        <a:bodyPr/>
        <a:lstStyle/>
        <a:p>
          <a:endParaRPr lang="zh-TW" altLang="en-US">
            <a:latin typeface="Calibri" panose="020F0502020204030204" pitchFamily="34" charset="0"/>
            <a:ea typeface="微軟正黑體" panose="020B0604030504040204" pitchFamily="34" charset="-120"/>
          </a:endParaRPr>
        </a:p>
      </dgm:t>
    </dgm:pt>
    <dgm:pt modelId="{8285E232-7629-4483-B14F-FD48F0F110D8}">
      <dgm:prSet phldrT="[文字]" custT="1"/>
      <dgm:spPr>
        <a:solidFill>
          <a:schemeClr val="accent1">
            <a:lumMod val="20000"/>
            <a:lumOff val="80000"/>
            <a:alpha val="90000"/>
          </a:schemeClr>
        </a:solidFill>
      </dgm:spPr>
      <dgm:t>
        <a:bodyPr/>
        <a:lstStyle/>
        <a:p>
          <a:r>
            <a:rPr lang="en-US" altLang="zh-TW" sz="2400" b="1" u="sng" dirty="0" smtClean="0">
              <a:solidFill>
                <a:srgbClr val="FF0000"/>
              </a:solidFill>
              <a:latin typeface="Calibri" panose="020F0502020204030204" pitchFamily="34" charset="0"/>
              <a:ea typeface="微軟正黑體" panose="020B0604030504040204" pitchFamily="34" charset="-120"/>
            </a:rPr>
            <a:t>02/08</a:t>
          </a:r>
          <a:r>
            <a:rPr lang="zh-TW" altLang="en-US" sz="2400" b="1" u="sng" dirty="0" smtClean="0">
              <a:solidFill>
                <a:srgbClr val="FF0000"/>
              </a:solidFill>
              <a:latin typeface="Calibri" panose="020F0502020204030204" pitchFamily="34" charset="0"/>
              <a:ea typeface="微軟正黑體" panose="020B0604030504040204" pitchFamily="34" charset="-120"/>
            </a:rPr>
            <a:t>中午前</a:t>
          </a:r>
          <a:r>
            <a:rPr lang="zh-TW" altLang="zh-TW" sz="2400" b="1" dirty="0" smtClean="0">
              <a:latin typeface="Calibri" panose="020F0502020204030204" pitchFamily="34" charset="0"/>
              <a:ea typeface="微軟正黑體" panose="020B0604030504040204" pitchFamily="34" charset="-120"/>
            </a:rPr>
            <a:t>將申請書</a:t>
          </a:r>
          <a:r>
            <a:rPr lang="en-US" altLang="zh-TW" sz="2400" b="1" dirty="0" smtClean="0">
              <a:latin typeface="Calibri" panose="020F0502020204030204" pitchFamily="34" charset="0"/>
              <a:ea typeface="微軟正黑體" panose="020B0604030504040204" pitchFamily="34" charset="-120"/>
            </a:rPr>
            <a:t>(</a:t>
          </a:r>
          <a:r>
            <a:rPr lang="zh-TW" altLang="en-US" sz="2400" b="1" dirty="0" smtClean="0">
              <a:latin typeface="Calibri" panose="020F0502020204030204" pitchFamily="34" charset="0"/>
              <a:ea typeface="微軟正黑體" panose="020B0604030504040204" pitchFamily="34" charset="-120"/>
            </a:rPr>
            <a:t>含成績單</a:t>
          </a:r>
          <a:r>
            <a:rPr lang="en-US" altLang="zh-TW" sz="2400" b="1" dirty="0" smtClean="0">
              <a:latin typeface="Calibri" panose="020F0502020204030204" pitchFamily="34" charset="0"/>
              <a:ea typeface="微軟正黑體" panose="020B0604030504040204" pitchFamily="34" charset="-120"/>
            </a:rPr>
            <a:t>)</a:t>
          </a:r>
          <a:r>
            <a:rPr lang="zh-TW" altLang="zh-TW" sz="2400" b="1" dirty="0" smtClean="0">
              <a:latin typeface="Calibri" panose="020F0502020204030204" pitchFamily="34" charset="0"/>
              <a:ea typeface="微軟正黑體" panose="020B0604030504040204" pitchFamily="34" charset="-120"/>
            </a:rPr>
            <a:t>於線上繳交送出</a:t>
          </a:r>
          <a:endParaRPr lang="zh-TW" altLang="en-US" sz="2400" dirty="0">
            <a:latin typeface="Calibri" panose="020F0502020204030204" pitchFamily="34" charset="0"/>
            <a:ea typeface="微軟正黑體" panose="020B0604030504040204" pitchFamily="34" charset="-120"/>
          </a:endParaRPr>
        </a:p>
      </dgm:t>
    </dgm:pt>
    <dgm:pt modelId="{02CB64E8-FD7E-4238-BC05-548721866A06}" type="parTrans" cxnId="{551D294C-7665-435B-A2EC-AD1B0A6F6ECE}">
      <dgm:prSet/>
      <dgm:spPr/>
      <dgm:t>
        <a:bodyPr/>
        <a:lstStyle/>
        <a:p>
          <a:endParaRPr lang="zh-TW" altLang="en-US">
            <a:latin typeface="Calibri" panose="020F0502020204030204" pitchFamily="34" charset="0"/>
            <a:ea typeface="微軟正黑體" panose="020B0604030504040204" pitchFamily="34" charset="-120"/>
          </a:endParaRPr>
        </a:p>
      </dgm:t>
    </dgm:pt>
    <dgm:pt modelId="{9ACAD062-7570-4605-ABDF-48D4BE6AE0D8}" type="sibTrans" cxnId="{551D294C-7665-435B-A2EC-AD1B0A6F6ECE}">
      <dgm:prSet/>
      <dgm:spPr/>
      <dgm:t>
        <a:bodyPr/>
        <a:lstStyle/>
        <a:p>
          <a:endParaRPr lang="zh-TW" altLang="en-US">
            <a:latin typeface="Calibri" panose="020F0502020204030204" pitchFamily="34" charset="0"/>
            <a:ea typeface="微軟正黑體" panose="020B0604030504040204" pitchFamily="34" charset="-120"/>
          </a:endParaRPr>
        </a:p>
      </dgm:t>
    </dgm:pt>
    <dgm:pt modelId="{731B8F7B-4589-4A8D-A115-8A50823622BA}">
      <dgm:prSet phldrT="[文字]" custT="1"/>
      <dgm:spPr>
        <a:solidFill>
          <a:schemeClr val="accent3"/>
        </a:solidFill>
        <a:ln>
          <a:solidFill>
            <a:schemeClr val="accent3"/>
          </a:solidFill>
        </a:ln>
      </dgm:spPr>
      <dgm:t>
        <a:bodyPr/>
        <a:lstStyle/>
        <a:p>
          <a:r>
            <a:rPr lang="zh-TW" altLang="en-US" sz="1500" b="1" dirty="0" smtClean="0">
              <a:latin typeface="Calibri" panose="020F0502020204030204" pitchFamily="34" charset="0"/>
              <a:ea typeface="微軟正黑體" panose="020B0604030504040204" pitchFamily="34" charset="-120"/>
            </a:rPr>
            <a:t>研發處</a:t>
          </a:r>
          <a:endParaRPr lang="zh-TW" altLang="en-US" sz="1500" dirty="0">
            <a:latin typeface="Calibri" panose="020F0502020204030204" pitchFamily="34" charset="0"/>
            <a:ea typeface="微軟正黑體" panose="020B0604030504040204" pitchFamily="34" charset="-120"/>
          </a:endParaRPr>
        </a:p>
      </dgm:t>
    </dgm:pt>
    <dgm:pt modelId="{D36D0C76-67E9-45D3-AE9C-6A281169B4E0}" type="parTrans" cxnId="{163C688B-E5A6-4F10-BD0F-2B141C7A20E6}">
      <dgm:prSet/>
      <dgm:spPr/>
      <dgm:t>
        <a:bodyPr/>
        <a:lstStyle/>
        <a:p>
          <a:endParaRPr lang="zh-TW" altLang="en-US">
            <a:latin typeface="Calibri" panose="020F0502020204030204" pitchFamily="34" charset="0"/>
            <a:ea typeface="微軟正黑體" panose="020B0604030504040204" pitchFamily="34" charset="-120"/>
          </a:endParaRPr>
        </a:p>
      </dgm:t>
    </dgm:pt>
    <dgm:pt modelId="{85525DCD-4E07-4EA9-8F64-980E9F4E4452}" type="sibTrans" cxnId="{163C688B-E5A6-4F10-BD0F-2B141C7A20E6}">
      <dgm:prSet/>
      <dgm:spPr/>
      <dgm:t>
        <a:bodyPr/>
        <a:lstStyle/>
        <a:p>
          <a:endParaRPr lang="zh-TW" altLang="en-US">
            <a:latin typeface="Calibri" panose="020F0502020204030204" pitchFamily="34" charset="0"/>
            <a:ea typeface="微軟正黑體" panose="020B0604030504040204" pitchFamily="34" charset="-120"/>
          </a:endParaRPr>
        </a:p>
      </dgm:t>
    </dgm:pt>
    <dgm:pt modelId="{9622FA60-9298-4A8F-8DF4-E7BCCB00CE2B}">
      <dgm:prSet phldrT="[文字]"/>
      <dgm:spPr>
        <a:solidFill>
          <a:srgbClr val="4386BD"/>
        </a:solidFill>
        <a:ln>
          <a:solidFill>
            <a:srgbClr val="4386BD"/>
          </a:solidFill>
        </a:ln>
      </dgm:spPr>
      <dgm:t>
        <a:bodyPr/>
        <a:lstStyle/>
        <a:p>
          <a:r>
            <a:rPr lang="zh-TW" altLang="zh-TW" b="1" dirty="0" smtClean="0">
              <a:latin typeface="Calibri" panose="020F0502020204030204" pitchFamily="34" charset="0"/>
              <a:ea typeface="微軟正黑體" panose="020B0604030504040204" pitchFamily="34" charset="-120"/>
            </a:rPr>
            <a:t>指導教授 </a:t>
          </a:r>
          <a:endParaRPr lang="zh-TW" altLang="en-US" dirty="0">
            <a:latin typeface="Calibri" panose="020F0502020204030204" pitchFamily="34" charset="0"/>
            <a:ea typeface="微軟正黑體" panose="020B0604030504040204" pitchFamily="34" charset="-120"/>
          </a:endParaRPr>
        </a:p>
      </dgm:t>
    </dgm:pt>
    <dgm:pt modelId="{AF95EE73-B500-47C3-AE99-6DACD8ACE369}" type="parTrans" cxnId="{2B672D67-0BF8-4D73-9B95-D17D34ACF34C}">
      <dgm:prSet/>
      <dgm:spPr/>
      <dgm:t>
        <a:bodyPr/>
        <a:lstStyle/>
        <a:p>
          <a:endParaRPr lang="zh-TW" altLang="en-US">
            <a:latin typeface="Calibri" panose="020F0502020204030204" pitchFamily="34" charset="0"/>
            <a:ea typeface="微軟正黑體" panose="020B0604030504040204" pitchFamily="34" charset="-120"/>
          </a:endParaRPr>
        </a:p>
      </dgm:t>
    </dgm:pt>
    <dgm:pt modelId="{031C3C63-094E-4CE0-B194-83E2E98A5F17}" type="sibTrans" cxnId="{2B672D67-0BF8-4D73-9B95-D17D34ACF34C}">
      <dgm:prSet/>
      <dgm:spPr/>
      <dgm:t>
        <a:bodyPr/>
        <a:lstStyle/>
        <a:p>
          <a:endParaRPr lang="zh-TW" altLang="en-US">
            <a:latin typeface="Calibri" panose="020F0502020204030204" pitchFamily="34" charset="0"/>
            <a:ea typeface="微軟正黑體" panose="020B0604030504040204" pitchFamily="34" charset="-120"/>
          </a:endParaRPr>
        </a:p>
      </dgm:t>
    </dgm:pt>
    <dgm:pt modelId="{8B7117D8-4B11-4E31-800E-AFB9AE4D7708}">
      <dgm:prSet phldrT="[文字]" custT="1"/>
      <dgm:spPr>
        <a:solidFill>
          <a:srgbClr val="BED5E8">
            <a:alpha val="89804"/>
          </a:srgbClr>
        </a:solidFill>
        <a:ln>
          <a:solidFill>
            <a:srgbClr val="4386BD"/>
          </a:solidFill>
        </a:ln>
      </dgm:spPr>
      <dgm:t>
        <a:bodyPr/>
        <a:lstStyle/>
        <a:p>
          <a:pPr>
            <a:lnSpc>
              <a:spcPct val="70000"/>
            </a:lnSpc>
          </a:pPr>
          <a:r>
            <a:rPr lang="en-US" altLang="zh-TW" sz="2400" b="1" u="sng" dirty="0" smtClean="0">
              <a:solidFill>
                <a:srgbClr val="FF0000"/>
              </a:solidFill>
              <a:latin typeface="Calibri" panose="020F0502020204030204" pitchFamily="34" charset="0"/>
              <a:ea typeface="微軟正黑體" panose="020B0604030504040204" pitchFamily="34" charset="-120"/>
            </a:rPr>
            <a:t>02/17</a:t>
          </a:r>
          <a:r>
            <a:rPr lang="zh-TW" altLang="en-US" sz="2400" b="1" u="sng" dirty="0" smtClean="0">
              <a:solidFill>
                <a:srgbClr val="FF0000"/>
              </a:solidFill>
              <a:latin typeface="Calibri" panose="020F0502020204030204" pitchFamily="34" charset="0"/>
              <a:ea typeface="微軟正黑體" panose="020B0604030504040204" pitchFamily="34" charset="-120"/>
            </a:rPr>
            <a:t>中午前</a:t>
          </a:r>
          <a:r>
            <a:rPr lang="zh-TW" altLang="zh-TW" sz="2400" b="1" dirty="0" smtClean="0">
              <a:latin typeface="Calibri" panose="020F0502020204030204" pitchFamily="34" charset="0"/>
              <a:ea typeface="微軟正黑體" panose="020B0604030504040204" pitchFamily="34" charset="-120"/>
            </a:rPr>
            <a:t>指導教授上傳「指導教授初評意見表」</a:t>
          </a:r>
          <a:endParaRPr lang="zh-TW" altLang="en-US" sz="2400" dirty="0">
            <a:latin typeface="Calibri" panose="020F0502020204030204" pitchFamily="34" charset="0"/>
            <a:ea typeface="微軟正黑體" panose="020B0604030504040204" pitchFamily="34" charset="-120"/>
          </a:endParaRPr>
        </a:p>
      </dgm:t>
    </dgm:pt>
    <dgm:pt modelId="{EE9FD929-8EC2-407B-A2D6-5678105B4A91}" type="parTrans" cxnId="{E89CC358-088C-400F-9D0C-C65BD189B4D9}">
      <dgm:prSet/>
      <dgm:spPr/>
      <dgm:t>
        <a:bodyPr/>
        <a:lstStyle/>
        <a:p>
          <a:endParaRPr lang="zh-TW" altLang="en-US">
            <a:latin typeface="Calibri" panose="020F0502020204030204" pitchFamily="34" charset="0"/>
            <a:ea typeface="微軟正黑體" panose="020B0604030504040204" pitchFamily="34" charset="-120"/>
          </a:endParaRPr>
        </a:p>
      </dgm:t>
    </dgm:pt>
    <dgm:pt modelId="{861B9360-D0FB-4D67-9734-988A8F2F6F94}" type="sibTrans" cxnId="{E89CC358-088C-400F-9D0C-C65BD189B4D9}">
      <dgm:prSet/>
      <dgm:spPr/>
      <dgm:t>
        <a:bodyPr/>
        <a:lstStyle/>
        <a:p>
          <a:endParaRPr lang="zh-TW" altLang="en-US">
            <a:latin typeface="Calibri" panose="020F0502020204030204" pitchFamily="34" charset="0"/>
            <a:ea typeface="微軟正黑體" panose="020B0604030504040204" pitchFamily="34" charset="-120"/>
          </a:endParaRPr>
        </a:p>
      </dgm:t>
    </dgm:pt>
    <dgm:pt modelId="{4B8D3A88-09B7-43E6-BD82-127579CE2FC9}">
      <dgm:prSet/>
      <dgm:spPr>
        <a:solidFill>
          <a:schemeClr val="accent6"/>
        </a:solidFill>
        <a:ln>
          <a:solidFill>
            <a:schemeClr val="accent6"/>
          </a:solidFill>
        </a:ln>
      </dgm:spPr>
      <dgm:t>
        <a:bodyPr/>
        <a:lstStyle/>
        <a:p>
          <a:r>
            <a:rPr lang="zh-TW" altLang="zh-TW" b="1" dirty="0" smtClean="0">
              <a:latin typeface="Calibri" panose="020F0502020204030204" pitchFamily="34" charset="0"/>
              <a:ea typeface="微軟正黑體" panose="020B0604030504040204" pitchFamily="34" charset="-120"/>
            </a:rPr>
            <a:t>研發處</a:t>
          </a:r>
          <a:endParaRPr lang="zh-TW" altLang="en-US" dirty="0">
            <a:latin typeface="Calibri" panose="020F0502020204030204" pitchFamily="34" charset="0"/>
            <a:ea typeface="微軟正黑體" panose="020B0604030504040204" pitchFamily="34" charset="-120"/>
          </a:endParaRPr>
        </a:p>
      </dgm:t>
    </dgm:pt>
    <dgm:pt modelId="{03D91288-B951-433D-9210-77A8BEA20766}" type="parTrans" cxnId="{45561E70-A21E-4D61-A383-3D2C0C6655B4}">
      <dgm:prSet/>
      <dgm:spPr/>
      <dgm:t>
        <a:bodyPr/>
        <a:lstStyle/>
        <a:p>
          <a:endParaRPr lang="zh-TW" altLang="en-US">
            <a:latin typeface="Calibri" panose="020F0502020204030204" pitchFamily="34" charset="0"/>
            <a:ea typeface="微軟正黑體" panose="020B0604030504040204" pitchFamily="34" charset="-120"/>
          </a:endParaRPr>
        </a:p>
      </dgm:t>
    </dgm:pt>
    <dgm:pt modelId="{E44CF657-5289-4A21-B105-5E883DBD0BF1}" type="sibTrans" cxnId="{45561E70-A21E-4D61-A383-3D2C0C6655B4}">
      <dgm:prSet/>
      <dgm:spPr/>
      <dgm:t>
        <a:bodyPr/>
        <a:lstStyle/>
        <a:p>
          <a:endParaRPr lang="zh-TW" altLang="en-US">
            <a:latin typeface="Calibri" panose="020F0502020204030204" pitchFamily="34" charset="0"/>
            <a:ea typeface="微軟正黑體" panose="020B0604030504040204" pitchFamily="34" charset="-120"/>
          </a:endParaRPr>
        </a:p>
      </dgm:t>
    </dgm:pt>
    <dgm:pt modelId="{65B1A5A6-0544-4CF0-A0DB-B6253A29CEE0}">
      <dgm:prSet custT="1"/>
      <dgm:spPr>
        <a:solidFill>
          <a:schemeClr val="accent6">
            <a:lumMod val="20000"/>
            <a:lumOff val="80000"/>
            <a:alpha val="90000"/>
          </a:schemeClr>
        </a:solidFill>
        <a:ln>
          <a:solidFill>
            <a:schemeClr val="accent6"/>
          </a:solidFill>
        </a:ln>
      </dgm:spPr>
      <dgm:t>
        <a:bodyPr/>
        <a:lstStyle/>
        <a:p>
          <a:pPr>
            <a:lnSpc>
              <a:spcPct val="70000"/>
            </a:lnSpc>
          </a:pPr>
          <a:r>
            <a:rPr lang="zh-TW" altLang="zh-TW" sz="2400" b="1" dirty="0" smtClean="0">
              <a:latin typeface="Calibri" panose="020F0502020204030204" pitchFamily="34" charset="0"/>
              <a:ea typeface="微軟正黑體" panose="020B0604030504040204" pitchFamily="34" charset="-120"/>
            </a:rPr>
            <a:t>校內</a:t>
          </a:r>
          <a:r>
            <a:rPr lang="zh-TW" altLang="en-US" sz="2400" b="1" dirty="0" smtClean="0">
              <a:latin typeface="Calibri" panose="020F0502020204030204" pitchFamily="34" charset="0"/>
              <a:ea typeface="微軟正黑體" panose="020B0604030504040204" pitchFamily="34" charset="-120"/>
            </a:rPr>
            <a:t>確認</a:t>
          </a:r>
          <a:r>
            <a:rPr lang="en-US" altLang="zh-TW" sz="2400" b="1" dirty="0" smtClean="0">
              <a:latin typeface="Calibri" panose="020F0502020204030204" pitchFamily="34" charset="0"/>
              <a:ea typeface="微軟正黑體" panose="020B0604030504040204" pitchFamily="34" charset="-120"/>
            </a:rPr>
            <a:t>/</a:t>
          </a:r>
          <a:r>
            <a:rPr lang="zh-TW" altLang="zh-TW" sz="2400" b="1" dirty="0" smtClean="0">
              <a:latin typeface="Calibri" panose="020F0502020204030204" pitchFamily="34" charset="0"/>
              <a:ea typeface="微軟正黑體" panose="020B0604030504040204" pitchFamily="34" charset="-120"/>
            </a:rPr>
            <a:t>彙整</a:t>
          </a:r>
          <a:r>
            <a:rPr lang="zh-TW" altLang="en-US" sz="2400" b="1" dirty="0" smtClean="0">
              <a:latin typeface="Calibri" panose="020F0502020204030204" pitchFamily="34" charset="0"/>
              <a:ea typeface="微軟正黑體" panose="020B0604030504040204" pitchFamily="34" charset="-120"/>
            </a:rPr>
            <a:t>資料</a:t>
          </a:r>
          <a:endParaRPr lang="zh-TW" altLang="en-US" sz="2400" dirty="0">
            <a:latin typeface="Calibri" panose="020F0502020204030204" pitchFamily="34" charset="0"/>
            <a:ea typeface="微軟正黑體" panose="020B0604030504040204" pitchFamily="34" charset="-120"/>
          </a:endParaRPr>
        </a:p>
      </dgm:t>
    </dgm:pt>
    <dgm:pt modelId="{270FFF50-4CAC-474E-9638-4AA78A9A675D}" type="parTrans" cxnId="{DC8C85A8-ACAF-4AFB-BBAC-BC938D065DE4}">
      <dgm:prSet/>
      <dgm:spPr/>
      <dgm:t>
        <a:bodyPr/>
        <a:lstStyle/>
        <a:p>
          <a:endParaRPr lang="zh-TW" altLang="en-US">
            <a:latin typeface="Calibri" panose="020F0502020204030204" pitchFamily="34" charset="0"/>
            <a:ea typeface="微軟正黑體" panose="020B0604030504040204" pitchFamily="34" charset="-120"/>
          </a:endParaRPr>
        </a:p>
      </dgm:t>
    </dgm:pt>
    <dgm:pt modelId="{0BF9F523-B752-4753-8728-72838177B21F}" type="sibTrans" cxnId="{DC8C85A8-ACAF-4AFB-BBAC-BC938D065DE4}">
      <dgm:prSet/>
      <dgm:spPr/>
      <dgm:t>
        <a:bodyPr/>
        <a:lstStyle/>
        <a:p>
          <a:endParaRPr lang="zh-TW" altLang="en-US">
            <a:latin typeface="Calibri" panose="020F0502020204030204" pitchFamily="34" charset="0"/>
            <a:ea typeface="微軟正黑體" panose="020B0604030504040204" pitchFamily="34" charset="-120"/>
          </a:endParaRPr>
        </a:p>
      </dgm:t>
    </dgm:pt>
    <dgm:pt modelId="{FE180627-24E2-4704-8626-93205ED72C1E}">
      <dgm:prSet custT="1"/>
      <dgm:spPr>
        <a:solidFill>
          <a:schemeClr val="accent6">
            <a:lumMod val="20000"/>
            <a:lumOff val="80000"/>
            <a:alpha val="90000"/>
          </a:schemeClr>
        </a:solidFill>
        <a:ln>
          <a:solidFill>
            <a:schemeClr val="accent6"/>
          </a:solidFill>
        </a:ln>
      </dgm:spPr>
      <dgm:t>
        <a:bodyPr/>
        <a:lstStyle/>
        <a:p>
          <a:pPr>
            <a:lnSpc>
              <a:spcPct val="70000"/>
            </a:lnSpc>
          </a:pP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zh-TW" sz="1800" b="1" dirty="0" smtClean="0">
              <a:solidFill>
                <a:srgbClr val="0000FF"/>
              </a:solidFill>
              <a:latin typeface="Calibri" panose="020F0502020204030204" pitchFamily="34" charset="0"/>
              <a:ea typeface="微軟正黑體" panose="020B0604030504040204" pitchFamily="34" charset="-120"/>
            </a:rPr>
            <a:t>計畫書產生申請條碼編號，這樣才完成全部申請流程</a:t>
          </a:r>
          <a:r>
            <a:rPr lang="en-US" altLang="zh-TW" sz="1800" b="1" dirty="0" smtClean="0">
              <a:solidFill>
                <a:srgbClr val="0000FF"/>
              </a:solidFill>
              <a:latin typeface="Calibri" panose="020F0502020204030204" pitchFamily="34" charset="0"/>
              <a:ea typeface="微軟正黑體" panose="020B0604030504040204" pitchFamily="34" charset="-120"/>
            </a:rPr>
            <a:t>)</a:t>
          </a:r>
          <a:endParaRPr lang="zh-TW" altLang="en-US" sz="2400" b="1" dirty="0">
            <a:solidFill>
              <a:srgbClr val="0000FF"/>
            </a:solidFill>
            <a:latin typeface="Calibri" panose="020F0502020204030204" pitchFamily="34" charset="0"/>
            <a:ea typeface="微軟正黑體" panose="020B0604030504040204" pitchFamily="34" charset="-120"/>
          </a:endParaRPr>
        </a:p>
      </dgm:t>
    </dgm:pt>
    <dgm:pt modelId="{E6FC1E31-66EC-4982-A1E2-C91DE070AEC8}" type="parTrans" cxnId="{CCAEC897-C2CB-48D0-84BD-A8EE7D8E9AC2}">
      <dgm:prSet/>
      <dgm:spPr/>
      <dgm:t>
        <a:bodyPr/>
        <a:lstStyle/>
        <a:p>
          <a:endParaRPr lang="zh-TW" altLang="en-US">
            <a:latin typeface="Calibri" panose="020F0502020204030204" pitchFamily="34" charset="0"/>
            <a:ea typeface="微軟正黑體" panose="020B0604030504040204" pitchFamily="34" charset="-120"/>
          </a:endParaRPr>
        </a:p>
      </dgm:t>
    </dgm:pt>
    <dgm:pt modelId="{4C032048-55F3-4BB8-88FC-02EB7D9E0C09}" type="sibTrans" cxnId="{CCAEC897-C2CB-48D0-84BD-A8EE7D8E9AC2}">
      <dgm:prSet/>
      <dgm:spPr/>
      <dgm:t>
        <a:bodyPr/>
        <a:lstStyle/>
        <a:p>
          <a:endParaRPr lang="zh-TW" altLang="en-US">
            <a:latin typeface="Calibri" panose="020F0502020204030204" pitchFamily="34" charset="0"/>
            <a:ea typeface="微軟正黑體" panose="020B0604030504040204" pitchFamily="34" charset="-120"/>
          </a:endParaRPr>
        </a:p>
      </dgm:t>
    </dgm:pt>
    <dgm:pt modelId="{D8D3EE0B-5EEF-4132-BD59-EE2B07D0D0D1}">
      <dgm:prSet phldrT="[文字]" custT="1"/>
      <dgm:spPr>
        <a:solidFill>
          <a:schemeClr val="accent3">
            <a:lumMod val="20000"/>
            <a:lumOff val="80000"/>
            <a:alpha val="90000"/>
          </a:schemeClr>
        </a:solidFill>
        <a:ln>
          <a:solidFill>
            <a:schemeClr val="accent3"/>
          </a:solidFill>
        </a:ln>
      </dgm:spPr>
      <dgm:t>
        <a:bodyPr/>
        <a:lstStyle/>
        <a:p>
          <a:pPr>
            <a:lnSpc>
              <a:spcPct val="70000"/>
            </a:lnSpc>
          </a:pPr>
          <a:r>
            <a:rPr lang="en-US" altLang="zh-TW" sz="2400" b="1" u="sng" dirty="0" smtClean="0">
              <a:solidFill>
                <a:srgbClr val="FF0000"/>
              </a:solidFill>
              <a:latin typeface="Calibri" panose="020F0502020204030204" pitchFamily="34" charset="0"/>
              <a:ea typeface="微軟正黑體" panose="020B0604030504040204" pitchFamily="34" charset="-120"/>
            </a:rPr>
            <a:t>02/08</a:t>
          </a:r>
          <a:r>
            <a:rPr lang="zh-TW" altLang="en-US" sz="2400" b="1" u="sng" dirty="0" smtClean="0">
              <a:solidFill>
                <a:srgbClr val="FF0000"/>
              </a:solidFill>
              <a:latin typeface="Calibri" panose="020F0502020204030204" pitchFamily="34" charset="0"/>
              <a:ea typeface="微軟正黑體" panose="020B0604030504040204" pitchFamily="34" charset="-120"/>
            </a:rPr>
            <a:t>中午前</a:t>
          </a:r>
          <a:r>
            <a:rPr lang="zh-TW" altLang="en-US" sz="2400" b="1" dirty="0" smtClean="0">
              <a:latin typeface="Calibri" panose="020F0502020204030204" pitchFamily="34" charset="0"/>
              <a:ea typeface="微軟正黑體" panose="020B0604030504040204" pitchFamily="34" charset="-120"/>
            </a:rPr>
            <a:t>本校</a:t>
          </a:r>
          <a:r>
            <a:rPr lang="zh-TW" altLang="zh-TW" sz="2400" b="1" dirty="0" smtClean="0">
              <a:latin typeface="Calibri" panose="020F0502020204030204" pitchFamily="34" charset="0"/>
              <a:ea typeface="微軟正黑體" panose="020B0604030504040204" pitchFamily="34" charset="-120"/>
            </a:rPr>
            <a:t>研發處協助</a:t>
          </a:r>
          <a:r>
            <a:rPr lang="zh-TW" altLang="en-US" sz="2400" b="1" dirty="0" smtClean="0">
              <a:latin typeface="Calibri" panose="020F0502020204030204" pitchFamily="34" charset="0"/>
              <a:ea typeface="微軟正黑體" panose="020B0604030504040204" pitchFamily="34" charset="-120"/>
            </a:rPr>
            <a:t>線上</a:t>
          </a:r>
          <a:r>
            <a:rPr lang="zh-TW" altLang="zh-TW" sz="2400" b="1" dirty="0" smtClean="0">
              <a:latin typeface="Calibri" panose="020F0502020204030204" pitchFamily="34" charset="0"/>
              <a:ea typeface="微軟正黑體" panose="020B0604030504040204" pitchFamily="34" charset="-120"/>
            </a:rPr>
            <a:t>確認</a:t>
          </a:r>
          <a:endParaRPr lang="zh-TW" altLang="en-US" sz="2400" dirty="0">
            <a:latin typeface="Calibri" panose="020F0502020204030204" pitchFamily="34" charset="0"/>
            <a:ea typeface="微軟正黑體" panose="020B0604030504040204" pitchFamily="34" charset="-120"/>
          </a:endParaRPr>
        </a:p>
      </dgm:t>
    </dgm:pt>
    <dgm:pt modelId="{E21547BB-B7D8-4CD8-B57C-BBA4C1C2B7BF}" type="sibTrans" cxnId="{D88186F5-FA19-47AD-B488-8F711FE30482}">
      <dgm:prSet/>
      <dgm:spPr/>
      <dgm:t>
        <a:bodyPr/>
        <a:lstStyle/>
        <a:p>
          <a:endParaRPr lang="zh-TW" altLang="en-US">
            <a:latin typeface="Calibri" panose="020F0502020204030204" pitchFamily="34" charset="0"/>
            <a:ea typeface="微軟正黑體" panose="020B0604030504040204" pitchFamily="34" charset="-120"/>
          </a:endParaRPr>
        </a:p>
      </dgm:t>
    </dgm:pt>
    <dgm:pt modelId="{13457B20-BCB2-468F-9F48-5D312C9C61E5}" type="parTrans" cxnId="{D88186F5-FA19-47AD-B488-8F711FE30482}">
      <dgm:prSet/>
      <dgm:spPr/>
      <dgm:t>
        <a:bodyPr/>
        <a:lstStyle/>
        <a:p>
          <a:endParaRPr lang="zh-TW" altLang="en-US">
            <a:latin typeface="Calibri" panose="020F0502020204030204" pitchFamily="34" charset="0"/>
            <a:ea typeface="微軟正黑體" panose="020B0604030504040204" pitchFamily="34" charset="-120"/>
          </a:endParaRPr>
        </a:p>
      </dgm:t>
    </dgm:pt>
    <dgm:pt modelId="{11221109-28A8-4691-B1F9-082E1264B8DF}">
      <dgm:prSet phldrT="[文字]"/>
      <dgm:spPr>
        <a:solidFill>
          <a:schemeClr val="accent3">
            <a:lumMod val="20000"/>
            <a:lumOff val="80000"/>
            <a:alpha val="90000"/>
          </a:schemeClr>
        </a:solidFill>
        <a:ln>
          <a:solidFill>
            <a:schemeClr val="accent3"/>
          </a:solidFill>
        </a:ln>
      </dgm:spPr>
      <dgm:t>
        <a:bodyPr/>
        <a:lstStyle/>
        <a:p>
          <a:pPr>
            <a:lnSpc>
              <a:spcPct val="70000"/>
            </a:lnSpc>
          </a:pP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1800" b="1" dirty="0" smtClean="0">
              <a:solidFill>
                <a:srgbClr val="0000FF"/>
              </a:solidFill>
              <a:latin typeface="Calibri" panose="020F0502020204030204" pitchFamily="34" charset="0"/>
              <a:ea typeface="微軟正黑體" panose="020B0604030504040204" pitchFamily="34" charset="-120"/>
            </a:rPr>
            <a:t>外校學生請聯繫</a:t>
          </a:r>
          <a:r>
            <a:rPr lang="zh-TW" altLang="en-US" sz="1800" b="1" dirty="0" smtClean="0">
              <a:solidFill>
                <a:srgbClr val="FF0000"/>
              </a:solidFill>
              <a:latin typeface="Calibri" panose="020F0502020204030204" pitchFamily="34" charset="0"/>
              <a:ea typeface="微軟正黑體" panose="020B0604030504040204" pitchFamily="34" charset="-120"/>
            </a:rPr>
            <a:t>就讀學校承辦單位</a:t>
          </a:r>
          <a:r>
            <a:rPr lang="zh-TW" altLang="en-US" sz="1800" b="1" dirty="0" smtClean="0">
              <a:solidFill>
                <a:srgbClr val="0000FF"/>
              </a:solidFill>
              <a:latin typeface="Calibri" panose="020F0502020204030204" pitchFamily="34" charset="0"/>
              <a:ea typeface="微軟正黑體" panose="020B0604030504040204" pitchFamily="34" charset="-120"/>
            </a:rPr>
            <a:t>協助確認</a:t>
          </a:r>
          <a:r>
            <a:rPr lang="en-US" altLang="zh-TW" sz="1800" b="1" dirty="0" smtClean="0">
              <a:solidFill>
                <a:srgbClr val="0000FF"/>
              </a:solidFill>
              <a:latin typeface="Calibri" panose="020F0502020204030204" pitchFamily="34" charset="0"/>
              <a:ea typeface="微軟正黑體" panose="020B0604030504040204" pitchFamily="34" charset="-120"/>
            </a:rPr>
            <a:t>)</a:t>
          </a:r>
          <a:endParaRPr lang="zh-TW" altLang="en-US" sz="1800" b="1" dirty="0">
            <a:solidFill>
              <a:srgbClr val="0000FF"/>
            </a:solidFill>
            <a:latin typeface="Calibri" panose="020F0502020204030204" pitchFamily="34" charset="0"/>
            <a:ea typeface="微軟正黑體" panose="020B0604030504040204" pitchFamily="34" charset="-120"/>
          </a:endParaRPr>
        </a:p>
      </dgm:t>
    </dgm:pt>
    <dgm:pt modelId="{85BFEE41-FDBD-4783-958B-5309611F58CD}" type="parTrans" cxnId="{259D828D-5DC7-449B-8C2F-1896DB2534E8}">
      <dgm:prSet/>
      <dgm:spPr/>
      <dgm:t>
        <a:bodyPr/>
        <a:lstStyle/>
        <a:p>
          <a:endParaRPr lang="zh-TW" altLang="en-US">
            <a:latin typeface="Calibri" panose="020F0502020204030204" pitchFamily="34" charset="0"/>
            <a:ea typeface="微軟正黑體" panose="020B0604030504040204" pitchFamily="34" charset="-120"/>
          </a:endParaRPr>
        </a:p>
      </dgm:t>
    </dgm:pt>
    <dgm:pt modelId="{319BCA1A-9ADB-4D8A-9A90-1E6EFFDF6195}" type="sibTrans" cxnId="{259D828D-5DC7-449B-8C2F-1896DB2534E8}">
      <dgm:prSet/>
      <dgm:spPr/>
      <dgm:t>
        <a:bodyPr/>
        <a:lstStyle/>
        <a:p>
          <a:endParaRPr lang="zh-TW" altLang="en-US">
            <a:latin typeface="Calibri" panose="020F0502020204030204" pitchFamily="34" charset="0"/>
            <a:ea typeface="微軟正黑體" panose="020B0604030504040204" pitchFamily="34" charset="-120"/>
          </a:endParaRPr>
        </a:p>
      </dgm:t>
    </dgm:pt>
    <dgm:pt modelId="{8E020CC0-1B8F-4005-8B53-D8B804E1C1FF}">
      <dgm:prSet phldrT="[文字]" custT="1"/>
      <dgm:spPr>
        <a:solidFill>
          <a:srgbClr val="BED5E8">
            <a:alpha val="89804"/>
          </a:srgbClr>
        </a:solidFill>
        <a:ln>
          <a:solidFill>
            <a:srgbClr val="4386BD"/>
          </a:solidFill>
        </a:ln>
      </dgm:spPr>
      <dgm:t>
        <a:bodyPr/>
        <a:lstStyle/>
        <a:p>
          <a:pPr>
            <a:lnSpc>
              <a:spcPct val="70000"/>
            </a:lnSpc>
          </a:pP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1800" b="1" dirty="0" smtClean="0">
              <a:solidFill>
                <a:srgbClr val="0000FF"/>
              </a:solidFill>
              <a:latin typeface="Calibri" panose="020F0502020204030204" pitchFamily="34" charset="0"/>
              <a:ea typeface="微軟正黑體" panose="020B0604030504040204" pitchFamily="34" charset="-120"/>
            </a:rPr>
            <a:t>外校學生送出給指導教授後請聯繫</a:t>
          </a:r>
          <a:r>
            <a:rPr lang="zh-TW" altLang="en-US" sz="1800" b="1" dirty="0" smtClean="0">
              <a:solidFill>
                <a:srgbClr val="FF0000"/>
              </a:solidFill>
              <a:latin typeface="Calibri" panose="020F0502020204030204" pitchFamily="34" charset="0"/>
              <a:ea typeface="微軟正黑體" panose="020B0604030504040204" pitchFamily="34" charset="-120"/>
            </a:rPr>
            <a:t>北醫承辦單位</a:t>
          </a:r>
          <a:r>
            <a:rPr lang="zh-TW" altLang="en-US" sz="1800" b="1" dirty="0" smtClean="0">
              <a:solidFill>
                <a:srgbClr val="0000FF"/>
              </a:solidFill>
              <a:latin typeface="Calibri" panose="020F0502020204030204" pitchFamily="34" charset="0"/>
              <a:ea typeface="微軟正黑體" panose="020B0604030504040204" pitchFamily="34" charset="-120"/>
            </a:rPr>
            <a:t>協助確認</a:t>
          </a:r>
          <a:r>
            <a:rPr lang="en-US" altLang="zh-TW" sz="1800" b="1" dirty="0" smtClean="0">
              <a:solidFill>
                <a:srgbClr val="0000FF"/>
              </a:solidFill>
              <a:latin typeface="Calibri" panose="020F0502020204030204" pitchFamily="34" charset="0"/>
              <a:ea typeface="微軟正黑體" panose="020B0604030504040204" pitchFamily="34" charset="-120"/>
            </a:rPr>
            <a:t>)</a:t>
          </a:r>
          <a:endParaRPr lang="zh-TW" altLang="en-US" sz="1800" b="1" dirty="0">
            <a:solidFill>
              <a:srgbClr val="0000FF"/>
            </a:solidFill>
            <a:latin typeface="Calibri" panose="020F0502020204030204" pitchFamily="34" charset="0"/>
            <a:ea typeface="微軟正黑體" panose="020B0604030504040204" pitchFamily="34" charset="-120"/>
          </a:endParaRPr>
        </a:p>
      </dgm:t>
    </dgm:pt>
    <dgm:pt modelId="{808A6A98-E6AB-41F6-8A42-A70F879C6794}" type="parTrans" cxnId="{F45BE504-8FFE-406F-87C6-557B8137D676}">
      <dgm:prSet/>
      <dgm:spPr/>
      <dgm:t>
        <a:bodyPr/>
        <a:lstStyle/>
        <a:p>
          <a:endParaRPr lang="zh-TW" altLang="en-US">
            <a:latin typeface="Calibri" panose="020F0502020204030204" pitchFamily="34" charset="0"/>
            <a:ea typeface="微軟正黑體" panose="020B0604030504040204" pitchFamily="34" charset="-120"/>
          </a:endParaRPr>
        </a:p>
      </dgm:t>
    </dgm:pt>
    <dgm:pt modelId="{D6004BDB-A521-4C6E-8C8A-D561C0888396}" type="sibTrans" cxnId="{F45BE504-8FFE-406F-87C6-557B8137D676}">
      <dgm:prSet/>
      <dgm:spPr/>
      <dgm:t>
        <a:bodyPr/>
        <a:lstStyle/>
        <a:p>
          <a:endParaRPr lang="zh-TW" altLang="en-US">
            <a:latin typeface="Calibri" panose="020F0502020204030204" pitchFamily="34" charset="0"/>
            <a:ea typeface="微軟正黑體" panose="020B0604030504040204" pitchFamily="34" charset="-120"/>
          </a:endParaRPr>
        </a:p>
      </dgm:t>
    </dgm:pt>
    <dgm:pt modelId="{F7B16979-91F4-44A8-A184-FEBB6DE6FACF}">
      <dgm:prSet custT="1"/>
      <dgm:spPr>
        <a:solidFill>
          <a:schemeClr val="accent6">
            <a:lumMod val="20000"/>
            <a:lumOff val="80000"/>
            <a:alpha val="90000"/>
          </a:schemeClr>
        </a:solidFill>
        <a:ln>
          <a:solidFill>
            <a:schemeClr val="accent6"/>
          </a:solidFill>
        </a:ln>
      </dgm:spPr>
      <dgm:t>
        <a:bodyPr/>
        <a:lstStyle/>
        <a:p>
          <a:pPr>
            <a:lnSpc>
              <a:spcPct val="70000"/>
            </a:lnSpc>
          </a:pP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1800" b="1" dirty="0" smtClean="0">
              <a:solidFill>
                <a:srgbClr val="0000FF"/>
              </a:solidFill>
              <a:latin typeface="Calibri" panose="020F0502020204030204" pitchFamily="34" charset="0"/>
              <a:ea typeface="微軟正黑體" panose="020B0604030504040204" pitchFamily="34" charset="-120"/>
            </a:rPr>
            <a:t>外校學生其指導教授為北醫老師者，將由北醫統一送出申請</a:t>
          </a:r>
          <a:r>
            <a:rPr lang="en-US" altLang="zh-TW" sz="1800" b="1" dirty="0" smtClean="0">
              <a:latin typeface="Calibri" panose="020F0502020204030204" pitchFamily="34" charset="0"/>
              <a:ea typeface="微軟正黑體" panose="020B0604030504040204" pitchFamily="34" charset="-120"/>
            </a:rPr>
            <a:t>)</a:t>
          </a:r>
          <a:endParaRPr lang="zh-TW" altLang="en-US" sz="1800" b="1" dirty="0">
            <a:latin typeface="Calibri" panose="020F0502020204030204" pitchFamily="34" charset="0"/>
            <a:ea typeface="微軟正黑體" panose="020B0604030504040204" pitchFamily="34" charset="-120"/>
          </a:endParaRPr>
        </a:p>
      </dgm:t>
    </dgm:pt>
    <dgm:pt modelId="{B75A7E4D-CE3F-45E7-BE70-196E49147159}" type="parTrans" cxnId="{0B90CCD5-971A-462C-A9A1-1173573DD486}">
      <dgm:prSet/>
      <dgm:spPr/>
      <dgm:t>
        <a:bodyPr/>
        <a:lstStyle/>
        <a:p>
          <a:endParaRPr lang="zh-TW" altLang="en-US">
            <a:latin typeface="Calibri" panose="020F0502020204030204" pitchFamily="34" charset="0"/>
            <a:ea typeface="微軟正黑體" panose="020B0604030504040204" pitchFamily="34" charset="-120"/>
          </a:endParaRPr>
        </a:p>
      </dgm:t>
    </dgm:pt>
    <dgm:pt modelId="{A81D8B98-6067-4E97-BE7E-DF551EB0011B}" type="sibTrans" cxnId="{0B90CCD5-971A-462C-A9A1-1173573DD486}">
      <dgm:prSet/>
      <dgm:spPr/>
      <dgm:t>
        <a:bodyPr/>
        <a:lstStyle/>
        <a:p>
          <a:endParaRPr lang="zh-TW" altLang="en-US">
            <a:latin typeface="Calibri" panose="020F0502020204030204" pitchFamily="34" charset="0"/>
            <a:ea typeface="微軟正黑體" panose="020B0604030504040204" pitchFamily="34" charset="-120"/>
          </a:endParaRPr>
        </a:p>
      </dgm:t>
    </dgm:pt>
    <dgm:pt modelId="{CCC0286E-3BF1-47A3-B158-DD86D7A8E19A}" type="pres">
      <dgm:prSet presAssocID="{6CB9406E-1914-4CAE-B9E3-974C9591CFB3}" presName="linearFlow" presStyleCnt="0">
        <dgm:presLayoutVars>
          <dgm:dir/>
          <dgm:animLvl val="lvl"/>
          <dgm:resizeHandles val="exact"/>
        </dgm:presLayoutVars>
      </dgm:prSet>
      <dgm:spPr/>
      <dgm:t>
        <a:bodyPr/>
        <a:lstStyle/>
        <a:p>
          <a:endParaRPr lang="zh-TW" altLang="en-US"/>
        </a:p>
      </dgm:t>
    </dgm:pt>
    <dgm:pt modelId="{D8B5694C-D867-480C-BF5D-680D0CF81A06}" type="pres">
      <dgm:prSet presAssocID="{EEDD09BB-E863-4D14-8BAA-054ECC83307D}" presName="composite" presStyleCnt="0"/>
      <dgm:spPr/>
      <dgm:t>
        <a:bodyPr/>
        <a:lstStyle/>
        <a:p>
          <a:endParaRPr lang="zh-TW" altLang="en-US"/>
        </a:p>
      </dgm:t>
    </dgm:pt>
    <dgm:pt modelId="{D699314A-6905-4F7D-9A7B-3F0F7B5B18B5}" type="pres">
      <dgm:prSet presAssocID="{EEDD09BB-E863-4D14-8BAA-054ECC83307D}" presName="parentText" presStyleLbl="alignNode1" presStyleIdx="0" presStyleCnt="4">
        <dgm:presLayoutVars>
          <dgm:chMax val="1"/>
          <dgm:bulletEnabled val="1"/>
        </dgm:presLayoutVars>
      </dgm:prSet>
      <dgm:spPr/>
      <dgm:t>
        <a:bodyPr/>
        <a:lstStyle/>
        <a:p>
          <a:endParaRPr lang="zh-TW" altLang="en-US"/>
        </a:p>
      </dgm:t>
    </dgm:pt>
    <dgm:pt modelId="{8B412533-ECB9-4C8C-9ACB-32B8672560E9}" type="pres">
      <dgm:prSet presAssocID="{EEDD09BB-E863-4D14-8BAA-054ECC83307D}" presName="descendantText" presStyleLbl="alignAcc1" presStyleIdx="0" presStyleCnt="4" custLinFactNeighborX="1259" custLinFactNeighborY="-10346">
        <dgm:presLayoutVars>
          <dgm:bulletEnabled val="1"/>
        </dgm:presLayoutVars>
      </dgm:prSet>
      <dgm:spPr/>
      <dgm:t>
        <a:bodyPr/>
        <a:lstStyle/>
        <a:p>
          <a:endParaRPr lang="zh-TW" altLang="en-US"/>
        </a:p>
      </dgm:t>
    </dgm:pt>
    <dgm:pt modelId="{FEEAB4BA-4DC7-4220-B922-A548523D8E4B}" type="pres">
      <dgm:prSet presAssocID="{65187AF3-7831-4282-947F-696CBAB884F9}" presName="sp" presStyleCnt="0"/>
      <dgm:spPr/>
      <dgm:t>
        <a:bodyPr/>
        <a:lstStyle/>
        <a:p>
          <a:endParaRPr lang="zh-TW" altLang="en-US"/>
        </a:p>
      </dgm:t>
    </dgm:pt>
    <dgm:pt modelId="{EBAA08BF-47CC-41F8-8683-BBDB28D04D35}" type="pres">
      <dgm:prSet presAssocID="{731B8F7B-4589-4A8D-A115-8A50823622BA}" presName="composite" presStyleCnt="0"/>
      <dgm:spPr/>
      <dgm:t>
        <a:bodyPr/>
        <a:lstStyle/>
        <a:p>
          <a:endParaRPr lang="zh-TW" altLang="en-US"/>
        </a:p>
      </dgm:t>
    </dgm:pt>
    <dgm:pt modelId="{69C4A25A-CE6F-4606-8F6D-D1F877965774}" type="pres">
      <dgm:prSet presAssocID="{731B8F7B-4589-4A8D-A115-8A50823622BA}" presName="parentText" presStyleLbl="alignNode1" presStyleIdx="1" presStyleCnt="4">
        <dgm:presLayoutVars>
          <dgm:chMax val="1"/>
          <dgm:bulletEnabled val="1"/>
        </dgm:presLayoutVars>
      </dgm:prSet>
      <dgm:spPr/>
      <dgm:t>
        <a:bodyPr/>
        <a:lstStyle/>
        <a:p>
          <a:endParaRPr lang="zh-TW" altLang="en-US"/>
        </a:p>
      </dgm:t>
    </dgm:pt>
    <dgm:pt modelId="{65016CF8-3953-4757-9A9B-D567555169B6}" type="pres">
      <dgm:prSet presAssocID="{731B8F7B-4589-4A8D-A115-8A50823622BA}" presName="descendantText" presStyleLbl="alignAcc1" presStyleIdx="1" presStyleCnt="4">
        <dgm:presLayoutVars>
          <dgm:bulletEnabled val="1"/>
        </dgm:presLayoutVars>
      </dgm:prSet>
      <dgm:spPr/>
      <dgm:t>
        <a:bodyPr/>
        <a:lstStyle/>
        <a:p>
          <a:endParaRPr lang="zh-TW" altLang="en-US"/>
        </a:p>
      </dgm:t>
    </dgm:pt>
    <dgm:pt modelId="{4B355918-4857-4AF0-9D1D-CEF754FA7C98}" type="pres">
      <dgm:prSet presAssocID="{85525DCD-4E07-4EA9-8F64-980E9F4E4452}" presName="sp" presStyleCnt="0"/>
      <dgm:spPr/>
      <dgm:t>
        <a:bodyPr/>
        <a:lstStyle/>
        <a:p>
          <a:endParaRPr lang="zh-TW" altLang="en-US"/>
        </a:p>
      </dgm:t>
    </dgm:pt>
    <dgm:pt modelId="{686E5E8B-C574-413E-892F-1F649D40B59D}" type="pres">
      <dgm:prSet presAssocID="{9622FA60-9298-4A8F-8DF4-E7BCCB00CE2B}" presName="composite" presStyleCnt="0"/>
      <dgm:spPr/>
      <dgm:t>
        <a:bodyPr/>
        <a:lstStyle/>
        <a:p>
          <a:endParaRPr lang="zh-TW" altLang="en-US"/>
        </a:p>
      </dgm:t>
    </dgm:pt>
    <dgm:pt modelId="{89BFB05A-76E6-49E1-8DE5-B4085251B42C}" type="pres">
      <dgm:prSet presAssocID="{9622FA60-9298-4A8F-8DF4-E7BCCB00CE2B}" presName="parentText" presStyleLbl="alignNode1" presStyleIdx="2" presStyleCnt="4">
        <dgm:presLayoutVars>
          <dgm:chMax val="1"/>
          <dgm:bulletEnabled val="1"/>
        </dgm:presLayoutVars>
      </dgm:prSet>
      <dgm:spPr/>
      <dgm:t>
        <a:bodyPr/>
        <a:lstStyle/>
        <a:p>
          <a:endParaRPr lang="zh-TW" altLang="en-US"/>
        </a:p>
      </dgm:t>
    </dgm:pt>
    <dgm:pt modelId="{909E34CE-BA56-4953-8BA8-F1BD0B8B1203}" type="pres">
      <dgm:prSet presAssocID="{9622FA60-9298-4A8F-8DF4-E7BCCB00CE2B}" presName="descendantText" presStyleLbl="alignAcc1" presStyleIdx="2" presStyleCnt="4">
        <dgm:presLayoutVars>
          <dgm:bulletEnabled val="1"/>
        </dgm:presLayoutVars>
      </dgm:prSet>
      <dgm:spPr/>
      <dgm:t>
        <a:bodyPr/>
        <a:lstStyle/>
        <a:p>
          <a:endParaRPr lang="zh-TW" altLang="en-US"/>
        </a:p>
      </dgm:t>
    </dgm:pt>
    <dgm:pt modelId="{9C774A24-7FCE-41C5-B6B0-D8A9F243B5D1}" type="pres">
      <dgm:prSet presAssocID="{031C3C63-094E-4CE0-B194-83E2E98A5F17}" presName="sp" presStyleCnt="0"/>
      <dgm:spPr/>
      <dgm:t>
        <a:bodyPr/>
        <a:lstStyle/>
        <a:p>
          <a:endParaRPr lang="zh-TW" altLang="en-US"/>
        </a:p>
      </dgm:t>
    </dgm:pt>
    <dgm:pt modelId="{EF65007B-8C0B-4128-A80E-FC37D2C7A759}" type="pres">
      <dgm:prSet presAssocID="{4B8D3A88-09B7-43E6-BD82-127579CE2FC9}" presName="composite" presStyleCnt="0"/>
      <dgm:spPr/>
      <dgm:t>
        <a:bodyPr/>
        <a:lstStyle/>
        <a:p>
          <a:endParaRPr lang="zh-TW" altLang="en-US"/>
        </a:p>
      </dgm:t>
    </dgm:pt>
    <dgm:pt modelId="{CC044DE9-10CC-492E-97A6-DEAEDB1D5165}" type="pres">
      <dgm:prSet presAssocID="{4B8D3A88-09B7-43E6-BD82-127579CE2FC9}" presName="parentText" presStyleLbl="alignNode1" presStyleIdx="3" presStyleCnt="4" custLinFactNeighborX="0" custLinFactNeighborY="1424">
        <dgm:presLayoutVars>
          <dgm:chMax val="1"/>
          <dgm:bulletEnabled val="1"/>
        </dgm:presLayoutVars>
      </dgm:prSet>
      <dgm:spPr/>
      <dgm:t>
        <a:bodyPr/>
        <a:lstStyle/>
        <a:p>
          <a:endParaRPr lang="zh-TW" altLang="en-US"/>
        </a:p>
      </dgm:t>
    </dgm:pt>
    <dgm:pt modelId="{4BBE184B-71EE-406C-802D-4EBEB9FDFA66}" type="pres">
      <dgm:prSet presAssocID="{4B8D3A88-09B7-43E6-BD82-127579CE2FC9}" presName="descendantText" presStyleLbl="alignAcc1" presStyleIdx="3" presStyleCnt="4" custScaleY="155405" custLinFactNeighborY="10535">
        <dgm:presLayoutVars>
          <dgm:bulletEnabled val="1"/>
        </dgm:presLayoutVars>
      </dgm:prSet>
      <dgm:spPr/>
      <dgm:t>
        <a:bodyPr/>
        <a:lstStyle/>
        <a:p>
          <a:endParaRPr lang="zh-TW" altLang="en-US"/>
        </a:p>
      </dgm:t>
    </dgm:pt>
  </dgm:ptLst>
  <dgm:cxnLst>
    <dgm:cxn modelId="{F1947F06-C86C-4928-B385-CE8AF82F22F7}" type="presOf" srcId="{8E020CC0-1B8F-4005-8B53-D8B804E1C1FF}" destId="{909E34CE-BA56-4953-8BA8-F1BD0B8B1203}" srcOrd="0" destOrd="1" presId="urn:microsoft.com/office/officeart/2005/8/layout/chevron2"/>
    <dgm:cxn modelId="{1D0D706E-D767-495B-9082-05C4A7CAE245}" type="presOf" srcId="{6CB9406E-1914-4CAE-B9E3-974C9591CFB3}" destId="{CCC0286E-3BF1-47A3-B158-DD86D7A8E19A}" srcOrd="0" destOrd="0" presId="urn:microsoft.com/office/officeart/2005/8/layout/chevron2"/>
    <dgm:cxn modelId="{50B16AEE-3F6E-4002-B5F2-D20FAB0309AE}" type="presOf" srcId="{11221109-28A8-4691-B1F9-082E1264B8DF}" destId="{65016CF8-3953-4757-9A9B-D567555169B6}" srcOrd="0" destOrd="1" presId="urn:microsoft.com/office/officeart/2005/8/layout/chevron2"/>
    <dgm:cxn modelId="{D88186F5-FA19-47AD-B488-8F711FE30482}" srcId="{731B8F7B-4589-4A8D-A115-8A50823622BA}" destId="{D8D3EE0B-5EEF-4132-BD59-EE2B07D0D0D1}" srcOrd="0" destOrd="0" parTransId="{13457B20-BCB2-468F-9F48-5D312C9C61E5}" sibTransId="{E21547BB-B7D8-4CD8-B57C-BBA4C1C2B7BF}"/>
    <dgm:cxn modelId="{3ABE928A-5DB7-4E28-BB2D-73CA86B05895}" type="presOf" srcId="{FE180627-24E2-4704-8626-93205ED72C1E}" destId="{4BBE184B-71EE-406C-802D-4EBEB9FDFA66}" srcOrd="0" destOrd="1" presId="urn:microsoft.com/office/officeart/2005/8/layout/chevron2"/>
    <dgm:cxn modelId="{E89CC358-088C-400F-9D0C-C65BD189B4D9}" srcId="{9622FA60-9298-4A8F-8DF4-E7BCCB00CE2B}" destId="{8B7117D8-4B11-4E31-800E-AFB9AE4D7708}" srcOrd="0" destOrd="0" parTransId="{EE9FD929-8EC2-407B-A2D6-5678105B4A91}" sibTransId="{861B9360-D0FB-4D67-9734-988A8F2F6F94}"/>
    <dgm:cxn modelId="{45561E70-A21E-4D61-A383-3D2C0C6655B4}" srcId="{6CB9406E-1914-4CAE-B9E3-974C9591CFB3}" destId="{4B8D3A88-09B7-43E6-BD82-127579CE2FC9}" srcOrd="3" destOrd="0" parTransId="{03D91288-B951-433D-9210-77A8BEA20766}" sibTransId="{E44CF657-5289-4A21-B105-5E883DBD0BF1}"/>
    <dgm:cxn modelId="{EFBF1E6C-897D-489C-8FD4-5F9B9757FDCC}" type="presOf" srcId="{4B8D3A88-09B7-43E6-BD82-127579CE2FC9}" destId="{CC044DE9-10CC-492E-97A6-DEAEDB1D5165}" srcOrd="0" destOrd="0" presId="urn:microsoft.com/office/officeart/2005/8/layout/chevron2"/>
    <dgm:cxn modelId="{CCAEC897-C2CB-48D0-84BD-A8EE7D8E9AC2}" srcId="{4B8D3A88-09B7-43E6-BD82-127579CE2FC9}" destId="{FE180627-24E2-4704-8626-93205ED72C1E}" srcOrd="1" destOrd="0" parTransId="{E6FC1E31-66EC-4982-A1E2-C91DE070AEC8}" sibTransId="{4C032048-55F3-4BB8-88FC-02EB7D9E0C09}"/>
    <dgm:cxn modelId="{14C11C98-3BDA-4466-8001-456386FE27F0}" type="presOf" srcId="{8285E232-7629-4483-B14F-FD48F0F110D8}" destId="{8B412533-ECB9-4C8C-9ACB-32B8672560E9}" srcOrd="0" destOrd="0" presId="urn:microsoft.com/office/officeart/2005/8/layout/chevron2"/>
    <dgm:cxn modelId="{F45BE504-8FFE-406F-87C6-557B8137D676}" srcId="{9622FA60-9298-4A8F-8DF4-E7BCCB00CE2B}" destId="{8E020CC0-1B8F-4005-8B53-D8B804E1C1FF}" srcOrd="1" destOrd="0" parTransId="{808A6A98-E6AB-41F6-8A42-A70F879C6794}" sibTransId="{D6004BDB-A521-4C6E-8C8A-D561C0888396}"/>
    <dgm:cxn modelId="{F55626A8-E24E-4EAE-B4B2-283B88F9D302}" type="presOf" srcId="{F7B16979-91F4-44A8-A184-FEBB6DE6FACF}" destId="{4BBE184B-71EE-406C-802D-4EBEB9FDFA66}" srcOrd="0" destOrd="2" presId="urn:microsoft.com/office/officeart/2005/8/layout/chevron2"/>
    <dgm:cxn modelId="{F0E0D085-8A51-4852-8C9E-B7DA6EBF63D1}" type="presOf" srcId="{8B7117D8-4B11-4E31-800E-AFB9AE4D7708}" destId="{909E34CE-BA56-4953-8BA8-F1BD0B8B1203}" srcOrd="0" destOrd="0" presId="urn:microsoft.com/office/officeart/2005/8/layout/chevron2"/>
    <dgm:cxn modelId="{B41D709E-467A-4734-9804-02BD590FD29C}" type="presOf" srcId="{731B8F7B-4589-4A8D-A115-8A50823622BA}" destId="{69C4A25A-CE6F-4606-8F6D-D1F877965774}" srcOrd="0" destOrd="0" presId="urn:microsoft.com/office/officeart/2005/8/layout/chevron2"/>
    <dgm:cxn modelId="{551D294C-7665-435B-A2EC-AD1B0A6F6ECE}" srcId="{EEDD09BB-E863-4D14-8BAA-054ECC83307D}" destId="{8285E232-7629-4483-B14F-FD48F0F110D8}" srcOrd="0" destOrd="0" parTransId="{02CB64E8-FD7E-4238-BC05-548721866A06}" sibTransId="{9ACAD062-7570-4605-ABDF-48D4BE6AE0D8}"/>
    <dgm:cxn modelId="{A6D5ECA4-524C-4CA8-867C-B670C8ACBDC4}" srcId="{6CB9406E-1914-4CAE-B9E3-974C9591CFB3}" destId="{EEDD09BB-E863-4D14-8BAA-054ECC83307D}" srcOrd="0" destOrd="0" parTransId="{7A6F6ADE-C51B-4C76-A889-93F990258B07}" sibTransId="{65187AF3-7831-4282-947F-696CBAB884F9}"/>
    <dgm:cxn modelId="{7E9D0F64-BBEB-473F-9A41-7070A58E7706}" type="presOf" srcId="{D8D3EE0B-5EEF-4132-BD59-EE2B07D0D0D1}" destId="{65016CF8-3953-4757-9A9B-D567555169B6}" srcOrd="0" destOrd="0" presId="urn:microsoft.com/office/officeart/2005/8/layout/chevron2"/>
    <dgm:cxn modelId="{30FEE4F5-C4AF-4B8E-BC82-49B59D74A876}" type="presOf" srcId="{9622FA60-9298-4A8F-8DF4-E7BCCB00CE2B}" destId="{89BFB05A-76E6-49E1-8DE5-B4085251B42C}" srcOrd="0" destOrd="0" presId="urn:microsoft.com/office/officeart/2005/8/layout/chevron2"/>
    <dgm:cxn modelId="{DC8C85A8-ACAF-4AFB-BBAC-BC938D065DE4}" srcId="{4B8D3A88-09B7-43E6-BD82-127579CE2FC9}" destId="{65B1A5A6-0544-4CF0-A0DB-B6253A29CEE0}" srcOrd="0" destOrd="0" parTransId="{270FFF50-4CAC-474E-9638-4AA78A9A675D}" sibTransId="{0BF9F523-B752-4753-8728-72838177B21F}"/>
    <dgm:cxn modelId="{0B90CCD5-971A-462C-A9A1-1173573DD486}" srcId="{4B8D3A88-09B7-43E6-BD82-127579CE2FC9}" destId="{F7B16979-91F4-44A8-A184-FEBB6DE6FACF}" srcOrd="2" destOrd="0" parTransId="{B75A7E4D-CE3F-45E7-BE70-196E49147159}" sibTransId="{A81D8B98-6067-4E97-BE7E-DF551EB0011B}"/>
    <dgm:cxn modelId="{2B672D67-0BF8-4D73-9B95-D17D34ACF34C}" srcId="{6CB9406E-1914-4CAE-B9E3-974C9591CFB3}" destId="{9622FA60-9298-4A8F-8DF4-E7BCCB00CE2B}" srcOrd="2" destOrd="0" parTransId="{AF95EE73-B500-47C3-AE99-6DACD8ACE369}" sibTransId="{031C3C63-094E-4CE0-B194-83E2E98A5F17}"/>
    <dgm:cxn modelId="{F0647B29-343E-4501-8CA9-48C564210D78}" type="presOf" srcId="{EEDD09BB-E863-4D14-8BAA-054ECC83307D}" destId="{D699314A-6905-4F7D-9A7B-3F0F7B5B18B5}" srcOrd="0" destOrd="0" presId="urn:microsoft.com/office/officeart/2005/8/layout/chevron2"/>
    <dgm:cxn modelId="{163C688B-E5A6-4F10-BD0F-2B141C7A20E6}" srcId="{6CB9406E-1914-4CAE-B9E3-974C9591CFB3}" destId="{731B8F7B-4589-4A8D-A115-8A50823622BA}" srcOrd="1" destOrd="0" parTransId="{D36D0C76-67E9-45D3-AE9C-6A281169B4E0}" sibTransId="{85525DCD-4E07-4EA9-8F64-980E9F4E4452}"/>
    <dgm:cxn modelId="{1DDE04A6-5A6B-49C5-B7D8-B0058953DD92}" type="presOf" srcId="{65B1A5A6-0544-4CF0-A0DB-B6253A29CEE0}" destId="{4BBE184B-71EE-406C-802D-4EBEB9FDFA66}" srcOrd="0" destOrd="0" presId="urn:microsoft.com/office/officeart/2005/8/layout/chevron2"/>
    <dgm:cxn modelId="{259D828D-5DC7-449B-8C2F-1896DB2534E8}" srcId="{731B8F7B-4589-4A8D-A115-8A50823622BA}" destId="{11221109-28A8-4691-B1F9-082E1264B8DF}" srcOrd="1" destOrd="0" parTransId="{85BFEE41-FDBD-4783-958B-5309611F58CD}" sibTransId="{319BCA1A-9ADB-4D8A-9A90-1E6EFFDF6195}"/>
    <dgm:cxn modelId="{215C6E08-7C39-49F0-9DB6-84B115842ABD}" type="presParOf" srcId="{CCC0286E-3BF1-47A3-B158-DD86D7A8E19A}" destId="{D8B5694C-D867-480C-BF5D-680D0CF81A06}" srcOrd="0" destOrd="0" presId="urn:microsoft.com/office/officeart/2005/8/layout/chevron2"/>
    <dgm:cxn modelId="{1E7F1149-220E-4862-BD5B-004538C610C6}" type="presParOf" srcId="{D8B5694C-D867-480C-BF5D-680D0CF81A06}" destId="{D699314A-6905-4F7D-9A7B-3F0F7B5B18B5}" srcOrd="0" destOrd="0" presId="urn:microsoft.com/office/officeart/2005/8/layout/chevron2"/>
    <dgm:cxn modelId="{66040336-9CFA-46BA-8E76-FA7A98446246}" type="presParOf" srcId="{D8B5694C-D867-480C-BF5D-680D0CF81A06}" destId="{8B412533-ECB9-4C8C-9ACB-32B8672560E9}" srcOrd="1" destOrd="0" presId="urn:microsoft.com/office/officeart/2005/8/layout/chevron2"/>
    <dgm:cxn modelId="{8B53869A-EC12-40C9-980E-94008B6CFFF6}" type="presParOf" srcId="{CCC0286E-3BF1-47A3-B158-DD86D7A8E19A}" destId="{FEEAB4BA-4DC7-4220-B922-A548523D8E4B}" srcOrd="1" destOrd="0" presId="urn:microsoft.com/office/officeart/2005/8/layout/chevron2"/>
    <dgm:cxn modelId="{3C376EB0-9FF4-4036-AE9D-75DEEC91810F}" type="presParOf" srcId="{CCC0286E-3BF1-47A3-B158-DD86D7A8E19A}" destId="{EBAA08BF-47CC-41F8-8683-BBDB28D04D35}" srcOrd="2" destOrd="0" presId="urn:microsoft.com/office/officeart/2005/8/layout/chevron2"/>
    <dgm:cxn modelId="{46AC6A2B-EE25-4DE5-ABCE-E0126EA3B215}" type="presParOf" srcId="{EBAA08BF-47CC-41F8-8683-BBDB28D04D35}" destId="{69C4A25A-CE6F-4606-8F6D-D1F877965774}" srcOrd="0" destOrd="0" presId="urn:microsoft.com/office/officeart/2005/8/layout/chevron2"/>
    <dgm:cxn modelId="{A10E4FDB-E83A-4F62-A5BE-0C9AF8E55D6C}" type="presParOf" srcId="{EBAA08BF-47CC-41F8-8683-BBDB28D04D35}" destId="{65016CF8-3953-4757-9A9B-D567555169B6}" srcOrd="1" destOrd="0" presId="urn:microsoft.com/office/officeart/2005/8/layout/chevron2"/>
    <dgm:cxn modelId="{8BF62CDD-6525-4592-930D-00BFD7921D1B}" type="presParOf" srcId="{CCC0286E-3BF1-47A3-B158-DD86D7A8E19A}" destId="{4B355918-4857-4AF0-9D1D-CEF754FA7C98}" srcOrd="3" destOrd="0" presId="urn:microsoft.com/office/officeart/2005/8/layout/chevron2"/>
    <dgm:cxn modelId="{B93C0E62-A908-4915-8B02-239E574205F4}" type="presParOf" srcId="{CCC0286E-3BF1-47A3-B158-DD86D7A8E19A}" destId="{686E5E8B-C574-413E-892F-1F649D40B59D}" srcOrd="4" destOrd="0" presId="urn:microsoft.com/office/officeart/2005/8/layout/chevron2"/>
    <dgm:cxn modelId="{A008D254-AEA3-4F1F-B0E0-03282687E21C}" type="presParOf" srcId="{686E5E8B-C574-413E-892F-1F649D40B59D}" destId="{89BFB05A-76E6-49E1-8DE5-B4085251B42C}" srcOrd="0" destOrd="0" presId="urn:microsoft.com/office/officeart/2005/8/layout/chevron2"/>
    <dgm:cxn modelId="{1A9C24E1-B1B2-48B4-B3E6-E87CEA76750D}" type="presParOf" srcId="{686E5E8B-C574-413E-892F-1F649D40B59D}" destId="{909E34CE-BA56-4953-8BA8-F1BD0B8B1203}" srcOrd="1" destOrd="0" presId="urn:microsoft.com/office/officeart/2005/8/layout/chevron2"/>
    <dgm:cxn modelId="{BE127999-1AEA-4138-A0BA-BD97773AAAC9}" type="presParOf" srcId="{CCC0286E-3BF1-47A3-B158-DD86D7A8E19A}" destId="{9C774A24-7FCE-41C5-B6B0-D8A9F243B5D1}" srcOrd="5" destOrd="0" presId="urn:microsoft.com/office/officeart/2005/8/layout/chevron2"/>
    <dgm:cxn modelId="{644ADA5A-79DC-40DB-A7F3-AB9E025C20F4}" type="presParOf" srcId="{CCC0286E-3BF1-47A3-B158-DD86D7A8E19A}" destId="{EF65007B-8C0B-4128-A80E-FC37D2C7A759}" srcOrd="6" destOrd="0" presId="urn:microsoft.com/office/officeart/2005/8/layout/chevron2"/>
    <dgm:cxn modelId="{DCE82A42-7BDB-4787-ADC1-BAE084B2B2F9}" type="presParOf" srcId="{EF65007B-8C0B-4128-A80E-FC37D2C7A759}" destId="{CC044DE9-10CC-492E-97A6-DEAEDB1D5165}" srcOrd="0" destOrd="0" presId="urn:microsoft.com/office/officeart/2005/8/layout/chevron2"/>
    <dgm:cxn modelId="{507E5B67-2F39-443A-B685-42AFC56C5389}" type="presParOf" srcId="{EF65007B-8C0B-4128-A80E-FC37D2C7A759}" destId="{4BBE184B-71EE-406C-802D-4EBEB9FDFA66}"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9314A-6905-4F7D-9A7B-3F0F7B5B18B5}">
      <dsp:nvSpPr>
        <dsp:cNvPr id="0" name=""/>
        <dsp:cNvSpPr/>
      </dsp:nvSpPr>
      <dsp:spPr>
        <a:xfrm rot="5400000">
          <a:off x="-159625" y="163746"/>
          <a:ext cx="1064171" cy="744920"/>
        </a:xfrm>
        <a:prstGeom prst="chevron">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zh-TW" sz="1400" b="1" kern="1200" dirty="0" smtClean="0">
              <a:latin typeface="Calibri" panose="020F0502020204030204" pitchFamily="34" charset="0"/>
              <a:ea typeface="微軟正黑體" panose="020B0604030504040204" pitchFamily="34" charset="-120"/>
            </a:rPr>
            <a:t>申請人</a:t>
          </a:r>
          <a:endParaRPr lang="zh-TW" altLang="en-US" sz="1400" kern="1200" dirty="0">
            <a:latin typeface="Calibri" panose="020F0502020204030204" pitchFamily="34" charset="0"/>
            <a:ea typeface="微軟正黑體" panose="020B0604030504040204" pitchFamily="34" charset="-120"/>
          </a:endParaRPr>
        </a:p>
      </dsp:txBody>
      <dsp:txXfrm rot="-5400000">
        <a:off x="1" y="376580"/>
        <a:ext cx="744920" cy="319251"/>
      </dsp:txXfrm>
    </dsp:sp>
    <dsp:sp modelId="{8B412533-ECB9-4C8C-9ACB-32B8672560E9}">
      <dsp:nvSpPr>
        <dsp:cNvPr id="0" name=""/>
        <dsp:cNvSpPr/>
      </dsp:nvSpPr>
      <dsp:spPr>
        <a:xfrm rot="5400000">
          <a:off x="4084451" y="-3339531"/>
          <a:ext cx="691711" cy="7370774"/>
        </a:xfrm>
        <a:prstGeom prst="round2SameRect">
          <a:avLst/>
        </a:prstGeom>
        <a:solidFill>
          <a:schemeClr val="accent1">
            <a:lumMod val="20000"/>
            <a:lumOff val="80000"/>
            <a:alpha val="9000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TW" sz="2400" b="1" u="sng" kern="1200" dirty="0" smtClean="0">
              <a:solidFill>
                <a:srgbClr val="FF0000"/>
              </a:solidFill>
              <a:latin typeface="Calibri" panose="020F0502020204030204" pitchFamily="34" charset="0"/>
              <a:ea typeface="微軟正黑體" panose="020B0604030504040204" pitchFamily="34" charset="-120"/>
            </a:rPr>
            <a:t>02/08</a:t>
          </a:r>
          <a:r>
            <a:rPr lang="zh-TW" altLang="en-US" sz="2400" b="1" u="sng" kern="1200" dirty="0" smtClean="0">
              <a:solidFill>
                <a:srgbClr val="FF0000"/>
              </a:solidFill>
              <a:latin typeface="Calibri" panose="020F0502020204030204" pitchFamily="34" charset="0"/>
              <a:ea typeface="微軟正黑體" panose="020B0604030504040204" pitchFamily="34" charset="-120"/>
            </a:rPr>
            <a:t>中午前</a:t>
          </a:r>
          <a:r>
            <a:rPr lang="zh-TW" altLang="zh-TW" sz="2400" b="1" kern="1200" dirty="0" smtClean="0">
              <a:latin typeface="Calibri" panose="020F0502020204030204" pitchFamily="34" charset="0"/>
              <a:ea typeface="微軟正黑體" panose="020B0604030504040204" pitchFamily="34" charset="-120"/>
            </a:rPr>
            <a:t>將申請書</a:t>
          </a:r>
          <a:r>
            <a:rPr lang="en-US" altLang="zh-TW" sz="2400" b="1" kern="1200" dirty="0" smtClean="0">
              <a:latin typeface="Calibri" panose="020F0502020204030204" pitchFamily="34" charset="0"/>
              <a:ea typeface="微軟正黑體" panose="020B0604030504040204" pitchFamily="34" charset="-120"/>
            </a:rPr>
            <a:t>(</a:t>
          </a:r>
          <a:r>
            <a:rPr lang="zh-TW" altLang="en-US" sz="2400" b="1" kern="1200" dirty="0" smtClean="0">
              <a:latin typeface="Calibri" panose="020F0502020204030204" pitchFamily="34" charset="0"/>
              <a:ea typeface="微軟正黑體" panose="020B0604030504040204" pitchFamily="34" charset="-120"/>
            </a:rPr>
            <a:t>含成績單</a:t>
          </a:r>
          <a:r>
            <a:rPr lang="en-US" altLang="zh-TW" sz="2400" b="1" kern="1200" dirty="0" smtClean="0">
              <a:latin typeface="Calibri" panose="020F0502020204030204" pitchFamily="34" charset="0"/>
              <a:ea typeface="微軟正黑體" panose="020B0604030504040204" pitchFamily="34" charset="-120"/>
            </a:rPr>
            <a:t>)</a:t>
          </a:r>
          <a:r>
            <a:rPr lang="zh-TW" altLang="zh-TW" sz="2400" b="1" kern="1200" dirty="0" smtClean="0">
              <a:latin typeface="Calibri" panose="020F0502020204030204" pitchFamily="34" charset="0"/>
              <a:ea typeface="微軟正黑體" panose="020B0604030504040204" pitchFamily="34" charset="-120"/>
            </a:rPr>
            <a:t>於線上繳交送出</a:t>
          </a:r>
          <a:endParaRPr lang="zh-TW" altLang="en-US" sz="2400" kern="1200" dirty="0">
            <a:latin typeface="Calibri" panose="020F0502020204030204" pitchFamily="34" charset="0"/>
            <a:ea typeface="微軟正黑體" panose="020B0604030504040204" pitchFamily="34" charset="-120"/>
          </a:endParaRPr>
        </a:p>
      </dsp:txBody>
      <dsp:txXfrm rot="-5400000">
        <a:off x="744920" y="33767"/>
        <a:ext cx="7337007" cy="624177"/>
      </dsp:txXfrm>
    </dsp:sp>
    <dsp:sp modelId="{69C4A25A-CE6F-4606-8F6D-D1F877965774}">
      <dsp:nvSpPr>
        <dsp:cNvPr id="0" name=""/>
        <dsp:cNvSpPr/>
      </dsp:nvSpPr>
      <dsp:spPr>
        <a:xfrm rot="5400000">
          <a:off x="-159625" y="1086550"/>
          <a:ext cx="1064171" cy="744920"/>
        </a:xfrm>
        <a:prstGeom prst="chevron">
          <a:avLst/>
        </a:prstGeom>
        <a:solidFill>
          <a:schemeClr val="accent3"/>
        </a:solidFill>
        <a:ln w="6350" cap="flat" cmpd="sng" algn="in">
          <a:solidFill>
            <a:schemeClr val="accent3"/>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Calibri" panose="020F0502020204030204" pitchFamily="34" charset="0"/>
              <a:ea typeface="微軟正黑體" panose="020B0604030504040204" pitchFamily="34" charset="-120"/>
            </a:rPr>
            <a:t>研發處</a:t>
          </a:r>
          <a:endParaRPr lang="zh-TW" altLang="en-US" sz="1500" kern="1200" dirty="0">
            <a:latin typeface="Calibri" panose="020F0502020204030204" pitchFamily="34" charset="0"/>
            <a:ea typeface="微軟正黑體" panose="020B0604030504040204" pitchFamily="34" charset="-120"/>
          </a:endParaRPr>
        </a:p>
      </dsp:txBody>
      <dsp:txXfrm rot="-5400000">
        <a:off x="1" y="1299384"/>
        <a:ext cx="744920" cy="319251"/>
      </dsp:txXfrm>
    </dsp:sp>
    <dsp:sp modelId="{65016CF8-3953-4757-9A9B-D567555169B6}">
      <dsp:nvSpPr>
        <dsp:cNvPr id="0" name=""/>
        <dsp:cNvSpPr/>
      </dsp:nvSpPr>
      <dsp:spPr>
        <a:xfrm rot="5400000">
          <a:off x="4084451" y="-2412606"/>
          <a:ext cx="691711" cy="7370774"/>
        </a:xfrm>
        <a:prstGeom prst="round2SameRect">
          <a:avLst/>
        </a:prstGeom>
        <a:solidFill>
          <a:schemeClr val="accent3">
            <a:lumMod val="20000"/>
            <a:lumOff val="80000"/>
            <a:alpha val="90000"/>
          </a:schemeClr>
        </a:solidFill>
        <a:ln w="6350" cap="flat" cmpd="sng" algn="in">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70000"/>
            </a:lnSpc>
            <a:spcBef>
              <a:spcPct val="0"/>
            </a:spcBef>
            <a:spcAft>
              <a:spcPct val="15000"/>
            </a:spcAft>
            <a:buChar char="••"/>
          </a:pPr>
          <a:r>
            <a:rPr lang="en-US" altLang="zh-TW" sz="2400" b="1" u="sng" kern="1200" dirty="0" smtClean="0">
              <a:solidFill>
                <a:srgbClr val="FF0000"/>
              </a:solidFill>
              <a:latin typeface="Calibri" panose="020F0502020204030204" pitchFamily="34" charset="0"/>
              <a:ea typeface="微軟正黑體" panose="020B0604030504040204" pitchFamily="34" charset="-120"/>
            </a:rPr>
            <a:t>02/08</a:t>
          </a:r>
          <a:r>
            <a:rPr lang="zh-TW" altLang="en-US" sz="2400" b="1" u="sng" kern="1200" dirty="0" smtClean="0">
              <a:solidFill>
                <a:srgbClr val="FF0000"/>
              </a:solidFill>
              <a:latin typeface="Calibri" panose="020F0502020204030204" pitchFamily="34" charset="0"/>
              <a:ea typeface="微軟正黑體" panose="020B0604030504040204" pitchFamily="34" charset="-120"/>
            </a:rPr>
            <a:t>中午前</a:t>
          </a:r>
          <a:r>
            <a:rPr lang="zh-TW" altLang="en-US" sz="2400" b="1" kern="1200" dirty="0" smtClean="0">
              <a:latin typeface="Calibri" panose="020F0502020204030204" pitchFamily="34" charset="0"/>
              <a:ea typeface="微軟正黑體" panose="020B0604030504040204" pitchFamily="34" charset="-120"/>
            </a:rPr>
            <a:t>本校</a:t>
          </a:r>
          <a:r>
            <a:rPr lang="zh-TW" altLang="zh-TW" sz="2400" b="1" kern="1200" dirty="0" smtClean="0">
              <a:latin typeface="Calibri" panose="020F0502020204030204" pitchFamily="34" charset="0"/>
              <a:ea typeface="微軟正黑體" panose="020B0604030504040204" pitchFamily="34" charset="-120"/>
            </a:rPr>
            <a:t>研發處協助</a:t>
          </a:r>
          <a:r>
            <a:rPr lang="zh-TW" altLang="en-US" sz="2400" b="1" kern="1200" dirty="0" smtClean="0">
              <a:latin typeface="Calibri" panose="020F0502020204030204" pitchFamily="34" charset="0"/>
              <a:ea typeface="微軟正黑體" panose="020B0604030504040204" pitchFamily="34" charset="-120"/>
            </a:rPr>
            <a:t>線上</a:t>
          </a:r>
          <a:r>
            <a:rPr lang="zh-TW" altLang="zh-TW" sz="2400" b="1" kern="1200" dirty="0" smtClean="0">
              <a:latin typeface="Calibri" panose="020F0502020204030204" pitchFamily="34" charset="0"/>
              <a:ea typeface="微軟正黑體" panose="020B0604030504040204" pitchFamily="34" charset="-120"/>
            </a:rPr>
            <a:t>確認</a:t>
          </a:r>
          <a:endParaRPr lang="zh-TW" altLang="en-US" sz="2400" kern="1200" dirty="0">
            <a:latin typeface="Calibri" panose="020F0502020204030204" pitchFamily="34" charset="0"/>
            <a:ea typeface="微軟正黑體" panose="020B0604030504040204" pitchFamily="34" charset="-120"/>
          </a:endParaRPr>
        </a:p>
        <a:p>
          <a:pPr marL="171450" lvl="1" indent="-171450" algn="l" defTabSz="800100">
            <a:lnSpc>
              <a:spcPct val="70000"/>
            </a:lnSpc>
            <a:spcBef>
              <a:spcPct val="0"/>
            </a:spcBef>
            <a:spcAft>
              <a:spcPct val="15000"/>
            </a:spcAft>
            <a:buChar char="••"/>
          </a:pPr>
          <a:r>
            <a:rPr lang="en-US" altLang="zh-TW" sz="1800" b="1" kern="1200" dirty="0" smtClean="0">
              <a:solidFill>
                <a:srgbClr val="0000FF"/>
              </a:solidFill>
              <a:latin typeface="Calibri" panose="020F0502020204030204" pitchFamily="34" charset="0"/>
              <a:ea typeface="微軟正黑體" panose="020B0604030504040204" pitchFamily="34" charset="-120"/>
            </a:rPr>
            <a:t>(</a:t>
          </a:r>
          <a:r>
            <a:rPr lang="zh-TW" altLang="en-US" sz="1800" b="1" kern="1200" dirty="0" smtClean="0">
              <a:solidFill>
                <a:srgbClr val="0000FF"/>
              </a:solidFill>
              <a:latin typeface="Calibri" panose="020F0502020204030204" pitchFamily="34" charset="0"/>
              <a:ea typeface="微軟正黑體" panose="020B0604030504040204" pitchFamily="34" charset="-120"/>
            </a:rPr>
            <a:t>外校學生請聯繫</a:t>
          </a:r>
          <a:r>
            <a:rPr lang="zh-TW" altLang="en-US" sz="1800" b="1" kern="1200" dirty="0" smtClean="0">
              <a:solidFill>
                <a:srgbClr val="FF0000"/>
              </a:solidFill>
              <a:latin typeface="Calibri" panose="020F0502020204030204" pitchFamily="34" charset="0"/>
              <a:ea typeface="微軟正黑體" panose="020B0604030504040204" pitchFamily="34" charset="-120"/>
            </a:rPr>
            <a:t>就讀學校承辦單位</a:t>
          </a:r>
          <a:r>
            <a:rPr lang="zh-TW" altLang="en-US" sz="1800" b="1" kern="1200" dirty="0" smtClean="0">
              <a:solidFill>
                <a:srgbClr val="0000FF"/>
              </a:solidFill>
              <a:latin typeface="Calibri" panose="020F0502020204030204" pitchFamily="34" charset="0"/>
              <a:ea typeface="微軟正黑體" panose="020B0604030504040204" pitchFamily="34" charset="-120"/>
            </a:rPr>
            <a:t>協助確認</a:t>
          </a:r>
          <a:r>
            <a:rPr lang="en-US" altLang="zh-TW" sz="1800" b="1" kern="1200" dirty="0" smtClean="0">
              <a:solidFill>
                <a:srgbClr val="0000FF"/>
              </a:solidFill>
              <a:latin typeface="Calibri" panose="020F0502020204030204" pitchFamily="34" charset="0"/>
              <a:ea typeface="微軟正黑體" panose="020B0604030504040204" pitchFamily="34" charset="-120"/>
            </a:rPr>
            <a:t>)</a:t>
          </a:r>
          <a:endParaRPr lang="zh-TW" altLang="en-US" sz="1800" b="1" kern="1200" dirty="0">
            <a:solidFill>
              <a:srgbClr val="0000FF"/>
            </a:solidFill>
            <a:latin typeface="Calibri" panose="020F0502020204030204" pitchFamily="34" charset="0"/>
            <a:ea typeface="微軟正黑體" panose="020B0604030504040204" pitchFamily="34" charset="-120"/>
          </a:endParaRPr>
        </a:p>
      </dsp:txBody>
      <dsp:txXfrm rot="-5400000">
        <a:off x="744920" y="960692"/>
        <a:ext cx="7337007" cy="624177"/>
      </dsp:txXfrm>
    </dsp:sp>
    <dsp:sp modelId="{89BFB05A-76E6-49E1-8DE5-B4085251B42C}">
      <dsp:nvSpPr>
        <dsp:cNvPr id="0" name=""/>
        <dsp:cNvSpPr/>
      </dsp:nvSpPr>
      <dsp:spPr>
        <a:xfrm rot="5400000">
          <a:off x="-159625" y="2009354"/>
          <a:ext cx="1064171" cy="744920"/>
        </a:xfrm>
        <a:prstGeom prst="chevron">
          <a:avLst/>
        </a:prstGeom>
        <a:solidFill>
          <a:srgbClr val="4386BD"/>
        </a:solidFill>
        <a:ln w="6350" cap="flat" cmpd="sng" algn="in">
          <a:solidFill>
            <a:srgbClr val="4386BD"/>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zh-TW" sz="1400" b="1" kern="1200" dirty="0" smtClean="0">
              <a:latin typeface="Calibri" panose="020F0502020204030204" pitchFamily="34" charset="0"/>
              <a:ea typeface="微軟正黑體" panose="020B0604030504040204" pitchFamily="34" charset="-120"/>
            </a:rPr>
            <a:t>指導教授 </a:t>
          </a:r>
          <a:endParaRPr lang="zh-TW" altLang="en-US" sz="1400" kern="1200" dirty="0">
            <a:latin typeface="Calibri" panose="020F0502020204030204" pitchFamily="34" charset="0"/>
            <a:ea typeface="微軟正黑體" panose="020B0604030504040204" pitchFamily="34" charset="-120"/>
          </a:endParaRPr>
        </a:p>
      </dsp:txBody>
      <dsp:txXfrm rot="-5400000">
        <a:off x="1" y="2222188"/>
        <a:ext cx="744920" cy="319251"/>
      </dsp:txXfrm>
    </dsp:sp>
    <dsp:sp modelId="{909E34CE-BA56-4953-8BA8-F1BD0B8B1203}">
      <dsp:nvSpPr>
        <dsp:cNvPr id="0" name=""/>
        <dsp:cNvSpPr/>
      </dsp:nvSpPr>
      <dsp:spPr>
        <a:xfrm rot="5400000">
          <a:off x="4084451" y="-1489802"/>
          <a:ext cx="691711" cy="7370774"/>
        </a:xfrm>
        <a:prstGeom prst="round2SameRect">
          <a:avLst/>
        </a:prstGeom>
        <a:solidFill>
          <a:srgbClr val="BED5E8">
            <a:alpha val="89804"/>
          </a:srgbClr>
        </a:solidFill>
        <a:ln w="6350" cap="flat" cmpd="sng" algn="in">
          <a:solidFill>
            <a:srgbClr val="4386BD"/>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70000"/>
            </a:lnSpc>
            <a:spcBef>
              <a:spcPct val="0"/>
            </a:spcBef>
            <a:spcAft>
              <a:spcPct val="15000"/>
            </a:spcAft>
            <a:buChar char="••"/>
          </a:pPr>
          <a:r>
            <a:rPr lang="en-US" altLang="zh-TW" sz="2400" b="1" u="sng" kern="1200" dirty="0" smtClean="0">
              <a:solidFill>
                <a:srgbClr val="FF0000"/>
              </a:solidFill>
              <a:latin typeface="Calibri" panose="020F0502020204030204" pitchFamily="34" charset="0"/>
              <a:ea typeface="微軟正黑體" panose="020B0604030504040204" pitchFamily="34" charset="-120"/>
            </a:rPr>
            <a:t>02/17</a:t>
          </a:r>
          <a:r>
            <a:rPr lang="zh-TW" altLang="en-US" sz="2400" b="1" u="sng" kern="1200" dirty="0" smtClean="0">
              <a:solidFill>
                <a:srgbClr val="FF0000"/>
              </a:solidFill>
              <a:latin typeface="Calibri" panose="020F0502020204030204" pitchFamily="34" charset="0"/>
              <a:ea typeface="微軟正黑體" panose="020B0604030504040204" pitchFamily="34" charset="-120"/>
            </a:rPr>
            <a:t>中午前</a:t>
          </a:r>
          <a:r>
            <a:rPr lang="zh-TW" altLang="zh-TW" sz="2400" b="1" kern="1200" dirty="0" smtClean="0">
              <a:latin typeface="Calibri" panose="020F0502020204030204" pitchFamily="34" charset="0"/>
              <a:ea typeface="微軟正黑體" panose="020B0604030504040204" pitchFamily="34" charset="-120"/>
            </a:rPr>
            <a:t>指導教授上傳「指導教授初評意見表」</a:t>
          </a:r>
          <a:endParaRPr lang="zh-TW" altLang="en-US" sz="2400" kern="1200" dirty="0">
            <a:latin typeface="Calibri" panose="020F0502020204030204" pitchFamily="34" charset="0"/>
            <a:ea typeface="微軟正黑體" panose="020B0604030504040204" pitchFamily="34" charset="-120"/>
          </a:endParaRPr>
        </a:p>
        <a:p>
          <a:pPr marL="171450" lvl="1" indent="-171450" algn="l" defTabSz="800100">
            <a:lnSpc>
              <a:spcPct val="70000"/>
            </a:lnSpc>
            <a:spcBef>
              <a:spcPct val="0"/>
            </a:spcBef>
            <a:spcAft>
              <a:spcPct val="15000"/>
            </a:spcAft>
            <a:buChar char="••"/>
          </a:pPr>
          <a:r>
            <a:rPr lang="en-US" altLang="zh-TW" sz="1800" b="1" kern="1200" dirty="0" smtClean="0">
              <a:solidFill>
                <a:srgbClr val="0000FF"/>
              </a:solidFill>
              <a:latin typeface="Calibri" panose="020F0502020204030204" pitchFamily="34" charset="0"/>
              <a:ea typeface="微軟正黑體" panose="020B0604030504040204" pitchFamily="34" charset="-120"/>
            </a:rPr>
            <a:t>(</a:t>
          </a:r>
          <a:r>
            <a:rPr lang="zh-TW" altLang="en-US" sz="1800" b="1" kern="1200" dirty="0" smtClean="0">
              <a:solidFill>
                <a:srgbClr val="0000FF"/>
              </a:solidFill>
              <a:latin typeface="Calibri" panose="020F0502020204030204" pitchFamily="34" charset="0"/>
              <a:ea typeface="微軟正黑體" panose="020B0604030504040204" pitchFamily="34" charset="-120"/>
            </a:rPr>
            <a:t>外校學生送出給指導教授後請聯繫</a:t>
          </a:r>
          <a:r>
            <a:rPr lang="zh-TW" altLang="en-US" sz="1800" b="1" kern="1200" dirty="0" smtClean="0">
              <a:solidFill>
                <a:srgbClr val="FF0000"/>
              </a:solidFill>
              <a:latin typeface="Calibri" panose="020F0502020204030204" pitchFamily="34" charset="0"/>
              <a:ea typeface="微軟正黑體" panose="020B0604030504040204" pitchFamily="34" charset="-120"/>
            </a:rPr>
            <a:t>北醫承辦單位</a:t>
          </a:r>
          <a:r>
            <a:rPr lang="zh-TW" altLang="en-US" sz="1800" b="1" kern="1200" dirty="0" smtClean="0">
              <a:solidFill>
                <a:srgbClr val="0000FF"/>
              </a:solidFill>
              <a:latin typeface="Calibri" panose="020F0502020204030204" pitchFamily="34" charset="0"/>
              <a:ea typeface="微軟正黑體" panose="020B0604030504040204" pitchFamily="34" charset="-120"/>
            </a:rPr>
            <a:t>協助確認</a:t>
          </a:r>
          <a:r>
            <a:rPr lang="en-US" altLang="zh-TW" sz="1800" b="1" kern="1200" dirty="0" smtClean="0">
              <a:solidFill>
                <a:srgbClr val="0000FF"/>
              </a:solidFill>
              <a:latin typeface="Calibri" panose="020F0502020204030204" pitchFamily="34" charset="0"/>
              <a:ea typeface="微軟正黑體" panose="020B0604030504040204" pitchFamily="34" charset="-120"/>
            </a:rPr>
            <a:t>)</a:t>
          </a:r>
          <a:endParaRPr lang="zh-TW" altLang="en-US" sz="1800" b="1" kern="1200" dirty="0">
            <a:solidFill>
              <a:srgbClr val="0000FF"/>
            </a:solidFill>
            <a:latin typeface="Calibri" panose="020F0502020204030204" pitchFamily="34" charset="0"/>
            <a:ea typeface="微軟正黑體" panose="020B0604030504040204" pitchFamily="34" charset="-120"/>
          </a:endParaRPr>
        </a:p>
      </dsp:txBody>
      <dsp:txXfrm rot="-5400000">
        <a:off x="744920" y="1883496"/>
        <a:ext cx="7337007" cy="624177"/>
      </dsp:txXfrm>
    </dsp:sp>
    <dsp:sp modelId="{CC044DE9-10CC-492E-97A6-DEAEDB1D5165}">
      <dsp:nvSpPr>
        <dsp:cNvPr id="0" name=""/>
        <dsp:cNvSpPr/>
      </dsp:nvSpPr>
      <dsp:spPr>
        <a:xfrm rot="5400000">
          <a:off x="-159625" y="3127901"/>
          <a:ext cx="1064171" cy="744920"/>
        </a:xfrm>
        <a:prstGeom prst="chevron">
          <a:avLst/>
        </a:prstGeom>
        <a:solidFill>
          <a:schemeClr val="accent6"/>
        </a:solidFill>
        <a:ln w="6350" cap="flat" cmpd="sng" algn="in">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zh-TW" sz="1400" b="1" kern="1200" dirty="0" smtClean="0">
              <a:latin typeface="Calibri" panose="020F0502020204030204" pitchFamily="34" charset="0"/>
              <a:ea typeface="微軟正黑體" panose="020B0604030504040204" pitchFamily="34" charset="-120"/>
            </a:rPr>
            <a:t>研發處</a:t>
          </a:r>
          <a:endParaRPr lang="zh-TW" altLang="en-US" sz="1400" kern="1200" dirty="0">
            <a:latin typeface="Calibri" panose="020F0502020204030204" pitchFamily="34" charset="0"/>
            <a:ea typeface="微軟正黑體" panose="020B0604030504040204" pitchFamily="34" charset="-120"/>
          </a:endParaRPr>
        </a:p>
      </dsp:txBody>
      <dsp:txXfrm rot="-5400000">
        <a:off x="1" y="3340735"/>
        <a:ext cx="744920" cy="319251"/>
      </dsp:txXfrm>
    </dsp:sp>
    <dsp:sp modelId="{4BBE184B-71EE-406C-802D-4EBEB9FDFA66}">
      <dsp:nvSpPr>
        <dsp:cNvPr id="0" name=""/>
        <dsp:cNvSpPr/>
      </dsp:nvSpPr>
      <dsp:spPr>
        <a:xfrm rot="5400000">
          <a:off x="3892830" y="-302504"/>
          <a:ext cx="1074954" cy="7370774"/>
        </a:xfrm>
        <a:prstGeom prst="round2SameRect">
          <a:avLst/>
        </a:prstGeom>
        <a:solidFill>
          <a:schemeClr val="accent6">
            <a:lumMod val="20000"/>
            <a:lumOff val="80000"/>
            <a:alpha val="90000"/>
          </a:schemeClr>
        </a:solidFill>
        <a:ln w="6350" cap="flat" cmpd="sng" algn="in">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70000"/>
            </a:lnSpc>
            <a:spcBef>
              <a:spcPct val="0"/>
            </a:spcBef>
            <a:spcAft>
              <a:spcPct val="15000"/>
            </a:spcAft>
            <a:buChar char="••"/>
          </a:pPr>
          <a:r>
            <a:rPr lang="zh-TW" altLang="zh-TW" sz="2400" b="1" kern="1200" dirty="0" smtClean="0">
              <a:latin typeface="Calibri" panose="020F0502020204030204" pitchFamily="34" charset="0"/>
              <a:ea typeface="微軟正黑體" panose="020B0604030504040204" pitchFamily="34" charset="-120"/>
            </a:rPr>
            <a:t>校內</a:t>
          </a:r>
          <a:r>
            <a:rPr lang="zh-TW" altLang="en-US" sz="2400" b="1" kern="1200" dirty="0" smtClean="0">
              <a:latin typeface="Calibri" panose="020F0502020204030204" pitchFamily="34" charset="0"/>
              <a:ea typeface="微軟正黑體" panose="020B0604030504040204" pitchFamily="34" charset="-120"/>
            </a:rPr>
            <a:t>確認</a:t>
          </a:r>
          <a:r>
            <a:rPr lang="en-US" altLang="zh-TW" sz="2400" b="1" kern="1200" dirty="0" smtClean="0">
              <a:latin typeface="Calibri" panose="020F0502020204030204" pitchFamily="34" charset="0"/>
              <a:ea typeface="微軟正黑體" panose="020B0604030504040204" pitchFamily="34" charset="-120"/>
            </a:rPr>
            <a:t>/</a:t>
          </a:r>
          <a:r>
            <a:rPr lang="zh-TW" altLang="zh-TW" sz="2400" b="1" kern="1200" dirty="0" smtClean="0">
              <a:latin typeface="Calibri" panose="020F0502020204030204" pitchFamily="34" charset="0"/>
              <a:ea typeface="微軟正黑體" panose="020B0604030504040204" pitchFamily="34" charset="-120"/>
            </a:rPr>
            <a:t>彙整</a:t>
          </a:r>
          <a:r>
            <a:rPr lang="zh-TW" altLang="en-US" sz="2400" b="1" kern="1200" dirty="0" smtClean="0">
              <a:latin typeface="Calibri" panose="020F0502020204030204" pitchFamily="34" charset="0"/>
              <a:ea typeface="微軟正黑體" panose="020B0604030504040204" pitchFamily="34" charset="-120"/>
            </a:rPr>
            <a:t>資料</a:t>
          </a:r>
          <a:endParaRPr lang="zh-TW" altLang="en-US" sz="2400" kern="1200" dirty="0">
            <a:latin typeface="Calibri" panose="020F0502020204030204" pitchFamily="34" charset="0"/>
            <a:ea typeface="微軟正黑體" panose="020B0604030504040204" pitchFamily="34" charset="-120"/>
          </a:endParaRPr>
        </a:p>
        <a:p>
          <a:pPr marL="171450" lvl="1" indent="-171450" algn="l" defTabSz="800100">
            <a:lnSpc>
              <a:spcPct val="70000"/>
            </a:lnSpc>
            <a:spcBef>
              <a:spcPct val="0"/>
            </a:spcBef>
            <a:spcAft>
              <a:spcPct val="15000"/>
            </a:spcAft>
            <a:buChar char="••"/>
          </a:pPr>
          <a:r>
            <a:rPr lang="en-US" altLang="zh-TW" sz="1800" b="1" kern="1200" dirty="0" smtClean="0">
              <a:solidFill>
                <a:srgbClr val="0000FF"/>
              </a:solidFill>
              <a:latin typeface="Calibri" panose="020F0502020204030204" pitchFamily="34" charset="0"/>
              <a:ea typeface="微軟正黑體" panose="020B0604030504040204" pitchFamily="34" charset="-120"/>
            </a:rPr>
            <a:t>(</a:t>
          </a:r>
          <a:r>
            <a:rPr lang="zh-TW" altLang="zh-TW" sz="1800" b="1" kern="1200" dirty="0" smtClean="0">
              <a:solidFill>
                <a:srgbClr val="0000FF"/>
              </a:solidFill>
              <a:latin typeface="Calibri" panose="020F0502020204030204" pitchFamily="34" charset="0"/>
              <a:ea typeface="微軟正黑體" panose="020B0604030504040204" pitchFamily="34" charset="-120"/>
            </a:rPr>
            <a:t>計畫書產生申請條碼編號，這樣才完成全部申請流程</a:t>
          </a:r>
          <a:r>
            <a:rPr lang="en-US" altLang="zh-TW" sz="1800" b="1" kern="1200" dirty="0" smtClean="0">
              <a:solidFill>
                <a:srgbClr val="0000FF"/>
              </a:solidFill>
              <a:latin typeface="Calibri" panose="020F0502020204030204" pitchFamily="34" charset="0"/>
              <a:ea typeface="微軟正黑體" panose="020B0604030504040204" pitchFamily="34" charset="-120"/>
            </a:rPr>
            <a:t>)</a:t>
          </a:r>
          <a:endParaRPr lang="zh-TW" altLang="en-US" sz="2400" b="1" kern="1200" dirty="0">
            <a:solidFill>
              <a:srgbClr val="0000FF"/>
            </a:solidFill>
            <a:latin typeface="Calibri" panose="020F0502020204030204" pitchFamily="34" charset="0"/>
            <a:ea typeface="微軟正黑體" panose="020B0604030504040204" pitchFamily="34" charset="-120"/>
          </a:endParaRPr>
        </a:p>
        <a:p>
          <a:pPr marL="171450" lvl="1" indent="-171450" algn="l" defTabSz="800100">
            <a:lnSpc>
              <a:spcPct val="70000"/>
            </a:lnSpc>
            <a:spcBef>
              <a:spcPct val="0"/>
            </a:spcBef>
            <a:spcAft>
              <a:spcPct val="15000"/>
            </a:spcAft>
            <a:buChar char="••"/>
          </a:pPr>
          <a:r>
            <a:rPr lang="en-US" altLang="zh-TW" sz="1800" b="1" kern="1200" dirty="0" smtClean="0">
              <a:solidFill>
                <a:srgbClr val="0000FF"/>
              </a:solidFill>
              <a:latin typeface="Calibri" panose="020F0502020204030204" pitchFamily="34" charset="0"/>
              <a:ea typeface="微軟正黑體" panose="020B0604030504040204" pitchFamily="34" charset="-120"/>
            </a:rPr>
            <a:t>(</a:t>
          </a:r>
          <a:r>
            <a:rPr lang="zh-TW" altLang="en-US" sz="1800" b="1" kern="1200" dirty="0" smtClean="0">
              <a:solidFill>
                <a:srgbClr val="0000FF"/>
              </a:solidFill>
              <a:latin typeface="Calibri" panose="020F0502020204030204" pitchFamily="34" charset="0"/>
              <a:ea typeface="微軟正黑體" panose="020B0604030504040204" pitchFamily="34" charset="-120"/>
            </a:rPr>
            <a:t>外校學生其指導教授為北醫老師者，將由北醫統一送出申請</a:t>
          </a:r>
          <a:r>
            <a:rPr lang="en-US" altLang="zh-TW" sz="1800" b="1" kern="1200" dirty="0" smtClean="0">
              <a:latin typeface="Calibri" panose="020F0502020204030204" pitchFamily="34" charset="0"/>
              <a:ea typeface="微軟正黑體" panose="020B0604030504040204" pitchFamily="34" charset="-120"/>
            </a:rPr>
            <a:t>)</a:t>
          </a:r>
          <a:endParaRPr lang="zh-TW" altLang="en-US" sz="1800" b="1" kern="1200" dirty="0">
            <a:latin typeface="Calibri" panose="020F0502020204030204" pitchFamily="34" charset="0"/>
            <a:ea typeface="微軟正黑體" panose="020B0604030504040204" pitchFamily="34" charset="-120"/>
          </a:endParaRPr>
        </a:p>
      </dsp:txBody>
      <dsp:txXfrm rot="-5400000">
        <a:off x="744921" y="2897880"/>
        <a:ext cx="7318299" cy="9700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6888" cy="339725"/>
          </a:xfrm>
          <a:prstGeom prst="rect">
            <a:avLst/>
          </a:prstGeom>
        </p:spPr>
        <p:txBody>
          <a:bodyPr vert="horz" lIns="91349" tIns="45674" rIns="91349" bIns="45674"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5629275" y="0"/>
            <a:ext cx="4308475" cy="339725"/>
          </a:xfrm>
          <a:prstGeom prst="rect">
            <a:avLst/>
          </a:prstGeom>
        </p:spPr>
        <p:txBody>
          <a:bodyPr vert="horz" lIns="91349" tIns="45674" rIns="91349" bIns="45674" rtlCol="0"/>
          <a:lstStyle>
            <a:lvl1pPr algn="r" eaLnBrk="1" fontAlgn="auto" hangingPunct="1">
              <a:spcBef>
                <a:spcPts val="0"/>
              </a:spcBef>
              <a:spcAft>
                <a:spcPts val="0"/>
              </a:spcAft>
              <a:defRPr sz="1200">
                <a:latin typeface="+mn-lt"/>
                <a:ea typeface="+mn-ea"/>
              </a:defRPr>
            </a:lvl1pPr>
          </a:lstStyle>
          <a:p>
            <a:pPr>
              <a:defRPr/>
            </a:pPr>
            <a:fld id="{E9123A02-A3B6-4E16-BD89-5ECA6E57A357}" type="datetimeFigureOut">
              <a:rPr lang="zh-TW" altLang="en-US"/>
              <a:pPr>
                <a:defRPr/>
              </a:pPr>
              <a:t>2021/1/5</a:t>
            </a:fld>
            <a:endParaRPr lang="zh-TW" altLang="en-US"/>
          </a:p>
        </p:txBody>
      </p:sp>
      <p:sp>
        <p:nvSpPr>
          <p:cNvPr id="4" name="頁尾版面配置區 3"/>
          <p:cNvSpPr>
            <a:spLocks noGrp="1"/>
          </p:cNvSpPr>
          <p:nvPr>
            <p:ph type="ftr" sz="quarter" idx="2"/>
          </p:nvPr>
        </p:nvSpPr>
        <p:spPr>
          <a:xfrm>
            <a:off x="0" y="6465888"/>
            <a:ext cx="4306888" cy="339725"/>
          </a:xfrm>
          <a:prstGeom prst="rect">
            <a:avLst/>
          </a:prstGeom>
        </p:spPr>
        <p:txBody>
          <a:bodyPr vert="horz" lIns="91349" tIns="45674" rIns="91349" bIns="45674"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5629275" y="6465888"/>
            <a:ext cx="4308475" cy="339725"/>
          </a:xfrm>
          <a:prstGeom prst="rect">
            <a:avLst/>
          </a:prstGeom>
        </p:spPr>
        <p:txBody>
          <a:bodyPr vert="horz" wrap="square" lIns="91349" tIns="45674" rIns="91349" bIns="4567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3152CBD-283F-4689-B1D1-D45722C7125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pPr>
              <a:defRPr/>
            </a:pPr>
            <a:fld id="{A255457F-4AB6-43A5-B0CD-DD3E1C5AB73A}" type="datetimeFigureOut">
              <a:rPr lang="zh-TW" altLang="en-US" smtClean="0"/>
              <a:pPr>
                <a:defRPr/>
              </a:pPr>
              <a:t>2021/1/5</a:t>
            </a:fld>
            <a:endParaRPr lang="zh-TW" alt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pPr>
              <a:defRPr/>
            </a:pPr>
            <a:endParaRPr lang="zh-TW" alt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pPr>
              <a:defRPr/>
            </a:pPr>
            <a:fld id="{2CE87089-5425-4124-B3FB-9AAEA0A6EEFA}" type="slidenum">
              <a:rPr lang="zh-TW" altLang="en-US" smtClean="0"/>
              <a:pPr>
                <a:defRPr/>
              </a:pPr>
              <a:t>‹#›</a:t>
            </a:fld>
            <a:endParaRPr lang="zh-TW" alt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158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EDA94D36-E61C-4390-BB3F-FAEC5A1456B9}" type="datetimeFigureOut">
              <a:rPr lang="zh-TW" altLang="en-US" smtClean="0"/>
              <a:pPr>
                <a:defRPr/>
              </a:pPr>
              <a:t>2021/1/5</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3BC81C4A-0125-4A19-B515-26ADFAD9E4DF}" type="slidenum">
              <a:rPr lang="zh-TW" altLang="en-US" smtClean="0"/>
              <a:pPr>
                <a:defRPr/>
              </a:pPr>
              <a:t>‹#›</a:t>
            </a:fld>
            <a:endParaRPr lang="zh-TW" altLang="en-US"/>
          </a:p>
        </p:txBody>
      </p:sp>
    </p:spTree>
    <p:extLst>
      <p:ext uri="{BB962C8B-B14F-4D97-AF65-F5344CB8AC3E}">
        <p14:creationId xmlns:p14="http://schemas.microsoft.com/office/powerpoint/2010/main" val="203022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042EB118-E071-46A9-8959-2094A5D1D1E2}" type="datetimeFigureOut">
              <a:rPr lang="zh-TW" altLang="en-US" smtClean="0"/>
              <a:pPr>
                <a:defRPr/>
              </a:pPr>
              <a:t>2021/1/5</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02C7109F-F997-4511-8131-EAB0F3E342DA}" type="slidenum">
              <a:rPr lang="zh-TW" altLang="en-US" smtClean="0"/>
              <a:pPr>
                <a:defRPr/>
              </a:pPr>
              <a:t>‹#›</a:t>
            </a:fld>
            <a:endParaRPr lang="zh-TW" altLang="en-US"/>
          </a:p>
        </p:txBody>
      </p:sp>
    </p:spTree>
    <p:extLst>
      <p:ext uri="{BB962C8B-B14F-4D97-AF65-F5344CB8AC3E}">
        <p14:creationId xmlns:p14="http://schemas.microsoft.com/office/powerpoint/2010/main" val="373006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953043FA-22F6-4098-836C-5BB077F9593D}" type="datetimeFigureOut">
              <a:rPr lang="zh-TW" altLang="en-US" smtClean="0"/>
              <a:pPr>
                <a:defRPr/>
              </a:pPr>
              <a:t>2021/1/5</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81827867-008F-4103-A5FA-7456D1665776}" type="slidenum">
              <a:rPr lang="zh-TW" altLang="en-US" smtClean="0"/>
              <a:pPr>
                <a:defRPr/>
              </a:pPr>
              <a:t>‹#›</a:t>
            </a:fld>
            <a:endParaRPr lang="zh-TW" altLang="en-US"/>
          </a:p>
        </p:txBody>
      </p:sp>
    </p:spTree>
    <p:extLst>
      <p:ext uri="{BB962C8B-B14F-4D97-AF65-F5344CB8AC3E}">
        <p14:creationId xmlns:p14="http://schemas.microsoft.com/office/powerpoint/2010/main" val="176376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pPr>
              <a:defRPr/>
            </a:pPr>
            <a:fld id="{B921AA53-EE1A-42C3-81C9-C80FA3865D2C}" type="datetimeFigureOut">
              <a:rPr lang="zh-TW" altLang="en-US" smtClean="0"/>
              <a:pPr>
                <a:defRPr/>
              </a:pPr>
              <a:t>2021/1/5</a:t>
            </a:fld>
            <a:endParaRPr lang="zh-TW" alt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pPr>
              <a:defRPr/>
            </a:pPr>
            <a:endParaRPr lang="zh-TW" alt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pPr>
              <a:defRPr/>
            </a:pPr>
            <a:fld id="{90155AE3-CE82-487B-827D-FA1C5EDE4B76}" type="slidenum">
              <a:rPr lang="zh-TW" altLang="en-US" smtClean="0"/>
              <a:pPr>
                <a:defRPr/>
              </a:pPr>
              <a:t>‹#›</a:t>
            </a:fld>
            <a:endParaRPr lang="zh-TW" alt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987909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8D7C552E-3BF8-4A1A-BC53-8F52DEF45FDB}" type="datetimeFigureOut">
              <a:rPr lang="zh-TW" altLang="en-US" smtClean="0"/>
              <a:pPr>
                <a:defRPr/>
              </a:pPr>
              <a:t>2021/1/5</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D1AB6644-AA8F-4C7D-B954-63B1DA406BC3}" type="slidenum">
              <a:rPr lang="zh-TW" altLang="en-US" smtClean="0"/>
              <a:pPr>
                <a:defRPr/>
              </a:pPr>
              <a:t>‹#›</a:t>
            </a:fld>
            <a:endParaRPr lang="zh-TW" altLang="en-US"/>
          </a:p>
        </p:txBody>
      </p:sp>
    </p:spTree>
    <p:extLst>
      <p:ext uri="{BB962C8B-B14F-4D97-AF65-F5344CB8AC3E}">
        <p14:creationId xmlns:p14="http://schemas.microsoft.com/office/powerpoint/2010/main" val="388033940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編輯母片文字樣式</a:t>
            </a:r>
          </a:p>
        </p:txBody>
      </p:sp>
      <p:sp>
        <p:nvSpPr>
          <p:cNvPr id="4" name="Content Placeholder 3"/>
          <p:cNvSpPr>
            <a:spLocks noGrp="1"/>
          </p:cNvSpPr>
          <p:nvPr>
            <p:ph sz="half" idx="2"/>
          </p:nvPr>
        </p:nvSpPr>
        <p:spPr>
          <a:xfrm>
            <a:off x="941832" y="2909102"/>
            <a:ext cx="3611880" cy="299639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編輯母片文字樣式</a:t>
            </a:r>
          </a:p>
        </p:txBody>
      </p:sp>
      <p:sp>
        <p:nvSpPr>
          <p:cNvPr id="6" name="Content Placeholder 5"/>
          <p:cNvSpPr>
            <a:spLocks noGrp="1"/>
          </p:cNvSpPr>
          <p:nvPr>
            <p:ph sz="quarter" idx="4"/>
          </p:nvPr>
        </p:nvSpPr>
        <p:spPr>
          <a:xfrm>
            <a:off x="4975398" y="2909102"/>
            <a:ext cx="3611880" cy="299639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a:defRPr/>
            </a:pPr>
            <a:fld id="{E23971B2-FF50-42E0-8F7C-52EB85E11D34}" type="datetimeFigureOut">
              <a:rPr lang="zh-TW" altLang="en-US" smtClean="0"/>
              <a:pPr>
                <a:defRPr/>
              </a:pPr>
              <a:t>2021/1/5</a:t>
            </a:fld>
            <a:endParaRPr lang="zh-TW" altLang="en-US"/>
          </a:p>
        </p:txBody>
      </p:sp>
      <p:sp>
        <p:nvSpPr>
          <p:cNvPr id="8" name="Footer Placeholder 7"/>
          <p:cNvSpPr>
            <a:spLocks noGrp="1"/>
          </p:cNvSpPr>
          <p:nvPr>
            <p:ph type="ftr" sz="quarter" idx="11"/>
          </p:nvPr>
        </p:nvSpPr>
        <p:spPr/>
        <p:txBody>
          <a:bodyPr/>
          <a:lstStyle/>
          <a:p>
            <a:pPr>
              <a:defRPr/>
            </a:pPr>
            <a:endParaRPr lang="zh-TW" altLang="en-US"/>
          </a:p>
        </p:txBody>
      </p:sp>
      <p:sp>
        <p:nvSpPr>
          <p:cNvPr id="9" name="Slide Number Placeholder 8"/>
          <p:cNvSpPr>
            <a:spLocks noGrp="1"/>
          </p:cNvSpPr>
          <p:nvPr>
            <p:ph type="sldNum" sz="quarter" idx="12"/>
          </p:nvPr>
        </p:nvSpPr>
        <p:spPr/>
        <p:txBody>
          <a:bodyPr/>
          <a:lstStyle/>
          <a:p>
            <a:pPr>
              <a:defRPr/>
            </a:pPr>
            <a:fld id="{14F219E1-F4EE-4CFB-BAC9-C56527DC91A1}" type="slidenum">
              <a:rPr lang="zh-TW" altLang="en-US" smtClean="0"/>
              <a:pPr>
                <a:defRPr/>
              </a:pPr>
              <a:t>‹#›</a:t>
            </a:fld>
            <a:endParaRPr lang="zh-TW" altLang="en-US"/>
          </a:p>
        </p:txBody>
      </p:sp>
    </p:spTree>
    <p:extLst>
      <p:ext uri="{BB962C8B-B14F-4D97-AF65-F5344CB8AC3E}">
        <p14:creationId xmlns:p14="http://schemas.microsoft.com/office/powerpoint/2010/main" val="382522349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a:defRPr/>
            </a:pPr>
            <a:fld id="{D2ADBF39-BB80-415E-BF5C-B06F2E55BCD1}" type="datetimeFigureOut">
              <a:rPr lang="zh-TW" altLang="en-US" smtClean="0"/>
              <a:pPr>
                <a:defRPr/>
              </a:pPr>
              <a:t>2021/1/5</a:t>
            </a:fld>
            <a:endParaRPr lang="zh-TW" altLang="en-US"/>
          </a:p>
        </p:txBody>
      </p:sp>
      <p:sp>
        <p:nvSpPr>
          <p:cNvPr id="4" name="Footer Placeholder 3"/>
          <p:cNvSpPr>
            <a:spLocks noGrp="1"/>
          </p:cNvSpPr>
          <p:nvPr>
            <p:ph type="ftr" sz="quarter" idx="11"/>
          </p:nvPr>
        </p:nvSpPr>
        <p:spPr/>
        <p:txBody>
          <a:bodyPr/>
          <a:lstStyle/>
          <a:p>
            <a:pPr>
              <a:defRPr/>
            </a:pPr>
            <a:endParaRPr lang="zh-TW" altLang="en-US"/>
          </a:p>
        </p:txBody>
      </p:sp>
      <p:sp>
        <p:nvSpPr>
          <p:cNvPr id="5" name="Slide Number Placeholder 4"/>
          <p:cNvSpPr>
            <a:spLocks noGrp="1"/>
          </p:cNvSpPr>
          <p:nvPr>
            <p:ph type="sldNum" sz="quarter" idx="12"/>
          </p:nvPr>
        </p:nvSpPr>
        <p:spPr/>
        <p:txBody>
          <a:bodyPr/>
          <a:lstStyle/>
          <a:p>
            <a:pPr>
              <a:defRPr/>
            </a:pPr>
            <a:fld id="{C6E3EBD9-7DC0-46B0-8BC8-8517DAF4004A}" type="slidenum">
              <a:rPr lang="zh-TW" altLang="en-US" smtClean="0"/>
              <a:pPr>
                <a:defRPr/>
              </a:pPr>
              <a:t>‹#›</a:t>
            </a:fld>
            <a:endParaRPr lang="zh-TW" altLang="en-US"/>
          </a:p>
        </p:txBody>
      </p:sp>
    </p:spTree>
    <p:extLst>
      <p:ext uri="{BB962C8B-B14F-4D97-AF65-F5344CB8AC3E}">
        <p14:creationId xmlns:p14="http://schemas.microsoft.com/office/powerpoint/2010/main" val="319274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82DB5C0-A8F8-4DCD-BF43-89A9FFCA6B6C}" type="datetimeFigureOut">
              <a:rPr lang="zh-TW" altLang="en-US" smtClean="0"/>
              <a:pPr>
                <a:defRPr/>
              </a:pPr>
              <a:t>2021/1/5</a:t>
            </a:fld>
            <a:endParaRPr lang="zh-TW" altLang="en-US"/>
          </a:p>
        </p:txBody>
      </p:sp>
      <p:sp>
        <p:nvSpPr>
          <p:cNvPr id="3" name="Footer Placeholder 2"/>
          <p:cNvSpPr>
            <a:spLocks noGrp="1"/>
          </p:cNvSpPr>
          <p:nvPr>
            <p:ph type="ftr" sz="quarter" idx="11"/>
          </p:nvPr>
        </p:nvSpPr>
        <p:spPr/>
        <p:txBody>
          <a:bodyPr/>
          <a:lstStyle/>
          <a:p>
            <a:pPr>
              <a:defRPr/>
            </a:pPr>
            <a:endParaRPr lang="zh-TW" altLang="en-US"/>
          </a:p>
        </p:txBody>
      </p:sp>
      <p:sp>
        <p:nvSpPr>
          <p:cNvPr id="4" name="Slide Number Placeholder 3"/>
          <p:cNvSpPr>
            <a:spLocks noGrp="1"/>
          </p:cNvSpPr>
          <p:nvPr>
            <p:ph type="sldNum" sz="quarter" idx="12"/>
          </p:nvPr>
        </p:nvSpPr>
        <p:spPr/>
        <p:txBody>
          <a:bodyPr/>
          <a:lstStyle/>
          <a:p>
            <a:pPr>
              <a:defRPr/>
            </a:pPr>
            <a:fld id="{128975FE-E00C-4FFA-8AB8-C6CB0C4043D2}" type="slidenum">
              <a:rPr lang="zh-TW" altLang="en-US" smtClean="0"/>
              <a:pPr>
                <a:defRPr/>
              </a:pPr>
              <a:t>‹#›</a:t>
            </a:fld>
            <a:endParaRPr lang="zh-TW" altLang="en-US"/>
          </a:p>
        </p:txBody>
      </p:sp>
    </p:spTree>
    <p:extLst>
      <p:ext uri="{BB962C8B-B14F-4D97-AF65-F5344CB8AC3E}">
        <p14:creationId xmlns:p14="http://schemas.microsoft.com/office/powerpoint/2010/main" val="26085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編輯母片文字樣式</a:t>
            </a:r>
          </a:p>
        </p:txBody>
      </p:sp>
      <p:sp>
        <p:nvSpPr>
          <p:cNvPr id="5" name="Date Placeholder 4"/>
          <p:cNvSpPr>
            <a:spLocks noGrp="1"/>
          </p:cNvSpPr>
          <p:nvPr>
            <p:ph type="dt" sz="half" idx="10"/>
          </p:nvPr>
        </p:nvSpPr>
        <p:spPr>
          <a:xfrm>
            <a:off x="573789" y="6375679"/>
            <a:ext cx="925016" cy="348462"/>
          </a:xfrm>
        </p:spPr>
        <p:txBody>
          <a:bodyPr/>
          <a:lstStyle/>
          <a:p>
            <a:pPr>
              <a:defRPr/>
            </a:pPr>
            <a:fld id="{AEAA3CCB-3667-4631-AA7A-DAFB0FB10464}" type="datetimeFigureOut">
              <a:rPr lang="zh-TW" altLang="en-US" smtClean="0"/>
              <a:pPr>
                <a:defRPr/>
              </a:pPr>
              <a:t>2021/1/5</a:t>
            </a:fld>
            <a:endParaRPr lang="zh-TW" altLang="en-US"/>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zh-TW" altLang="en-US"/>
          </a:p>
        </p:txBody>
      </p:sp>
      <p:sp>
        <p:nvSpPr>
          <p:cNvPr id="7" name="Slide Number Placeholder 6"/>
          <p:cNvSpPr>
            <a:spLocks noGrp="1"/>
          </p:cNvSpPr>
          <p:nvPr>
            <p:ph type="sldNum" sz="quarter" idx="12"/>
          </p:nvPr>
        </p:nvSpPr>
        <p:spPr>
          <a:xfrm>
            <a:off x="4268261" y="6375679"/>
            <a:ext cx="924342" cy="345796"/>
          </a:xfrm>
        </p:spPr>
        <p:txBody>
          <a:bodyPr/>
          <a:lstStyle/>
          <a:p>
            <a:pPr>
              <a:defRPr/>
            </a:pPr>
            <a:fld id="{9C97D6A5-BB7D-4BCB-B3F3-54381A637408}" type="slidenum">
              <a:rPr lang="zh-TW" altLang="en-US" smtClean="0"/>
              <a:pPr>
                <a:defRPr/>
              </a:pPr>
              <a:t>‹#›</a:t>
            </a:fld>
            <a:endParaRPr lang="zh-TW" alt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187524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smtClean="0"/>
              <a:t>按一下圖示以新增圖片</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編輯母片文字樣式</a:t>
            </a:r>
          </a:p>
        </p:txBody>
      </p:sp>
      <p:sp>
        <p:nvSpPr>
          <p:cNvPr id="5" name="Date Placeholder 4"/>
          <p:cNvSpPr>
            <a:spLocks noGrp="1"/>
          </p:cNvSpPr>
          <p:nvPr>
            <p:ph type="dt" sz="half" idx="10"/>
          </p:nvPr>
        </p:nvSpPr>
        <p:spPr>
          <a:xfrm>
            <a:off x="574463" y="6375679"/>
            <a:ext cx="924342" cy="348462"/>
          </a:xfrm>
        </p:spPr>
        <p:txBody>
          <a:bodyPr/>
          <a:lstStyle/>
          <a:p>
            <a:pPr>
              <a:defRPr/>
            </a:pPr>
            <a:fld id="{E07C48CA-89F9-4B69-8F05-0E9BCEB02458}" type="datetimeFigureOut">
              <a:rPr lang="zh-TW" altLang="en-US" smtClean="0"/>
              <a:pPr>
                <a:defRPr/>
              </a:pPr>
              <a:t>2021/1/5</a:t>
            </a:fld>
            <a:endParaRPr lang="zh-TW" altLang="en-US"/>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zh-TW" altLang="en-US"/>
          </a:p>
        </p:txBody>
      </p:sp>
      <p:sp>
        <p:nvSpPr>
          <p:cNvPr id="7" name="Slide Number Placeholder 6"/>
          <p:cNvSpPr>
            <a:spLocks noGrp="1"/>
          </p:cNvSpPr>
          <p:nvPr>
            <p:ph type="sldNum" sz="quarter" idx="12"/>
          </p:nvPr>
        </p:nvSpPr>
        <p:spPr>
          <a:xfrm>
            <a:off x="4256153" y="6375679"/>
            <a:ext cx="947460" cy="345796"/>
          </a:xfrm>
        </p:spPr>
        <p:txBody>
          <a:bodyPr/>
          <a:lstStyle/>
          <a:p>
            <a:pPr>
              <a:defRPr/>
            </a:pPr>
            <a:fld id="{86E23B3E-7D76-4338-9E81-AB313EF4907C}" type="slidenum">
              <a:rPr lang="zh-TW" altLang="en-US" smtClean="0"/>
              <a:pPr>
                <a:defRPr/>
              </a:pPr>
              <a:t>‹#›</a:t>
            </a:fld>
            <a:endParaRPr lang="zh-TW" alt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453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fld id="{FA1142FE-E975-417E-BC42-C9055059FD7E}" type="datetimeFigureOut">
              <a:rPr lang="zh-TW" altLang="en-US" smtClean="0"/>
              <a:pPr>
                <a:defRPr/>
              </a:pPr>
              <a:t>2021/1/5</a:t>
            </a:fld>
            <a:endParaRPr lang="zh-TW" alt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a:defRPr/>
            </a:pPr>
            <a:endParaRPr lang="zh-TW" alt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9B751394-F567-48EB-87D5-19CECF3CC4D3}" type="slidenum">
              <a:rPr lang="zh-TW" altLang="en-US" smtClean="0"/>
              <a:pPr>
                <a:defRPr/>
              </a:pPr>
              <a:t>‹#›</a:t>
            </a:fld>
            <a:endParaRPr lang="zh-TW" alt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664263334"/>
      </p:ext>
    </p:extLst>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ost.gov.tw/most/attachments/fa9e8216-52f9-443b-b0d7-9a8d89ee0464?" TargetMode="External"/><Relationship Id="rId7" Type="http://schemas.openxmlformats.org/officeDocument/2006/relationships/hyperlink" Target="http://rd.tmu.edu.tw/download.php?filename=254_89077d32.pdf&amp;dir=archive&amp;title=%E8%87%BA%E5%8C%97%E9%86%AB%E5%AD%B8%E5%A4%A7%E5%AD%B8%E9%BC%93%E5%8B%B5%E6%95%99%E5%B8%AB%E6%8C%87%E5%B0%8E%E5%A4%A7%E5%B0%88%E5%AD%B8%E7%94%9F%E5%8F%83%E8%88%87%E7%A7%91%E6%8A%80%E9%83%A8%E8%A8%88%E7%95%AB%E7%8D%8E%E5%8B%B5%E8%BE%A6%E6%B3%95+(Version:+2014/09/17)" TargetMode="External"/><Relationship Id="rId2" Type="http://schemas.openxmlformats.org/officeDocument/2006/relationships/hyperlink" Target="https://www.most.gov.tw/most/attachments/647825c5-2eb7-4c31-9211-f18816f1c752?" TargetMode="External"/><Relationship Id="rId1" Type="http://schemas.openxmlformats.org/officeDocument/2006/relationships/slideLayout" Target="../slideLayouts/slideLayout2.xml"/><Relationship Id="rId6" Type="http://schemas.openxmlformats.org/officeDocument/2006/relationships/hyperlink" Target="https://www.most.gov.tw/folksonomy/qaList?menu_id=52140c91-c680-44bb-9f91-c3a2966f4712&amp;l=ch" TargetMode="External"/><Relationship Id="rId5" Type="http://schemas.openxmlformats.org/officeDocument/2006/relationships/hyperlink" Target="https://www.most.gov.tw/most/attachments/9e7d087f-a300-4c23-97f8-d71dbdbe2286?" TargetMode="External"/><Relationship Id="rId4" Type="http://schemas.openxmlformats.org/officeDocument/2006/relationships/hyperlink" Target="http://rd.tmu.edu.tw/download.php?filename=2671_bc1c6d57.doc&amp;dir=news&amp;title=%E7%A7%91%E6%8A%80%E9%83%A8108%E5%B9%B4%E5%BA%A6%E5%A4%A7%E5%B0%88%E5%AD%B8%E7%94%9F%E7%A0%94%E7%A9%B6%E8%A8%88%E7%95%AB%E7%94%B3%E8%AB%8B%E6%9B%B8(%E5%90%AB%E5%88%9D%E8%A9%95%E6%84%8F%E8%A6%8B%E8%A1%A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most.gov.tw/"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ctrTitle"/>
          </p:nvPr>
        </p:nvSpPr>
        <p:spPr>
          <a:xfrm>
            <a:off x="1277888" y="2132856"/>
            <a:ext cx="6588224" cy="1470025"/>
          </a:xfrm>
        </p:spPr>
        <p:txBody>
          <a:bodyPr/>
          <a:lstStyle/>
          <a:p>
            <a:r>
              <a:rPr lang="zh-TW" altLang="en-US" sz="4000" dirty="0" smtClean="0"/>
              <a:t>   </a:t>
            </a:r>
            <a:r>
              <a:rPr lang="zh-TW" altLang="en-US" sz="5000" b="1" dirty="0" smtClean="0">
                <a:latin typeface="微軟正黑體" panose="020B0604030504040204" pitchFamily="34" charset="-120"/>
                <a:ea typeface="微軟正黑體" panose="020B0604030504040204" pitchFamily="34" charset="-120"/>
              </a:rPr>
              <a:t>科技部</a:t>
            </a:r>
            <a:r>
              <a:rPr lang="en-US" altLang="zh-TW" sz="5000" b="1" dirty="0" smtClean="0">
                <a:latin typeface="微軟正黑體" panose="020B0604030504040204" pitchFamily="34" charset="-120"/>
                <a:ea typeface="微軟正黑體" panose="020B0604030504040204" pitchFamily="34" charset="-120"/>
              </a:rPr>
              <a:t>109</a:t>
            </a:r>
            <a:r>
              <a:rPr lang="zh-TW" altLang="zh-TW" sz="5000" b="1" dirty="0" smtClean="0">
                <a:latin typeface="微軟正黑體" panose="020B0604030504040204" pitchFamily="34" charset="-120"/>
                <a:ea typeface="微軟正黑體" panose="020B0604030504040204" pitchFamily="34" charset="-120"/>
              </a:rPr>
              <a:t>年度</a:t>
            </a:r>
            <a:r>
              <a:rPr lang="en-US" altLang="zh-TW" sz="5000" b="1" dirty="0" smtClean="0">
                <a:latin typeface="微軟正黑體" panose="020B0604030504040204" pitchFamily="34" charset="-120"/>
                <a:ea typeface="微軟正黑體" panose="020B0604030504040204" pitchFamily="34" charset="-120"/>
              </a:rPr>
              <a:t/>
            </a:r>
            <a:br>
              <a:rPr lang="en-US" altLang="zh-TW" sz="5000" b="1" dirty="0" smtClean="0">
                <a:latin typeface="微軟正黑體" panose="020B0604030504040204" pitchFamily="34" charset="-120"/>
                <a:ea typeface="微軟正黑體" panose="020B0604030504040204" pitchFamily="34" charset="-120"/>
              </a:rPr>
            </a:br>
            <a:r>
              <a:rPr lang="zh-TW" altLang="zh-TW" sz="5000" b="1" dirty="0" smtClean="0">
                <a:latin typeface="微軟正黑體" panose="020B0604030504040204" pitchFamily="34" charset="-120"/>
                <a:ea typeface="微軟正黑體" panose="020B0604030504040204" pitchFamily="34" charset="-120"/>
              </a:rPr>
              <a:t>「大專學生研究計畫」</a:t>
            </a:r>
            <a:r>
              <a:rPr lang="en-US" altLang="zh-TW" sz="5000" b="1" dirty="0" smtClean="0">
                <a:latin typeface="微軟正黑體" panose="020B0604030504040204" pitchFamily="34" charset="-120"/>
                <a:ea typeface="微軟正黑體" panose="020B0604030504040204" pitchFamily="34" charset="-120"/>
              </a:rPr>
              <a:t/>
            </a:r>
            <a:br>
              <a:rPr lang="en-US" altLang="zh-TW" sz="5000" b="1" dirty="0" smtClean="0">
                <a:latin typeface="微軟正黑體" panose="020B0604030504040204" pitchFamily="34" charset="-120"/>
                <a:ea typeface="微軟正黑體" panose="020B0604030504040204" pitchFamily="34" charset="-120"/>
              </a:rPr>
            </a:br>
            <a:r>
              <a:rPr lang="zh-TW" altLang="zh-TW" sz="5000" b="1" dirty="0" smtClean="0">
                <a:latin typeface="微軟正黑體" panose="020B0604030504040204" pitchFamily="34" charset="-120"/>
                <a:ea typeface="微軟正黑體" panose="020B0604030504040204" pitchFamily="34" charset="-120"/>
              </a:rPr>
              <a:t>申請</a:t>
            </a:r>
            <a:r>
              <a:rPr lang="zh-TW" altLang="en-US" sz="5000" b="1" dirty="0" smtClean="0">
                <a:latin typeface="微軟正黑體" panose="020B0604030504040204" pitchFamily="34" charset="-120"/>
                <a:ea typeface="微軟正黑體" panose="020B0604030504040204" pitchFamily="34" charset="-120"/>
              </a:rPr>
              <a:t>說明會</a:t>
            </a:r>
          </a:p>
        </p:txBody>
      </p:sp>
      <p:sp>
        <p:nvSpPr>
          <p:cNvPr id="3" name="副標題 2"/>
          <p:cNvSpPr>
            <a:spLocks noGrp="1"/>
          </p:cNvSpPr>
          <p:nvPr>
            <p:ph type="subTitle" idx="1"/>
          </p:nvPr>
        </p:nvSpPr>
        <p:spPr>
          <a:xfrm>
            <a:off x="3149842" y="4941168"/>
            <a:ext cx="2844316" cy="791492"/>
          </a:xfrm>
        </p:spPr>
        <p:txBody>
          <a:bodyPr/>
          <a:lstStyle/>
          <a:p>
            <a:pPr fontAlgn="auto">
              <a:spcAft>
                <a:spcPts val="0"/>
              </a:spcAft>
              <a:defRPr/>
            </a:pPr>
            <a:r>
              <a:rPr lang="zh-TW" altLang="en-US" b="1" dirty="0" smtClean="0">
                <a:effectLst>
                  <a:outerShdw blurRad="38100" dist="38100" dir="2700000" algn="tl">
                    <a:srgbClr val="04617B"/>
                  </a:outerShdw>
                </a:effectLst>
                <a:ea typeface="微軟正黑體" panose="020B0604030504040204" pitchFamily="34" charset="-120"/>
                <a:cs typeface="Calibri" panose="020F0502020204030204" pitchFamily="34" charset="0"/>
              </a:rPr>
              <a:t>研究發展處 研究推動中心</a:t>
            </a:r>
            <a:endParaRPr lang="en-US" altLang="zh-TW" b="1" dirty="0" smtClean="0">
              <a:effectLst>
                <a:outerShdw blurRad="38100" dist="38100" dir="2700000" algn="tl">
                  <a:srgbClr val="04617B"/>
                </a:outerShdw>
              </a:effectLst>
              <a:ea typeface="微軟正黑體" panose="020B0604030504040204" pitchFamily="34" charset="-120"/>
              <a:cs typeface="Calibri" panose="020F0502020204030204" pitchFamily="34" charset="0"/>
            </a:endParaRPr>
          </a:p>
          <a:p>
            <a:pPr fontAlgn="auto">
              <a:spcAft>
                <a:spcPts val="0"/>
              </a:spcAft>
              <a:defRPr/>
            </a:pPr>
            <a:r>
              <a:rPr lang="en-US" altLang="zh-TW" b="1" dirty="0" smtClean="0">
                <a:effectLst>
                  <a:outerShdw blurRad="38100" dist="38100" dir="2700000" algn="tl">
                    <a:srgbClr val="04617B"/>
                  </a:outerShdw>
                </a:effectLst>
                <a:ea typeface="微軟正黑體" panose="020B0604030504040204" pitchFamily="34" charset="-120"/>
                <a:cs typeface="Calibri" panose="020F0502020204030204" pitchFamily="34" charset="0"/>
              </a:rPr>
              <a:t>110.01.05</a:t>
            </a:r>
            <a:r>
              <a:rPr lang="zh-TW" altLang="en-US" b="1" dirty="0" smtClean="0">
                <a:ea typeface="微軟正黑體" panose="020B0604030504040204" pitchFamily="34" charset="-120"/>
                <a:cs typeface="Calibri" panose="020F0502020204030204" pitchFamily="34" charset="0"/>
              </a:rPr>
              <a:t> </a:t>
            </a: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內容版面配置區 2"/>
          <p:cNvSpPr>
            <a:spLocks noGrp="1"/>
          </p:cNvSpPr>
          <p:nvPr>
            <p:ph idx="1"/>
          </p:nvPr>
        </p:nvSpPr>
        <p:spPr>
          <a:xfrm>
            <a:off x="683567" y="1711324"/>
            <a:ext cx="8136905" cy="4670003"/>
          </a:xfrm>
        </p:spPr>
        <p:txBody>
          <a:bodyPr>
            <a:normAutofit fontScale="92500" lnSpcReduction="20000"/>
          </a:bodyPr>
          <a:lstStyle/>
          <a:p>
            <a:pPr fontAlgn="auto">
              <a:spcAft>
                <a:spcPts val="0"/>
              </a:spcAft>
              <a:defRPr/>
            </a:pPr>
            <a:r>
              <a:rPr lang="zh-TW" altLang="en-US" sz="4000" b="1" dirty="0" smtClean="0">
                <a:solidFill>
                  <a:srgbClr val="FF0000"/>
                </a:solidFill>
                <a:ea typeface="微軟正黑體" panose="020B0604030504040204" pitchFamily="34" charset="-120"/>
                <a:cs typeface="Calibri" panose="020F0502020204030204" pitchFamily="34" charset="0"/>
              </a:rPr>
              <a:t>申請學生完成線上作業後，請務必聯繫學校承辦人王小姐確認。</a:t>
            </a:r>
            <a:r>
              <a:rPr lang="en-US" altLang="zh-TW" sz="4000" b="1" dirty="0" smtClean="0">
                <a:solidFill>
                  <a:srgbClr val="FF0000"/>
                </a:solidFill>
                <a:ea typeface="微軟正黑體" panose="020B0604030504040204" pitchFamily="34" charset="-120"/>
                <a:cs typeface="Calibri" panose="020F0502020204030204" pitchFamily="34" charset="0"/>
              </a:rPr>
              <a:t>(</a:t>
            </a:r>
            <a:r>
              <a:rPr lang="zh-TW" altLang="en-US" sz="4000" b="1" dirty="0" smtClean="0">
                <a:solidFill>
                  <a:srgbClr val="FF0000"/>
                </a:solidFill>
                <a:ea typeface="微軟正黑體" panose="020B0604030504040204" pitchFamily="34" charset="-120"/>
                <a:cs typeface="Calibri" panose="020F0502020204030204" pitchFamily="34" charset="0"/>
              </a:rPr>
              <a:t>分機</a:t>
            </a:r>
            <a:r>
              <a:rPr lang="en-US" altLang="zh-TW" sz="4000" b="1" dirty="0">
                <a:solidFill>
                  <a:srgbClr val="FF0000"/>
                </a:solidFill>
                <a:cs typeface="Calibri" panose="020F0502020204030204" pitchFamily="34" charset="0"/>
              </a:rPr>
              <a:t>#</a:t>
            </a:r>
            <a:r>
              <a:rPr lang="en-US" altLang="zh-TW" sz="4000" b="1" dirty="0" smtClean="0">
                <a:solidFill>
                  <a:srgbClr val="FF0000"/>
                </a:solidFill>
                <a:cs typeface="Calibri" panose="020F0502020204030204" pitchFamily="34" charset="0"/>
              </a:rPr>
              <a:t>7123</a:t>
            </a:r>
            <a:r>
              <a:rPr lang="zh-TW" altLang="en-US" sz="4000" b="1" dirty="0" smtClean="0">
                <a:solidFill>
                  <a:srgbClr val="FF0000"/>
                </a:solidFill>
                <a:cs typeface="Calibri" panose="020F0502020204030204" pitchFamily="34" charset="0"/>
              </a:rPr>
              <a:t> </a:t>
            </a:r>
            <a:r>
              <a:rPr lang="en-US" altLang="zh-TW" sz="4000" b="1" dirty="0" smtClean="0">
                <a:solidFill>
                  <a:srgbClr val="FF0000"/>
                </a:solidFill>
                <a:cs typeface="Calibri" panose="020F0502020204030204" pitchFamily="34" charset="0"/>
              </a:rPr>
              <a:t>Email</a:t>
            </a:r>
            <a:r>
              <a:rPr lang="zh-TW" altLang="en-US" sz="4000" b="1" dirty="0" smtClean="0">
                <a:solidFill>
                  <a:srgbClr val="FF0000"/>
                </a:solidFill>
                <a:cs typeface="Calibri" panose="020F0502020204030204" pitchFamily="34" charset="0"/>
              </a:rPr>
              <a:t>：</a:t>
            </a:r>
            <a:r>
              <a:rPr lang="en-US" altLang="zh-TW" sz="4000" b="1" dirty="0" smtClean="0">
                <a:solidFill>
                  <a:srgbClr val="FF0000"/>
                </a:solidFill>
                <a:cs typeface="Calibri" panose="020F0502020204030204" pitchFamily="34" charset="0"/>
              </a:rPr>
              <a:t>yuhua.w@tmu.edu.tw)</a:t>
            </a:r>
            <a:endParaRPr lang="en-US" altLang="zh-TW" sz="4000" b="1" dirty="0" smtClean="0">
              <a:solidFill>
                <a:srgbClr val="FF0000"/>
              </a:solidFill>
              <a:ea typeface="微軟正黑體" panose="020B0604030504040204" pitchFamily="34" charset="-120"/>
              <a:cs typeface="Calibri" panose="020F0502020204030204" pitchFamily="34" charset="0"/>
            </a:endParaRPr>
          </a:p>
          <a:p>
            <a:pPr fontAlgn="auto">
              <a:spcAft>
                <a:spcPts val="0"/>
              </a:spcAft>
              <a:defRPr/>
            </a:pPr>
            <a:endParaRPr lang="en-US" altLang="zh-TW" sz="4000" b="1" dirty="0" smtClean="0">
              <a:solidFill>
                <a:srgbClr val="FF0000"/>
              </a:solidFill>
              <a:ea typeface="微軟正黑體" panose="020B0604030504040204" pitchFamily="34" charset="-120"/>
              <a:cs typeface="Calibri" panose="020F0502020204030204" pitchFamily="34" charset="0"/>
            </a:endParaRPr>
          </a:p>
          <a:p>
            <a:pPr fontAlgn="auto">
              <a:spcAft>
                <a:spcPts val="0"/>
              </a:spcAft>
              <a:defRPr/>
            </a:pPr>
            <a:r>
              <a:rPr lang="zh-TW" altLang="en-US" sz="4000" b="1" dirty="0" smtClean="0">
                <a:solidFill>
                  <a:srgbClr val="FF6600"/>
                </a:solidFill>
                <a:ea typeface="微軟正黑體" panose="020B0604030504040204" pitchFamily="34" charset="-120"/>
                <a:cs typeface="Calibri" panose="020F0502020204030204" pitchFamily="34" charset="0"/>
              </a:rPr>
              <a:t>機構端承辦人確認後，才會</a:t>
            </a:r>
            <a:r>
              <a:rPr lang="zh-TW" altLang="zh-TW" sz="4000" b="1" dirty="0" smtClean="0">
                <a:solidFill>
                  <a:srgbClr val="FF6600"/>
                </a:solidFill>
                <a:ea typeface="微軟正黑體" panose="020B0604030504040204" pitchFamily="34" charset="-120"/>
                <a:cs typeface="Calibri" panose="020F0502020204030204" pitchFamily="34" charset="0"/>
              </a:rPr>
              <a:t>執行【確認送出】，將申請案送至指導教授處</a:t>
            </a:r>
            <a:r>
              <a:rPr lang="zh-TW" altLang="en-US" sz="4000" b="1" dirty="0" smtClean="0">
                <a:solidFill>
                  <a:srgbClr val="FF6600"/>
                </a:solidFill>
                <a:ea typeface="微軟正黑體" panose="020B0604030504040204" pitchFamily="34" charset="-120"/>
                <a:cs typeface="Calibri" panose="020F0502020204030204" pitchFamily="34" charset="0"/>
              </a:rPr>
              <a:t>讓指導教授上傳意見表，請學生務必提前作業唷</a:t>
            </a:r>
            <a:r>
              <a:rPr lang="en-US" altLang="zh-TW" sz="4000" b="1" dirty="0" smtClean="0">
                <a:solidFill>
                  <a:srgbClr val="FF6600"/>
                </a:solidFill>
                <a:ea typeface="微軟正黑體" panose="020B0604030504040204" pitchFamily="34" charset="-120"/>
                <a:cs typeface="Calibri" panose="020F0502020204030204" pitchFamily="34" charset="0"/>
              </a:rPr>
              <a:t>!!</a:t>
            </a:r>
            <a:endParaRPr lang="zh-TW" altLang="zh-TW" sz="4000" b="1" dirty="0" smtClean="0">
              <a:solidFill>
                <a:srgbClr val="FF6600"/>
              </a:solidFill>
              <a:ea typeface="微軟正黑體" panose="020B0604030504040204" pitchFamily="34" charset="-120"/>
              <a:cs typeface="Calibri" panose="020F0502020204030204" pitchFamily="34" charset="0"/>
            </a:endParaRPr>
          </a:p>
          <a:p>
            <a:pPr fontAlgn="auto">
              <a:spcAft>
                <a:spcPts val="0"/>
              </a:spcAft>
              <a:defRPr/>
            </a:pPr>
            <a:endParaRPr lang="en-US" altLang="zh-TW" dirty="0" smtClean="0">
              <a:ea typeface="微軟正黑體" panose="020B0604030504040204" pitchFamily="34" charset="-120"/>
              <a:cs typeface="Calibri" panose="020F0502020204030204" pitchFamily="34" charset="0"/>
            </a:endParaRPr>
          </a:p>
        </p:txBody>
      </p:sp>
      <p:pic>
        <p:nvPicPr>
          <p:cNvPr id="2" name="圖片 1" descr="&lt;strong&gt;Exclamation&lt;/strong&gt; &lt;strong&gt;mark&lt;/strong&gt; - Wikipedia"/>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20555360">
            <a:off x="105714" y="3179527"/>
            <a:ext cx="836542" cy="759030"/>
          </a:xfrm>
          <a:prstGeom prst="rect">
            <a:avLst/>
          </a:prstGeom>
        </p:spPr>
      </p:pic>
      <p:sp>
        <p:nvSpPr>
          <p:cNvPr id="5" name="標題 1"/>
          <p:cNvSpPr txBox="1">
            <a:spLocks/>
          </p:cNvSpPr>
          <p:nvPr/>
        </p:nvSpPr>
        <p:spPr>
          <a:xfrm>
            <a:off x="590872" y="188913"/>
            <a:ext cx="8229600" cy="78105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fontAlgn="auto">
              <a:spcAft>
                <a:spcPts val="0"/>
              </a:spcAft>
            </a:pPr>
            <a:r>
              <a:rPr lang="en-US" altLang="zh-TW" sz="4400" b="1" dirty="0">
                <a:latin typeface="Calibri" panose="020F0502020204030204" pitchFamily="34" charset="0"/>
                <a:ea typeface="微軟正黑體" panose="020B0604030504040204" pitchFamily="34" charset="-120"/>
                <a:cs typeface="Calibri" panose="020F0502020204030204" pitchFamily="34" charset="0"/>
              </a:rPr>
              <a:t>2</a:t>
            </a:r>
            <a:r>
              <a:rPr lang="en-US" altLang="zh-TW" sz="4400" b="1"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sz="4400" b="1" dirty="0" smtClean="0">
                <a:latin typeface="Calibri" panose="020F0502020204030204" pitchFamily="34" charset="0"/>
                <a:ea typeface="微軟正黑體" panose="020B0604030504040204" pitchFamily="34" charset="-120"/>
                <a:cs typeface="Calibri" panose="020F0502020204030204" pitchFamily="34" charset="0"/>
              </a:rPr>
              <a:t> 線上操作</a:t>
            </a:r>
            <a:r>
              <a:rPr lang="en-US" altLang="zh-TW" sz="4400" b="1"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sz="4400" b="1" dirty="0">
                <a:latin typeface="Calibri" panose="020F0502020204030204" pitchFamily="34" charset="0"/>
                <a:ea typeface="微軟正黑體" panose="020B0604030504040204" pitchFamily="34" charset="-120"/>
                <a:cs typeface="Calibri" panose="020F0502020204030204" pitchFamily="34" charset="0"/>
              </a:rPr>
              <a:t>機構端承辦人確認</a:t>
            </a:r>
            <a:endParaRPr lang="zh-TW" altLang="en-US" sz="4400" b="1" dirty="0" smtClean="0">
              <a:latin typeface="Calibri" panose="020F0502020204030204" pitchFamily="34" charset="0"/>
              <a:ea typeface="微軟正黑體" panose="020B0604030504040204" pitchFamily="34" charset="-12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內容版面配置區 2"/>
          <p:cNvSpPr>
            <a:spLocks noGrp="1"/>
          </p:cNvSpPr>
          <p:nvPr>
            <p:ph idx="1"/>
          </p:nvPr>
        </p:nvSpPr>
        <p:spPr bwMode="auto">
          <a:xfrm>
            <a:off x="725487" y="1628775"/>
            <a:ext cx="7754937" cy="1485900"/>
          </a:xfrm>
        </p:spPr>
        <p:txBody>
          <a:bodyPr wrap="square" numCol="1" anchor="t" anchorCtr="0" compatLnSpc="1">
            <a:prstTxWarp prst="textNoShape">
              <a:avLst/>
            </a:prstTxWarp>
          </a:bodyPr>
          <a:lstStyle/>
          <a:p>
            <a:r>
              <a:rPr lang="zh-TW" altLang="en-US" dirty="0" smtClean="0">
                <a:latin typeface="微軟正黑體" panose="020B0604030504040204" pitchFamily="34" charset="-120"/>
                <a:ea typeface="微軟正黑體" panose="020B0604030504040204" pitchFamily="34" charset="-120"/>
              </a:rPr>
              <a:t>指導教授登入「學術研發服務網」</a:t>
            </a:r>
            <a:r>
              <a:rPr lang="en-US" altLang="zh-TW" b="1" dirty="0" smtClean="0">
                <a:solidFill>
                  <a:srgbClr val="0000FF"/>
                </a:solidFill>
                <a:latin typeface="微軟正黑體" panose="020B0604030504040204" pitchFamily="34" charset="-120"/>
                <a:ea typeface="微軟正黑體" panose="020B0604030504040204" pitchFamily="34" charset="-120"/>
              </a:rPr>
              <a:t>『</a:t>
            </a:r>
            <a:r>
              <a:rPr lang="zh-TW" altLang="en-US" b="1" dirty="0" smtClean="0">
                <a:solidFill>
                  <a:srgbClr val="0000FF"/>
                </a:solidFill>
                <a:latin typeface="微軟正黑體" panose="020B0604030504040204" pitchFamily="34" charset="-120"/>
                <a:ea typeface="微軟正黑體" panose="020B0604030504040204" pitchFamily="34" charset="-120"/>
              </a:rPr>
              <a:t>學術獎補助申辦及查詢</a:t>
            </a:r>
            <a:r>
              <a:rPr lang="en-US" altLang="zh-TW" b="1" dirty="0" smtClean="0">
                <a:solidFill>
                  <a:srgbClr val="0000FF"/>
                </a:solidFill>
                <a:latin typeface="微軟正黑體" panose="020B0604030504040204" pitchFamily="34" charset="-120"/>
                <a:ea typeface="微軟正黑體" panose="020B0604030504040204" pitchFamily="34" charset="-120"/>
              </a:rPr>
              <a:t>』</a:t>
            </a:r>
            <a:r>
              <a:rPr lang="zh-TW" altLang="en-US" b="1" dirty="0" smtClean="0">
                <a:solidFill>
                  <a:srgbClr val="0000FF"/>
                </a:solidFill>
                <a:latin typeface="微軟正黑體" panose="020B0604030504040204" pitchFamily="34" charset="-120"/>
                <a:ea typeface="微軟正黑體" panose="020B0604030504040204" pitchFamily="34" charset="-120"/>
              </a:rPr>
              <a:t>下之</a:t>
            </a:r>
            <a:r>
              <a:rPr lang="en-US" altLang="zh-TW" b="1" dirty="0" smtClean="0">
                <a:solidFill>
                  <a:srgbClr val="0000FF"/>
                </a:solidFill>
                <a:latin typeface="微軟正黑體" panose="020B0604030504040204" pitchFamily="34" charset="-120"/>
                <a:ea typeface="微軟正黑體" panose="020B0604030504040204" pitchFamily="34" charset="-120"/>
              </a:rPr>
              <a:t>『</a:t>
            </a:r>
            <a:r>
              <a:rPr lang="zh-TW" altLang="en-US" b="1" dirty="0" smtClean="0">
                <a:solidFill>
                  <a:srgbClr val="0000FF"/>
                </a:solidFill>
                <a:latin typeface="微軟正黑體" panose="020B0604030504040204" pitchFamily="34" charset="-120"/>
                <a:ea typeface="微軟正黑體" panose="020B0604030504040204" pitchFamily="34" charset="-120"/>
              </a:rPr>
              <a:t>大專學生研究計畫</a:t>
            </a:r>
            <a:r>
              <a:rPr lang="en-US" altLang="zh-TW" b="1" dirty="0" smtClean="0">
                <a:solidFill>
                  <a:srgbClr val="0000FF"/>
                </a:solidFill>
                <a:latin typeface="微軟正黑體" panose="020B0604030504040204" pitchFamily="34" charset="-120"/>
                <a:ea typeface="微軟正黑體" panose="020B0604030504040204" pitchFamily="34" charset="-120"/>
              </a:rPr>
              <a:t>』</a:t>
            </a:r>
            <a:r>
              <a:rPr lang="zh-TW" altLang="en-US" b="1" dirty="0" smtClean="0">
                <a:solidFill>
                  <a:srgbClr val="0000FF"/>
                </a:solidFill>
                <a:latin typeface="微軟正黑體" panose="020B0604030504040204" pitchFamily="34" charset="-120"/>
                <a:ea typeface="微軟正黑體" panose="020B0604030504040204" pitchFamily="34" charset="-120"/>
              </a:rPr>
              <a:t>，於</a:t>
            </a:r>
            <a:r>
              <a:rPr lang="en-US" altLang="zh-TW" b="1" dirty="0" smtClean="0">
                <a:solidFill>
                  <a:srgbClr val="0000FF"/>
                </a:solidFill>
                <a:latin typeface="微軟正黑體" panose="020B0604030504040204" pitchFamily="34" charset="-120"/>
                <a:ea typeface="微軟正黑體" panose="020B0604030504040204" pitchFamily="34" charset="-120"/>
              </a:rPr>
              <a:t>『</a:t>
            </a:r>
            <a:r>
              <a:rPr lang="zh-TW" altLang="en-US" b="1" dirty="0" smtClean="0">
                <a:solidFill>
                  <a:srgbClr val="0000FF"/>
                </a:solidFill>
                <a:latin typeface="微軟正黑體" panose="020B0604030504040204" pitchFamily="34" charset="-120"/>
                <a:ea typeface="微軟正黑體" panose="020B0604030504040204" pitchFamily="34" charset="-120"/>
              </a:rPr>
              <a:t>確認申請案頁面</a:t>
            </a:r>
            <a:r>
              <a:rPr lang="en-US" altLang="zh-TW" b="1" dirty="0" smtClean="0">
                <a:solidFill>
                  <a:srgbClr val="0000FF"/>
                </a:solidFill>
                <a:latin typeface="微軟正黑體" panose="020B0604030504040204" pitchFamily="34" charset="-120"/>
                <a:ea typeface="微軟正黑體" panose="020B0604030504040204" pitchFamily="34" charset="-120"/>
              </a:rPr>
              <a:t>』</a:t>
            </a:r>
            <a:r>
              <a:rPr lang="zh-TW" altLang="en-US" b="1" dirty="0" smtClean="0">
                <a:solidFill>
                  <a:srgbClr val="0000FF"/>
                </a:solidFill>
                <a:latin typeface="微軟正黑體" panose="020B0604030504040204" pitchFamily="34" charset="-120"/>
                <a:ea typeface="微軟正黑體" panose="020B0604030504040204" pitchFamily="34" charset="-120"/>
              </a:rPr>
              <a:t>上傳「指導教授初評意見表」、勾選</a:t>
            </a:r>
            <a:r>
              <a:rPr lang="en-US" altLang="zh-TW" b="1" dirty="0" smtClean="0">
                <a:solidFill>
                  <a:srgbClr val="0000FF"/>
                </a:solidFill>
                <a:latin typeface="微軟正黑體" panose="020B0604030504040204" pitchFamily="34" charset="-120"/>
                <a:ea typeface="微軟正黑體" panose="020B0604030504040204" pitchFamily="34" charset="-120"/>
              </a:rPr>
              <a:t>【</a:t>
            </a:r>
            <a:r>
              <a:rPr lang="zh-TW" altLang="en-US" b="1" dirty="0" smtClean="0">
                <a:solidFill>
                  <a:srgbClr val="0000FF"/>
                </a:solidFill>
                <a:latin typeface="微軟正黑體" panose="020B0604030504040204" pitchFamily="34" charset="-120"/>
                <a:ea typeface="微軟正黑體" panose="020B0604030504040204" pitchFamily="34" charset="-120"/>
              </a:rPr>
              <a:t>遵照學術倫理規範</a:t>
            </a:r>
            <a:r>
              <a:rPr lang="en-US" altLang="zh-TW" b="1" dirty="0" smtClean="0">
                <a:solidFill>
                  <a:srgbClr val="0000FF"/>
                </a:solidFill>
                <a:latin typeface="微軟正黑體" panose="020B0604030504040204" pitchFamily="34" charset="-120"/>
                <a:ea typeface="微軟正黑體" panose="020B0604030504040204" pitchFamily="34" charset="-120"/>
              </a:rPr>
              <a:t>】</a:t>
            </a:r>
            <a:r>
              <a:rPr lang="zh-TW" altLang="en-US" b="1" dirty="0" smtClean="0">
                <a:solidFill>
                  <a:srgbClr val="0000FF"/>
                </a:solidFill>
                <a:latin typeface="微軟正黑體" panose="020B0604030504040204" pitchFamily="34" charset="-120"/>
                <a:ea typeface="微軟正黑體" panose="020B0604030504040204" pitchFamily="34" charset="-120"/>
              </a:rPr>
              <a:t>及執行</a:t>
            </a:r>
            <a:r>
              <a:rPr lang="en-US" altLang="zh-TW" b="1" dirty="0" smtClean="0">
                <a:solidFill>
                  <a:srgbClr val="0000FF"/>
                </a:solidFill>
                <a:latin typeface="微軟正黑體" panose="020B0604030504040204" pitchFamily="34" charset="-120"/>
                <a:ea typeface="微軟正黑體" panose="020B0604030504040204" pitchFamily="34" charset="-120"/>
              </a:rPr>
              <a:t>【</a:t>
            </a:r>
            <a:r>
              <a:rPr lang="zh-TW" altLang="en-US" b="1" dirty="0" smtClean="0">
                <a:solidFill>
                  <a:srgbClr val="0000FF"/>
                </a:solidFill>
                <a:latin typeface="微軟正黑體" panose="020B0604030504040204" pitchFamily="34" charset="-120"/>
                <a:ea typeface="微軟正黑體" panose="020B0604030504040204" pitchFamily="34" charset="-120"/>
              </a:rPr>
              <a:t>彙整送出</a:t>
            </a:r>
            <a:r>
              <a:rPr lang="en-US" altLang="zh-TW" b="1" dirty="0" smtClean="0">
                <a:solidFill>
                  <a:srgbClr val="0000FF"/>
                </a:solidFill>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，才算作業完成。</a:t>
            </a:r>
          </a:p>
          <a:p>
            <a:endParaRPr lang="zh-TW" altLang="en-US" dirty="0" smtClean="0"/>
          </a:p>
        </p:txBody>
      </p:sp>
      <p:grpSp>
        <p:nvGrpSpPr>
          <p:cNvPr id="13316" name="群組 9"/>
          <p:cNvGrpSpPr>
            <a:grpSpLocks/>
          </p:cNvGrpSpPr>
          <p:nvPr/>
        </p:nvGrpSpPr>
        <p:grpSpPr bwMode="auto">
          <a:xfrm>
            <a:off x="725488" y="3392488"/>
            <a:ext cx="7754937" cy="2990850"/>
            <a:chOff x="725992" y="3392413"/>
            <a:chExt cx="7754433" cy="2991267"/>
          </a:xfrm>
        </p:grpSpPr>
        <p:pic>
          <p:nvPicPr>
            <p:cNvPr id="13345" name="圖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993" y="3392413"/>
              <a:ext cx="7754432" cy="299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橢圓 11"/>
            <p:cNvSpPr/>
            <p:nvPr/>
          </p:nvSpPr>
          <p:spPr>
            <a:xfrm>
              <a:off x="725992" y="5013476"/>
              <a:ext cx="1757248" cy="308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13" name="群組 12"/>
          <p:cNvGrpSpPr>
            <a:grpSpLocks/>
          </p:cNvGrpSpPr>
          <p:nvPr/>
        </p:nvGrpSpPr>
        <p:grpSpPr bwMode="auto">
          <a:xfrm>
            <a:off x="658813" y="3141663"/>
            <a:ext cx="7821612" cy="3503612"/>
            <a:chOff x="658784" y="3212975"/>
            <a:chExt cx="7821641" cy="3503626"/>
          </a:xfrm>
        </p:grpSpPr>
        <p:pic>
          <p:nvPicPr>
            <p:cNvPr id="13343" name="圖片 10"/>
            <p:cNvPicPr>
              <a:picLocks noChangeAspect="1"/>
            </p:cNvPicPr>
            <p:nvPr/>
          </p:nvPicPr>
          <p:blipFill>
            <a:blip r:embed="rId3">
              <a:extLst>
                <a:ext uri="{28A0092B-C50C-407E-A947-70E740481C1C}">
                  <a14:useLocalDpi xmlns:a14="http://schemas.microsoft.com/office/drawing/2010/main" val="0"/>
                </a:ext>
              </a:extLst>
            </a:blip>
            <a:srcRect t="19177"/>
            <a:stretch>
              <a:fillRect/>
            </a:stretch>
          </p:blipFill>
          <p:spPr bwMode="auto">
            <a:xfrm>
              <a:off x="658784" y="3212975"/>
              <a:ext cx="7821641" cy="344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橢圓 14"/>
            <p:cNvSpPr/>
            <p:nvPr/>
          </p:nvSpPr>
          <p:spPr>
            <a:xfrm>
              <a:off x="2484416" y="6408625"/>
              <a:ext cx="1295405" cy="3079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17" name="群組 16"/>
          <p:cNvGrpSpPr>
            <a:grpSpLocks/>
          </p:cNvGrpSpPr>
          <p:nvPr/>
        </p:nvGrpSpPr>
        <p:grpSpPr bwMode="auto">
          <a:xfrm>
            <a:off x="-47625" y="3108325"/>
            <a:ext cx="9191625" cy="3594100"/>
            <a:chOff x="-36512" y="3068960"/>
            <a:chExt cx="9191625" cy="3594922"/>
          </a:xfrm>
        </p:grpSpPr>
        <p:sp>
          <p:nvSpPr>
            <p:cNvPr id="16" name="矩形 15"/>
            <p:cNvSpPr/>
            <p:nvPr/>
          </p:nvSpPr>
          <p:spPr>
            <a:xfrm>
              <a:off x="0" y="3068960"/>
              <a:ext cx="9144001" cy="3594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3341" name="圖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3" y="3276040"/>
              <a:ext cx="9144000" cy="328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橢圓 18"/>
            <p:cNvSpPr/>
            <p:nvPr/>
          </p:nvSpPr>
          <p:spPr>
            <a:xfrm>
              <a:off x="-36512" y="4364656"/>
              <a:ext cx="1295400" cy="308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10" name="群組 9"/>
          <p:cNvGrpSpPr>
            <a:grpSpLocks/>
          </p:cNvGrpSpPr>
          <p:nvPr/>
        </p:nvGrpSpPr>
        <p:grpSpPr bwMode="auto">
          <a:xfrm>
            <a:off x="0" y="3149600"/>
            <a:ext cx="9144000" cy="3594100"/>
            <a:chOff x="-22225" y="479878"/>
            <a:chExt cx="9144000" cy="3594100"/>
          </a:xfrm>
        </p:grpSpPr>
        <p:sp>
          <p:nvSpPr>
            <p:cNvPr id="29" name="矩形 28"/>
            <p:cNvSpPr/>
            <p:nvPr/>
          </p:nvSpPr>
          <p:spPr bwMode="auto">
            <a:xfrm>
              <a:off x="-22225" y="479878"/>
              <a:ext cx="9144000" cy="3594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3334" name="群組 7"/>
            <p:cNvGrpSpPr>
              <a:grpSpLocks/>
            </p:cNvGrpSpPr>
            <p:nvPr/>
          </p:nvGrpSpPr>
          <p:grpSpPr bwMode="auto">
            <a:xfrm>
              <a:off x="154844" y="790926"/>
              <a:ext cx="8856538" cy="2280745"/>
              <a:chOff x="946275" y="1231352"/>
              <a:chExt cx="8856538" cy="2280745"/>
            </a:xfrm>
          </p:grpSpPr>
          <p:pic>
            <p:nvPicPr>
              <p:cNvPr id="13335" name="圖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6275" y="1231352"/>
                <a:ext cx="8856538" cy="228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圖片 2"/>
              <p:cNvPicPr>
                <a:picLocks noChangeAspect="1"/>
              </p:cNvPicPr>
              <p:nvPr/>
            </p:nvPicPr>
            <p:blipFill>
              <a:blip r:embed="rId6">
                <a:extLst>
                  <a:ext uri="{28A0092B-C50C-407E-A947-70E740481C1C}">
                    <a14:useLocalDpi xmlns:a14="http://schemas.microsoft.com/office/drawing/2010/main" val="0"/>
                  </a:ext>
                </a:extLst>
              </a:blip>
              <a:srcRect l="25342" t="58203" r="48096" b="34557"/>
              <a:stretch>
                <a:fillRect/>
              </a:stretch>
            </p:blipFill>
            <p:spPr bwMode="auto">
              <a:xfrm>
                <a:off x="2339752" y="2024193"/>
                <a:ext cx="2376264" cy="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bwMode="auto">
              <a:xfrm>
                <a:off x="1672494" y="2037904"/>
                <a:ext cx="501650" cy="217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6" name="矩形 25"/>
              <p:cNvSpPr/>
              <p:nvPr/>
            </p:nvSpPr>
            <p:spPr bwMode="auto">
              <a:xfrm>
                <a:off x="4936394" y="2044254"/>
                <a:ext cx="1009650" cy="19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7" name="橢圓 26"/>
              <p:cNvSpPr/>
              <p:nvPr/>
            </p:nvSpPr>
            <p:spPr bwMode="auto">
              <a:xfrm>
                <a:off x="6885844" y="2025204"/>
                <a:ext cx="727075" cy="307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grpSp>
        <p:nvGrpSpPr>
          <p:cNvPr id="14" name="群組 13"/>
          <p:cNvGrpSpPr>
            <a:grpSpLocks/>
          </p:cNvGrpSpPr>
          <p:nvPr/>
        </p:nvGrpSpPr>
        <p:grpSpPr bwMode="auto">
          <a:xfrm>
            <a:off x="-22225" y="3335338"/>
            <a:ext cx="9144000" cy="3594100"/>
            <a:chOff x="37993" y="2104231"/>
            <a:chExt cx="9144000" cy="3594100"/>
          </a:xfrm>
        </p:grpSpPr>
        <p:sp>
          <p:nvSpPr>
            <p:cNvPr id="32" name="矩形 31"/>
            <p:cNvSpPr/>
            <p:nvPr/>
          </p:nvSpPr>
          <p:spPr bwMode="auto">
            <a:xfrm>
              <a:off x="37993" y="2104231"/>
              <a:ext cx="9144000" cy="3594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3332" name="圖片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865" y="2875859"/>
              <a:ext cx="9002183" cy="145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5" name="群組 19"/>
          <p:cNvGrpSpPr>
            <a:grpSpLocks/>
          </p:cNvGrpSpPr>
          <p:nvPr/>
        </p:nvGrpSpPr>
        <p:grpSpPr bwMode="auto">
          <a:xfrm>
            <a:off x="0" y="3441700"/>
            <a:ext cx="9144000" cy="3594100"/>
            <a:chOff x="0" y="3440981"/>
            <a:chExt cx="9144000" cy="3594100"/>
          </a:xfrm>
        </p:grpSpPr>
        <p:grpSp>
          <p:nvGrpSpPr>
            <p:cNvPr id="13322" name="群組 17"/>
            <p:cNvGrpSpPr>
              <a:grpSpLocks/>
            </p:cNvGrpSpPr>
            <p:nvPr/>
          </p:nvGrpSpPr>
          <p:grpSpPr bwMode="auto">
            <a:xfrm>
              <a:off x="0" y="3440981"/>
              <a:ext cx="9144000" cy="3594100"/>
              <a:chOff x="370" y="2948812"/>
              <a:chExt cx="9144000" cy="3594922"/>
            </a:xfrm>
          </p:grpSpPr>
          <p:sp>
            <p:nvSpPr>
              <p:cNvPr id="21" name="矩形 20"/>
              <p:cNvSpPr/>
              <p:nvPr/>
            </p:nvSpPr>
            <p:spPr>
              <a:xfrm>
                <a:off x="370" y="2948812"/>
                <a:ext cx="9144000" cy="3594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3325" name="群組 3"/>
              <p:cNvGrpSpPr>
                <a:grpSpLocks/>
              </p:cNvGrpSpPr>
              <p:nvPr/>
            </p:nvGrpSpPr>
            <p:grpSpPr bwMode="auto">
              <a:xfrm>
                <a:off x="107950" y="3087733"/>
                <a:ext cx="8950325" cy="2984500"/>
                <a:chOff x="173038" y="3108325"/>
                <a:chExt cx="8950325" cy="2984500"/>
              </a:xfrm>
            </p:grpSpPr>
            <p:pic>
              <p:nvPicPr>
                <p:cNvPr id="13326" name="圖片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7800" y="3108325"/>
                  <a:ext cx="8945563"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橢圓 4"/>
                <p:cNvSpPr/>
                <p:nvPr/>
              </p:nvSpPr>
              <p:spPr>
                <a:xfrm>
                  <a:off x="173408" y="5228934"/>
                  <a:ext cx="5838825" cy="4033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 name="矩形 5"/>
                <p:cNvSpPr/>
                <p:nvPr/>
              </p:nvSpPr>
              <p:spPr>
                <a:xfrm>
                  <a:off x="1764083" y="4868488"/>
                  <a:ext cx="503238" cy="217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 name="矩形 6"/>
                <p:cNvSpPr/>
                <p:nvPr/>
              </p:nvSpPr>
              <p:spPr>
                <a:xfrm>
                  <a:off x="5220071" y="4868488"/>
                  <a:ext cx="1728787" cy="215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橢圓 8"/>
                <p:cNvSpPr/>
                <p:nvPr/>
              </p:nvSpPr>
              <p:spPr>
                <a:xfrm>
                  <a:off x="173408" y="5732286"/>
                  <a:ext cx="1295400" cy="308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sp>
          <p:nvSpPr>
            <p:cNvPr id="34" name="橢圓 33"/>
            <p:cNvSpPr/>
            <p:nvPr/>
          </p:nvSpPr>
          <p:spPr bwMode="auto">
            <a:xfrm>
              <a:off x="711200" y="5309469"/>
              <a:ext cx="898525" cy="2889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37" name="標題 1"/>
          <p:cNvSpPr>
            <a:spLocks noGrp="1"/>
          </p:cNvSpPr>
          <p:nvPr>
            <p:ph type="title"/>
          </p:nvPr>
        </p:nvSpPr>
        <p:spPr>
          <a:xfrm>
            <a:off x="323850" y="188913"/>
            <a:ext cx="8229600" cy="781050"/>
          </a:xfrm>
        </p:spPr>
        <p:txBody>
          <a:bodyPr/>
          <a:lstStyle/>
          <a:p>
            <a:pPr algn="ctr"/>
            <a:r>
              <a:rPr lang="en-US" altLang="zh-TW" sz="4400" b="1" dirty="0">
                <a:latin typeface="Calibri" panose="020F0502020204030204" pitchFamily="34" charset="0"/>
                <a:ea typeface="微軟正黑體" panose="020B0604030504040204" pitchFamily="34" charset="-120"/>
                <a:cs typeface="Calibri" panose="020F0502020204030204" pitchFamily="34" charset="0"/>
              </a:rPr>
              <a:t>3</a:t>
            </a:r>
            <a:r>
              <a:rPr lang="en-US" altLang="zh-TW" sz="4400" b="1"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sz="4400" b="1" dirty="0" smtClean="0">
                <a:latin typeface="Calibri" panose="020F0502020204030204" pitchFamily="34" charset="0"/>
                <a:ea typeface="微軟正黑體" panose="020B0604030504040204" pitchFamily="34" charset="-120"/>
                <a:cs typeface="Calibri" panose="020F0502020204030204" pitchFamily="34" charset="0"/>
              </a:rPr>
              <a:t> 線上操作</a:t>
            </a:r>
            <a:r>
              <a:rPr lang="en-US" altLang="zh-TW" sz="4400" b="1"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sz="4400" b="1" dirty="0">
                <a:latin typeface="Calibri" panose="020F0502020204030204" pitchFamily="34" charset="0"/>
                <a:ea typeface="微軟正黑體" panose="020B0604030504040204" pitchFamily="34" charset="-120"/>
                <a:cs typeface="Calibri" panose="020F0502020204030204" pitchFamily="34" charset="0"/>
              </a:rPr>
              <a:t>指導教授</a:t>
            </a:r>
            <a:endParaRPr lang="zh-TW" altLang="en-US" sz="4400" b="1" dirty="0" smtClean="0">
              <a:latin typeface="Calibri" panose="020F0502020204030204" pitchFamily="34" charset="0"/>
              <a:ea typeface="微軟正黑體" panose="020B0604030504040204" pitchFamily="34" charset="-12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2"/>
          <p:cNvSpPr>
            <a:spLocks noGrp="1"/>
          </p:cNvSpPr>
          <p:nvPr>
            <p:ph type="title"/>
          </p:nvPr>
        </p:nvSpPr>
        <p:spPr>
          <a:xfrm>
            <a:off x="789997" y="980728"/>
            <a:ext cx="7835304" cy="1287463"/>
          </a:xfrm>
        </p:spPr>
        <p:txBody>
          <a:bodyPr>
            <a:normAutofit fontScale="90000"/>
          </a:bodyPr>
          <a:lstStyle/>
          <a:p>
            <a:pPr algn="ctr"/>
            <a:r>
              <a:rPr lang="zh-TW" altLang="en-US" b="1" dirty="0" smtClean="0">
                <a:solidFill>
                  <a:srgbClr val="0000FF"/>
                </a:solidFill>
                <a:latin typeface="微軟正黑體" panose="020B0604030504040204" pitchFamily="34" charset="-120"/>
                <a:ea typeface="微軟正黑體" panose="020B0604030504040204" pitchFamily="34" charset="-120"/>
              </a:rPr>
              <a:t>指導教授點選彙整送出之前，</a:t>
            </a:r>
            <a:r>
              <a:rPr lang="en-US" altLang="zh-TW" b="1" dirty="0" smtClean="0">
                <a:solidFill>
                  <a:srgbClr val="0000FF"/>
                </a:solidFill>
                <a:latin typeface="微軟正黑體" panose="020B0604030504040204" pitchFamily="34" charset="-120"/>
                <a:ea typeface="微軟正黑體" panose="020B0604030504040204" pitchFamily="34" charset="-120"/>
              </a:rPr>
              <a:t/>
            </a:r>
            <a:br>
              <a:rPr lang="en-US" altLang="zh-TW" b="1" dirty="0" smtClean="0">
                <a:solidFill>
                  <a:srgbClr val="0000FF"/>
                </a:solidFill>
                <a:latin typeface="微軟正黑體" panose="020B0604030504040204" pitchFamily="34" charset="-120"/>
                <a:ea typeface="微軟正黑體" panose="020B0604030504040204" pitchFamily="34" charset="-120"/>
              </a:rPr>
            </a:br>
            <a:r>
              <a:rPr lang="zh-TW" altLang="en-US" b="1" dirty="0" smtClean="0">
                <a:solidFill>
                  <a:srgbClr val="0000FF"/>
                </a:solidFill>
                <a:latin typeface="微軟正黑體" panose="020B0604030504040204" pitchFamily="34" charset="-120"/>
                <a:ea typeface="微軟正黑體" panose="020B0604030504040204" pitchFamily="34" charset="-120"/>
              </a:rPr>
              <a:t>請確認需上傳之檔案均完備</a:t>
            </a:r>
            <a:r>
              <a:rPr lang="en-US" altLang="zh-TW" b="1" dirty="0" smtClean="0">
                <a:solidFill>
                  <a:srgbClr val="0000FF"/>
                </a:solidFill>
                <a:latin typeface="微軟正黑體" panose="020B0604030504040204" pitchFamily="34" charset="-120"/>
                <a:ea typeface="微軟正黑體" panose="020B0604030504040204" pitchFamily="34" charset="-120"/>
              </a:rPr>
              <a:t>!!</a:t>
            </a:r>
            <a:endParaRPr lang="zh-TW" altLang="en-US" b="1" dirty="0" smtClean="0">
              <a:solidFill>
                <a:srgbClr val="0000FF"/>
              </a:solidFill>
              <a:latin typeface="微軟正黑體" panose="020B0604030504040204" pitchFamily="34" charset="-120"/>
              <a:ea typeface="微軟正黑體" panose="020B0604030504040204" pitchFamily="34" charset="-120"/>
            </a:endParaRPr>
          </a:p>
        </p:txBody>
      </p:sp>
      <p:pic>
        <p:nvPicPr>
          <p:cNvPr id="14339"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rcRect b="29617"/>
          <a:stretch>
            <a:fillRect/>
          </a:stretch>
        </p:blipFill>
        <p:spPr bwMode="auto">
          <a:xfrm>
            <a:off x="1007980" y="2852936"/>
            <a:ext cx="7399338" cy="3529013"/>
          </a:xfrm>
        </p:spPr>
      </p:pic>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2"/>
          <p:cNvSpPr>
            <a:spLocks noGrp="1"/>
          </p:cNvSpPr>
          <p:nvPr>
            <p:ph type="title"/>
          </p:nvPr>
        </p:nvSpPr>
        <p:spPr>
          <a:xfrm>
            <a:off x="1468438" y="404813"/>
            <a:ext cx="6703962" cy="935955"/>
          </a:xfrm>
        </p:spPr>
        <p:txBody>
          <a:bodyPr>
            <a:normAutofit fontScale="90000"/>
          </a:bodyPr>
          <a:lstStyle/>
          <a:p>
            <a:pPr algn="ctr"/>
            <a:r>
              <a:rPr lang="zh-TW" altLang="zh-TW" b="1" dirty="0" smtClean="0">
                <a:latin typeface="微軟正黑體" panose="020B0604030504040204" pitchFamily="34" charset="-120"/>
                <a:ea typeface="微軟正黑體" panose="020B0604030504040204" pitchFamily="34" charset="-120"/>
              </a:rPr>
              <a:t>校內獎勵機制</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研推中心</a:t>
            </a:r>
            <a:endParaRPr lang="zh-TW" altLang="en-US" dirty="0" smtClean="0">
              <a:latin typeface="微軟正黑體" panose="020B0604030504040204" pitchFamily="34" charset="-120"/>
              <a:ea typeface="微軟正黑體" panose="020B0604030504040204" pitchFamily="34" charset="-120"/>
            </a:endParaRPr>
          </a:p>
        </p:txBody>
      </p:sp>
      <p:sp>
        <p:nvSpPr>
          <p:cNvPr id="15363" name="內容版面配置區 1"/>
          <p:cNvSpPr>
            <a:spLocks noGrp="1"/>
          </p:cNvSpPr>
          <p:nvPr>
            <p:ph idx="1"/>
          </p:nvPr>
        </p:nvSpPr>
        <p:spPr bwMode="auto">
          <a:xfrm>
            <a:off x="755575" y="1484784"/>
            <a:ext cx="8209037" cy="4703291"/>
          </a:xfrm>
        </p:spPr>
        <p:txBody>
          <a:bodyPr wrap="square" numCol="1" anchor="t" anchorCtr="0" compatLnSpc="1">
            <a:prstTxWarp prst="textNoShape">
              <a:avLst/>
            </a:prstTxWarp>
          </a:bodyPr>
          <a:lstStyle/>
          <a:p>
            <a:pPr marL="342900" indent="-342900">
              <a:buFont typeface="Wingdings" panose="05000000000000000000" pitchFamily="2" charset="2"/>
              <a:buChar char="Ø"/>
            </a:pPr>
            <a:r>
              <a:rPr lang="en-US" altLang="zh-TW" sz="2800" dirty="0" smtClean="0">
                <a:ea typeface="微軟正黑體" panose="020B0604030504040204" pitchFamily="34" charset="-120"/>
                <a:cs typeface="Calibri" panose="020F0502020204030204" pitchFamily="34" charset="0"/>
              </a:rPr>
              <a:t>『</a:t>
            </a:r>
            <a:r>
              <a:rPr lang="zh-TW" altLang="en-US" sz="2800" dirty="0" smtClean="0">
                <a:ea typeface="微軟正黑體" panose="020B0604030504040204" pitchFamily="34" charset="-120"/>
                <a:cs typeface="Calibri" panose="020F0502020204030204" pitchFamily="34" charset="0"/>
              </a:rPr>
              <a:t>臺北醫學大學鼓勵教師指導大專學生參與科技部計畫獎勵辦法</a:t>
            </a:r>
            <a:r>
              <a:rPr lang="en-US" altLang="zh-TW" sz="2800" dirty="0" smtClean="0">
                <a:ea typeface="微軟正黑體" panose="020B0604030504040204" pitchFamily="34" charset="-120"/>
                <a:cs typeface="Calibri" panose="020F0502020204030204" pitchFamily="34" charset="0"/>
              </a:rPr>
              <a:t>』</a:t>
            </a:r>
          </a:p>
          <a:p>
            <a:pPr marL="342900" indent="-342900">
              <a:buFont typeface="Wingdings" panose="05000000000000000000" pitchFamily="2" charset="2"/>
              <a:buChar char="Ø"/>
            </a:pPr>
            <a:r>
              <a:rPr lang="zh-TW" altLang="zh-TW" sz="2800" dirty="0" smtClean="0">
                <a:ea typeface="微軟正黑體" panose="020B0604030504040204" pitchFamily="34" charset="-120"/>
                <a:cs typeface="Calibri" panose="020F0502020204030204" pitchFamily="34" charset="0"/>
              </a:rPr>
              <a:t>鼓勵本校專任教師指導學生申請</a:t>
            </a:r>
            <a:r>
              <a:rPr lang="zh-TW" altLang="en-US" sz="2800" dirty="0" smtClean="0">
                <a:ea typeface="微軟正黑體" panose="020B0604030504040204" pitchFamily="34" charset="-120"/>
                <a:cs typeface="Calibri" panose="020F0502020204030204" pitchFamily="34" charset="0"/>
              </a:rPr>
              <a:t>科技部</a:t>
            </a:r>
            <a:r>
              <a:rPr lang="zh-TW" altLang="zh-TW" sz="2800" dirty="0" smtClean="0">
                <a:ea typeface="微軟正黑體" panose="020B0604030504040204" pitchFamily="34" charset="-120"/>
                <a:cs typeface="Calibri" panose="020F0502020204030204" pitchFamily="34" charset="0"/>
              </a:rPr>
              <a:t>大專學生參與專題研究計畫案，</a:t>
            </a:r>
            <a:r>
              <a:rPr lang="zh-TW" altLang="zh-TW" sz="2800" b="1" dirty="0" smtClean="0">
                <a:solidFill>
                  <a:srgbClr val="0000FF"/>
                </a:solidFill>
                <a:ea typeface="微軟正黑體" panose="020B0604030504040204" pitchFamily="34" charset="-120"/>
                <a:cs typeface="Calibri" panose="020F0502020204030204" pitchFamily="34" charset="0"/>
              </a:rPr>
              <a:t>每計畫之指導教授最高獲補助核定總經費之</a:t>
            </a:r>
            <a:r>
              <a:rPr lang="en-US" altLang="zh-TW" sz="2800" b="1" dirty="0" smtClean="0">
                <a:solidFill>
                  <a:srgbClr val="FF0000"/>
                </a:solidFill>
                <a:ea typeface="微軟正黑體" panose="020B0604030504040204" pitchFamily="34" charset="-120"/>
                <a:cs typeface="Calibri" panose="020F0502020204030204" pitchFamily="34" charset="0"/>
              </a:rPr>
              <a:t>50%</a:t>
            </a:r>
            <a:r>
              <a:rPr lang="zh-TW" altLang="zh-TW" sz="2800" dirty="0" smtClean="0">
                <a:ea typeface="微軟正黑體" panose="020B0604030504040204" pitchFamily="34" charset="-120"/>
                <a:cs typeface="Calibri" panose="020F0502020204030204" pitchFamily="34" charset="0"/>
              </a:rPr>
              <a:t>，並得於當年度該計畫執行期限截止後一個月內送研究發展處進行評選。研究成果評選擇優若干名，</a:t>
            </a:r>
            <a:r>
              <a:rPr lang="zh-TW" altLang="zh-TW" sz="2800" b="1" dirty="0" smtClean="0">
                <a:solidFill>
                  <a:srgbClr val="0000FF"/>
                </a:solidFill>
                <a:ea typeface="微軟正黑體" panose="020B0604030504040204" pitchFamily="34" charset="-120"/>
                <a:cs typeface="Calibri" panose="020F0502020204030204" pitchFamily="34" charset="0"/>
              </a:rPr>
              <a:t>獲選之指導教授頒發獎狀乙紙，獲選之學生頒發獎狀乙紙及獎勵金</a:t>
            </a:r>
            <a:r>
              <a:rPr lang="zh-TW" altLang="zh-TW" sz="2800" dirty="0" smtClean="0">
                <a:ea typeface="微軟正黑體" panose="020B0604030504040204" pitchFamily="34" charset="-120"/>
                <a:cs typeface="Calibri" panose="020F0502020204030204" pitchFamily="34" charset="0"/>
              </a:rPr>
              <a:t>。</a:t>
            </a:r>
            <a:endParaRPr lang="en-US" altLang="zh-TW" sz="2800" dirty="0" smtClean="0">
              <a:ea typeface="微軟正黑體" panose="020B0604030504040204" pitchFamily="34" charset="-12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2"/>
          <p:cNvSpPr>
            <a:spLocks noGrp="1"/>
          </p:cNvSpPr>
          <p:nvPr>
            <p:ph type="title"/>
          </p:nvPr>
        </p:nvSpPr>
        <p:spPr>
          <a:xfrm>
            <a:off x="1192213" y="404664"/>
            <a:ext cx="7844283" cy="935509"/>
          </a:xfrm>
        </p:spPr>
        <p:txBody>
          <a:bodyPr>
            <a:normAutofit fontScale="90000"/>
          </a:bodyPr>
          <a:lstStyle/>
          <a:p>
            <a:r>
              <a:rPr lang="zh-TW" altLang="zh-TW" b="1" dirty="0" smtClean="0">
                <a:latin typeface="微軟正黑體" panose="020B0604030504040204" pitchFamily="34" charset="-120"/>
                <a:ea typeface="微軟正黑體" panose="020B0604030504040204" pitchFamily="34" charset="-120"/>
              </a:rPr>
              <a:t>校內獎勵機制</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教學資源中心</a:t>
            </a:r>
            <a:endParaRPr lang="zh-TW" altLang="en-US" dirty="0" smtClean="0">
              <a:latin typeface="微軟正黑體" panose="020B0604030504040204" pitchFamily="34" charset="-120"/>
              <a:ea typeface="微軟正黑體" panose="020B0604030504040204" pitchFamily="34" charset="-120"/>
            </a:endParaRPr>
          </a:p>
        </p:txBody>
      </p:sp>
      <p:sp>
        <p:nvSpPr>
          <p:cNvPr id="19460" name="內容版面配置區 1"/>
          <p:cNvSpPr>
            <a:spLocks noGrp="1"/>
          </p:cNvSpPr>
          <p:nvPr>
            <p:ph idx="1"/>
          </p:nvPr>
        </p:nvSpPr>
        <p:spPr>
          <a:xfrm>
            <a:off x="683567" y="1340173"/>
            <a:ext cx="8065145" cy="4847902"/>
          </a:xfrm>
        </p:spPr>
        <p:txBody>
          <a:bodyPr>
            <a:normAutofit fontScale="92500" lnSpcReduction="20000"/>
          </a:bodyPr>
          <a:lstStyle/>
          <a:p>
            <a:pPr marL="342900" indent="-342900" fontAlgn="auto">
              <a:spcBef>
                <a:spcPts val="1200"/>
              </a:spcBef>
              <a:spcAft>
                <a:spcPts val="0"/>
              </a:spcAft>
              <a:buFont typeface="Wingdings" panose="05000000000000000000" pitchFamily="2" charset="2"/>
              <a:buChar char="Ø"/>
              <a:defRPr/>
            </a:pPr>
            <a:r>
              <a:rPr lang="zh-TW" altLang="en-US" sz="2800" dirty="0" smtClean="0">
                <a:ea typeface="微軟正黑體" panose="020B0604030504040204" pitchFamily="34" charset="-120"/>
                <a:cs typeface="Calibri" panose="020F0502020204030204" pitchFamily="34" charset="0"/>
              </a:rPr>
              <a:t>依據：</a:t>
            </a:r>
            <a:r>
              <a:rPr lang="en-US" altLang="zh-TW" sz="2800" dirty="0" smtClean="0">
                <a:ea typeface="微軟正黑體" panose="020B0604030504040204" pitchFamily="34" charset="-120"/>
                <a:cs typeface="Calibri" panose="020F0502020204030204" pitchFamily="34" charset="0"/>
              </a:rPr>
              <a:t>『</a:t>
            </a:r>
            <a:r>
              <a:rPr lang="zh-TW" altLang="en-US" sz="2800" dirty="0" smtClean="0">
                <a:ea typeface="微軟正黑體" panose="020B0604030504040204" pitchFamily="34" charset="-120"/>
                <a:cs typeface="Calibri" panose="020F0502020204030204" pitchFamily="34" charset="0"/>
              </a:rPr>
              <a:t>臺北醫學大學提升</a:t>
            </a:r>
            <a:r>
              <a:rPr lang="zh-TW" altLang="en-US" sz="2800" dirty="0">
                <a:ea typeface="微軟正黑體" panose="020B0604030504040204" pitchFamily="34" charset="-120"/>
                <a:cs typeface="Calibri" panose="020F0502020204030204" pitchFamily="34" charset="0"/>
              </a:rPr>
              <a:t>教師教學表現暨課程品質發展獎勵辦法</a:t>
            </a:r>
            <a:r>
              <a:rPr lang="en-US" altLang="zh-TW" sz="2800" dirty="0" smtClean="0">
                <a:ea typeface="微軟正黑體" panose="020B0604030504040204" pitchFamily="34" charset="-120"/>
                <a:cs typeface="Calibri" panose="020F0502020204030204" pitchFamily="34" charset="0"/>
              </a:rPr>
              <a:t>』</a:t>
            </a:r>
          </a:p>
          <a:p>
            <a:pPr marL="342900" indent="-342900" fontAlgn="auto">
              <a:spcBef>
                <a:spcPts val="1200"/>
              </a:spcBef>
              <a:spcAft>
                <a:spcPts val="0"/>
              </a:spcAft>
              <a:buFont typeface="Wingdings" panose="05000000000000000000" pitchFamily="2" charset="2"/>
              <a:buChar char="Ø"/>
              <a:defRPr/>
            </a:pPr>
            <a:r>
              <a:rPr lang="zh-TW" altLang="en-US" sz="2800" dirty="0">
                <a:ea typeface="微軟正黑體" panose="020B0604030504040204" pitchFamily="34" charset="-120"/>
                <a:cs typeface="Calibri" panose="020F0502020204030204" pitchFamily="34" charset="0"/>
              </a:rPr>
              <a:t>獎勵</a:t>
            </a:r>
            <a:r>
              <a:rPr lang="zh-TW" altLang="en-US" sz="2800" dirty="0" smtClean="0">
                <a:ea typeface="微軟正黑體" panose="020B0604030504040204" pitchFamily="34" charset="-120"/>
                <a:cs typeface="Calibri" panose="020F0502020204030204" pitchFamily="34" charset="0"/>
              </a:rPr>
              <a:t>項目：專題研究課程</a:t>
            </a:r>
            <a:endParaRPr lang="en-US" altLang="zh-TW" sz="2800" dirty="0" smtClean="0">
              <a:ea typeface="微軟正黑體" panose="020B0604030504040204" pitchFamily="34" charset="-120"/>
              <a:cs typeface="Calibri" panose="020F0502020204030204" pitchFamily="34" charset="0"/>
            </a:endParaRPr>
          </a:p>
          <a:p>
            <a:pPr marL="342900" indent="-342900" fontAlgn="auto">
              <a:spcBef>
                <a:spcPts val="1200"/>
              </a:spcBef>
              <a:spcAft>
                <a:spcPts val="0"/>
              </a:spcAft>
              <a:buFont typeface="Wingdings" panose="05000000000000000000" pitchFamily="2" charset="2"/>
              <a:buChar char="Ø"/>
              <a:defRPr/>
            </a:pPr>
            <a:r>
              <a:rPr lang="zh-TW" altLang="en-US" sz="2800" dirty="0">
                <a:ea typeface="微軟正黑體" panose="020B0604030504040204" pitchFamily="34" charset="-120"/>
                <a:cs typeface="Calibri" panose="020F0502020204030204" pitchFamily="34" charset="0"/>
              </a:rPr>
              <a:t>獎勵</a:t>
            </a:r>
            <a:r>
              <a:rPr lang="zh-TW" altLang="en-US" sz="2800" dirty="0" smtClean="0">
                <a:ea typeface="微軟正黑體" panose="020B0604030504040204" pitchFamily="34" charset="-120"/>
                <a:cs typeface="Calibri" panose="020F0502020204030204" pitchFamily="34" charset="0"/>
              </a:rPr>
              <a:t>對象：本校專兼任教師 </a:t>
            </a:r>
            <a:r>
              <a:rPr lang="en-US" altLang="zh-TW" sz="2800" dirty="0" smtClean="0">
                <a:ea typeface="微軟正黑體" panose="020B0604030504040204" pitchFamily="34" charset="-120"/>
                <a:cs typeface="Calibri" panose="020F0502020204030204" pitchFamily="34" charset="0"/>
              </a:rPr>
              <a:t>(</a:t>
            </a:r>
            <a:r>
              <a:rPr lang="zh-TW" altLang="en-US" sz="2800" dirty="0" smtClean="0">
                <a:ea typeface="微軟正黑體" panose="020B0604030504040204" pitchFamily="34" charset="-120"/>
                <a:cs typeface="Calibri" panose="020F0502020204030204" pitchFamily="34" charset="0"/>
              </a:rPr>
              <a:t>具教師資格者</a:t>
            </a:r>
            <a:r>
              <a:rPr lang="en-US" altLang="zh-TW" sz="2800" dirty="0">
                <a:ea typeface="微軟正黑體" panose="020B0604030504040204" pitchFamily="34" charset="-120"/>
                <a:cs typeface="Calibri" panose="020F0502020204030204" pitchFamily="34" charset="0"/>
              </a:rPr>
              <a:t>)</a:t>
            </a:r>
            <a:endParaRPr lang="en-US" altLang="zh-TW" sz="2800" dirty="0" smtClean="0">
              <a:ea typeface="微軟正黑體" panose="020B0604030504040204" pitchFamily="34" charset="-120"/>
              <a:cs typeface="Calibri" panose="020F0502020204030204" pitchFamily="34" charset="0"/>
            </a:endParaRPr>
          </a:p>
          <a:p>
            <a:pPr marL="342900" indent="-342900" fontAlgn="auto">
              <a:spcBef>
                <a:spcPts val="1200"/>
              </a:spcBef>
              <a:spcAft>
                <a:spcPts val="0"/>
              </a:spcAft>
              <a:buFont typeface="Wingdings" panose="05000000000000000000" pitchFamily="2" charset="2"/>
              <a:buChar char="Ø"/>
              <a:defRPr/>
            </a:pPr>
            <a:r>
              <a:rPr lang="zh-TW" altLang="en-US" sz="2800" dirty="0">
                <a:ea typeface="微軟正黑體" panose="020B0604030504040204" pitchFamily="34" charset="-120"/>
                <a:cs typeface="Calibri" panose="020F0502020204030204" pitchFamily="34" charset="0"/>
              </a:rPr>
              <a:t>獎勵</a:t>
            </a:r>
            <a:r>
              <a:rPr lang="zh-TW" altLang="en-US" sz="2800" dirty="0">
                <a:cs typeface="Calibri" panose="020F0502020204030204" pitchFamily="34" charset="0"/>
              </a:rPr>
              <a:t>內容</a:t>
            </a:r>
            <a:r>
              <a:rPr lang="zh-TW" altLang="en-US" sz="2800" dirty="0" smtClean="0">
                <a:cs typeface="Calibri" panose="020F0502020204030204" pitchFamily="34" charset="0"/>
              </a:rPr>
              <a:t>：</a:t>
            </a:r>
            <a:endParaRPr lang="en-US" altLang="zh-TW" sz="2800" dirty="0" smtClean="0">
              <a:cs typeface="Calibri" panose="020F0502020204030204" pitchFamily="34" charset="0"/>
            </a:endParaRPr>
          </a:p>
          <a:p>
            <a:pPr marL="355600" indent="0" fontAlgn="auto">
              <a:spcAft>
                <a:spcPts val="0"/>
              </a:spcAft>
              <a:buNone/>
              <a:defRPr/>
            </a:pPr>
            <a:r>
              <a:rPr lang="zh-TW" altLang="en-US" sz="2800" b="1" dirty="0" smtClean="0">
                <a:solidFill>
                  <a:srgbClr val="0000FF"/>
                </a:solidFill>
                <a:ea typeface="微軟正黑體" panose="020B0604030504040204" pitchFamily="34" charset="-120"/>
                <a:cs typeface="Calibri" panose="020F0502020204030204" pitchFamily="34" charset="0"/>
              </a:rPr>
              <a:t>教師指導專題研究課程學生參與科技部大專學生專題研究計畫，且</a:t>
            </a:r>
            <a:r>
              <a:rPr lang="zh-TW" altLang="en-US" sz="2800" b="1" u="sng" dirty="0" smtClean="0">
                <a:solidFill>
                  <a:srgbClr val="0000FF"/>
                </a:solidFill>
                <a:ea typeface="微軟正黑體" panose="020B0604030504040204" pitchFamily="34" charset="-120"/>
                <a:cs typeface="Calibri" panose="020F0502020204030204" pitchFamily="34" charset="0"/>
              </a:rPr>
              <a:t>計畫未獲通過</a:t>
            </a:r>
            <a:r>
              <a:rPr lang="zh-TW" altLang="en-US" sz="2800" b="1" dirty="0" smtClean="0">
                <a:solidFill>
                  <a:srgbClr val="0000FF"/>
                </a:solidFill>
                <a:ea typeface="微軟正黑體" panose="020B0604030504040204" pitchFamily="34" charset="-120"/>
                <a:cs typeface="Calibri" panose="020F0502020204030204" pitchFamily="34" charset="0"/>
              </a:rPr>
              <a:t>者，</a:t>
            </a:r>
            <a:r>
              <a:rPr lang="zh-TW" altLang="en-US" sz="2800" b="1" dirty="0" smtClean="0">
                <a:solidFill>
                  <a:srgbClr val="FF0000"/>
                </a:solidFill>
                <a:ea typeface="微軟正黑體" panose="020B0604030504040204" pitchFamily="34" charset="-120"/>
                <a:cs typeface="Calibri" panose="020F0502020204030204" pitchFamily="34" charset="0"/>
              </a:rPr>
              <a:t>獎勵金二千元</a:t>
            </a:r>
            <a:r>
              <a:rPr lang="zh-TW" altLang="en-US" sz="2800" b="1" dirty="0" smtClean="0">
                <a:solidFill>
                  <a:srgbClr val="0000FF"/>
                </a:solidFill>
                <a:ea typeface="微軟正黑體" panose="020B0604030504040204" pitchFamily="34" charset="-120"/>
                <a:cs typeface="Calibri" panose="020F0502020204030204" pitchFamily="34" charset="0"/>
              </a:rPr>
              <a:t>。</a:t>
            </a:r>
            <a:endParaRPr lang="en-US" altLang="zh-TW" sz="2800" b="1" dirty="0" smtClean="0">
              <a:solidFill>
                <a:srgbClr val="0000FF"/>
              </a:solidFill>
              <a:ea typeface="微軟正黑體" panose="020B0604030504040204" pitchFamily="34" charset="-120"/>
              <a:cs typeface="Calibri" panose="020F0502020204030204" pitchFamily="34" charset="0"/>
            </a:endParaRPr>
          </a:p>
          <a:p>
            <a:pPr marL="342900" indent="-342900" fontAlgn="auto">
              <a:spcBef>
                <a:spcPts val="1200"/>
              </a:spcBef>
              <a:spcAft>
                <a:spcPts val="0"/>
              </a:spcAft>
              <a:buFont typeface="Wingdings" panose="05000000000000000000" pitchFamily="2" charset="2"/>
              <a:buChar char="Ø"/>
              <a:defRPr/>
            </a:pPr>
            <a:r>
              <a:rPr lang="zh-TW" altLang="en-US" sz="2800" dirty="0" smtClean="0">
                <a:ea typeface="微軟正黑體" panose="020B0604030504040204" pitchFamily="34" charset="-120"/>
                <a:cs typeface="Calibri" panose="020F0502020204030204" pitchFamily="34" charset="0"/>
              </a:rPr>
              <a:t>繳交資料：科技部大專學生專題研究計畫申請資料</a:t>
            </a:r>
            <a:r>
              <a:rPr lang="zh-TW" altLang="zh-TW" sz="2800" dirty="0" smtClean="0">
                <a:ea typeface="微軟正黑體" panose="020B0604030504040204" pitchFamily="34" charset="-120"/>
                <a:cs typeface="Calibri" panose="020F0502020204030204" pitchFamily="34" charset="0"/>
              </a:rPr>
              <a:t>。</a:t>
            </a:r>
            <a:endParaRPr lang="en-US" altLang="zh-TW" sz="2800" dirty="0" smtClean="0">
              <a:ea typeface="微軟正黑體" panose="020B0604030504040204" pitchFamily="34" charset="-120"/>
              <a:cs typeface="Calibri" panose="020F0502020204030204" pitchFamily="34" charset="0"/>
            </a:endParaRPr>
          </a:p>
          <a:p>
            <a:pPr marL="342900" indent="-342900" fontAlgn="auto">
              <a:spcBef>
                <a:spcPts val="1200"/>
              </a:spcBef>
              <a:spcAft>
                <a:spcPts val="0"/>
              </a:spcAft>
              <a:buFont typeface="Wingdings" panose="05000000000000000000" pitchFamily="2" charset="2"/>
              <a:buChar char="Ø"/>
              <a:defRPr/>
            </a:pPr>
            <a:r>
              <a:rPr lang="zh-TW" altLang="zh-TW" sz="2800" dirty="0" smtClean="0">
                <a:ea typeface="微軟正黑體" panose="020B0604030504040204" pitchFamily="34" charset="-120"/>
                <a:cs typeface="Calibri" panose="020F0502020204030204" pitchFamily="34" charset="0"/>
              </a:rPr>
              <a:t>如有任何疑問請逕電教學資源中心</a:t>
            </a:r>
            <a:endParaRPr lang="en-US" altLang="zh-TW" sz="2800" dirty="0" smtClean="0">
              <a:ea typeface="微軟正黑體" panose="020B0604030504040204" pitchFamily="34" charset="-120"/>
              <a:cs typeface="Calibri" panose="020F0502020204030204" pitchFamily="34" charset="0"/>
            </a:endParaRPr>
          </a:p>
          <a:p>
            <a:pPr marL="0" indent="0" fontAlgn="auto">
              <a:spcBef>
                <a:spcPts val="1200"/>
              </a:spcBef>
              <a:spcAft>
                <a:spcPts val="0"/>
              </a:spcAft>
              <a:buFont typeface="Arial" panose="020B0604020202020204" pitchFamily="34" charset="0"/>
              <a:buNone/>
              <a:defRPr/>
            </a:pPr>
            <a:r>
              <a:rPr lang="en-US" altLang="zh-TW" sz="2800" dirty="0">
                <a:ea typeface="微軟正黑體" panose="020B0604030504040204" pitchFamily="34" charset="-120"/>
                <a:cs typeface="Calibri" panose="020F0502020204030204" pitchFamily="34" charset="0"/>
              </a:rPr>
              <a:t> </a:t>
            </a:r>
            <a:r>
              <a:rPr lang="en-US" altLang="zh-TW" sz="2800" dirty="0" smtClean="0">
                <a:ea typeface="微軟正黑體" panose="020B0604030504040204" pitchFamily="34" charset="-120"/>
                <a:cs typeface="Calibri" panose="020F0502020204030204" pitchFamily="34" charset="0"/>
              </a:rPr>
              <a:t>   </a:t>
            </a:r>
            <a:r>
              <a:rPr lang="zh-TW" altLang="zh-TW" sz="2800" dirty="0" smtClean="0">
                <a:ea typeface="微軟正黑體" panose="020B0604030504040204" pitchFamily="34" charset="-120"/>
                <a:cs typeface="Calibri" panose="020F0502020204030204" pitchFamily="34" charset="0"/>
              </a:rPr>
              <a:t>業務承辦人</a:t>
            </a:r>
            <a:r>
              <a:rPr lang="en-US" altLang="zh-TW" sz="2800" dirty="0" smtClean="0">
                <a:ea typeface="微軟正黑體" panose="020B0604030504040204" pitchFamily="34" charset="-120"/>
                <a:cs typeface="Calibri" panose="020F0502020204030204" pitchFamily="34" charset="0"/>
              </a:rPr>
              <a:t> </a:t>
            </a:r>
            <a:r>
              <a:rPr lang="zh-TW" altLang="en-US" sz="2800" dirty="0" smtClean="0">
                <a:ea typeface="微軟正黑體" panose="020B0604030504040204" pitchFamily="34" charset="-120"/>
                <a:cs typeface="Calibri" panose="020F0502020204030204" pitchFamily="34" charset="0"/>
              </a:rPr>
              <a:t>黃昱瑄</a:t>
            </a:r>
            <a:r>
              <a:rPr lang="en-US" altLang="zh-TW" sz="2800" dirty="0" smtClean="0">
                <a:ea typeface="微軟正黑體" panose="020B0604030504040204" pitchFamily="34" charset="-120"/>
                <a:cs typeface="Calibri" panose="020F0502020204030204" pitchFamily="34" charset="0"/>
              </a:rPr>
              <a:t> ext.2154</a:t>
            </a:r>
            <a:r>
              <a:rPr lang="zh-TW" altLang="en-US" sz="2800" dirty="0" smtClean="0">
                <a:ea typeface="微軟正黑體" panose="020B0604030504040204" pitchFamily="34" charset="-120"/>
                <a:cs typeface="Calibri" panose="020F0502020204030204" pitchFamily="34" charset="0"/>
              </a:rPr>
              <a:t>。</a:t>
            </a:r>
            <a:endParaRPr lang="en-US" altLang="zh-TW" sz="2800" dirty="0" smtClean="0">
              <a:ea typeface="微軟正黑體"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248887302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2"/>
          <p:cNvSpPr>
            <a:spLocks noGrp="1"/>
          </p:cNvSpPr>
          <p:nvPr>
            <p:ph type="title"/>
          </p:nvPr>
        </p:nvSpPr>
        <p:spPr>
          <a:xfrm>
            <a:off x="1187450" y="476250"/>
            <a:ext cx="6378575" cy="1293813"/>
          </a:xfrm>
        </p:spPr>
        <p:txBody>
          <a:bodyPr/>
          <a:lstStyle/>
          <a:p>
            <a:pPr algn="ctr"/>
            <a:r>
              <a:rPr lang="zh-TW" altLang="en-US" b="1" dirty="0" smtClean="0">
                <a:latin typeface="微軟正黑體" panose="020B0604030504040204" pitchFamily="34" charset="-120"/>
                <a:ea typeface="微軟正黑體" panose="020B0604030504040204" pitchFamily="34" charset="-120"/>
              </a:rPr>
              <a:t>常見問題</a:t>
            </a:r>
          </a:p>
        </p:txBody>
      </p:sp>
      <p:sp>
        <p:nvSpPr>
          <p:cNvPr id="2" name="內容版面配置區 1"/>
          <p:cNvSpPr>
            <a:spLocks noGrp="1"/>
          </p:cNvSpPr>
          <p:nvPr>
            <p:ph idx="1"/>
          </p:nvPr>
        </p:nvSpPr>
        <p:spPr>
          <a:xfrm>
            <a:off x="683568" y="1340768"/>
            <a:ext cx="8276282" cy="5114007"/>
          </a:xfrm>
        </p:spPr>
        <p:txBody>
          <a:bodyPr>
            <a:normAutofit lnSpcReduction="10000"/>
          </a:bodyPr>
          <a:lstStyle/>
          <a:p>
            <a:pPr marL="274320" indent="-274320" fontAlgn="auto">
              <a:spcAft>
                <a:spcPts val="0"/>
              </a:spcAft>
              <a:buClr>
                <a:schemeClr val="accent3"/>
              </a:buClr>
              <a:buFont typeface="Wingdings 2"/>
              <a:buChar char=""/>
              <a:defRPr/>
            </a:pPr>
            <a:r>
              <a:rPr lang="en-US" altLang="zh-TW" sz="2400" dirty="0" smtClean="0">
                <a:ea typeface="微軟正黑體" panose="020B0604030504040204" pitchFamily="34" charset="-120"/>
                <a:cs typeface="Calibri" panose="020F0502020204030204" pitchFamily="34" charset="0"/>
              </a:rPr>
              <a:t>(1)</a:t>
            </a:r>
            <a:r>
              <a:rPr lang="zh-TW" altLang="en-US" sz="2400" dirty="0" smtClean="0">
                <a:ea typeface="微軟正黑體" panose="020B0604030504040204" pitchFamily="34" charset="-120"/>
                <a:cs typeface="Calibri" panose="020F0502020204030204" pitchFamily="34" charset="0"/>
              </a:rPr>
              <a:t> </a:t>
            </a:r>
            <a:r>
              <a:rPr lang="zh-TW" altLang="zh-TW" sz="2400" dirty="0" smtClean="0">
                <a:ea typeface="微軟正黑體" panose="020B0604030504040204" pitchFamily="34" charset="-120"/>
                <a:cs typeface="Calibri" panose="020F0502020204030204" pitchFamily="34" charset="0"/>
              </a:rPr>
              <a:t>若</a:t>
            </a:r>
            <a:r>
              <a:rPr lang="zh-TW" altLang="zh-TW" sz="2400" dirty="0">
                <a:ea typeface="微軟正黑體" panose="020B0604030504040204" pitchFamily="34" charset="-120"/>
                <a:cs typeface="Calibri" panose="020F0502020204030204" pitchFamily="34" charset="0"/>
              </a:rPr>
              <a:t>大專生研究計畫需申請IRB審核</a:t>
            </a:r>
            <a:r>
              <a:rPr lang="zh-TW" altLang="zh-TW" sz="2400" dirty="0" smtClean="0">
                <a:ea typeface="微軟正黑體" panose="020B0604030504040204" pitchFamily="34" charset="-120"/>
                <a:cs typeface="Calibri" panose="020F0502020204030204" pitchFamily="34" charset="0"/>
              </a:rPr>
              <a:t>，</a:t>
            </a:r>
            <a:r>
              <a:rPr lang="zh-TW" altLang="en-US" sz="2400" dirty="0" smtClean="0">
                <a:ea typeface="微軟正黑體" panose="020B0604030504040204" pitchFamily="34" charset="-120"/>
                <a:cs typeface="Calibri" panose="020F0502020204030204" pitchFamily="34" charset="0"/>
              </a:rPr>
              <a:t>該怎麼辦</a:t>
            </a:r>
            <a:r>
              <a:rPr lang="en-US" altLang="zh-TW" sz="2400" dirty="0" smtClean="0">
                <a:ea typeface="微軟正黑體" panose="020B0604030504040204" pitchFamily="34" charset="-120"/>
                <a:cs typeface="Calibri" panose="020F0502020204030204" pitchFamily="34" charset="0"/>
              </a:rPr>
              <a:t>?</a:t>
            </a:r>
          </a:p>
          <a:p>
            <a:pPr marL="274320" indent="-274320" fontAlgn="auto">
              <a:lnSpc>
                <a:spcPct val="110000"/>
              </a:lnSpc>
              <a:spcAft>
                <a:spcPts val="0"/>
              </a:spcAft>
              <a:buClr>
                <a:schemeClr val="accent1">
                  <a:lumMod val="75000"/>
                </a:schemeClr>
              </a:buClr>
              <a:buFont typeface="Wingdings" panose="05000000000000000000" pitchFamily="2" charset="2"/>
              <a:buChar char="ü"/>
              <a:defRPr/>
            </a:pPr>
            <a:r>
              <a:rPr lang="zh-TW" altLang="zh-TW" sz="2400" dirty="0" smtClean="0">
                <a:ea typeface="微軟正黑體" panose="020B0604030504040204" pitchFamily="34" charset="-120"/>
                <a:cs typeface="Calibri" panose="020F0502020204030204" pitchFamily="34" charset="0"/>
              </a:rPr>
              <a:t>請</a:t>
            </a:r>
            <a:r>
              <a:rPr lang="zh-TW" altLang="zh-TW" sz="2400" b="1" u="sng" dirty="0" smtClean="0">
                <a:solidFill>
                  <a:srgbClr val="0000FF"/>
                </a:solidFill>
                <a:ea typeface="微軟正黑體" panose="020B0604030504040204" pitchFamily="34" charset="-120"/>
                <a:cs typeface="Calibri" panose="020F0502020204030204" pitchFamily="34" charset="0"/>
              </a:rPr>
              <a:t>以指導教授之名義</a:t>
            </a:r>
            <a:r>
              <a:rPr lang="zh-TW" altLang="zh-TW" sz="2400" dirty="0" smtClean="0">
                <a:ea typeface="微軟正黑體" panose="020B0604030504040204" pitchFamily="34" charset="-120"/>
                <a:cs typeface="Calibri" panose="020F0502020204030204" pitchFamily="34" charset="0"/>
              </a:rPr>
              <a:t>協助學生申請並將</a:t>
            </a:r>
            <a:r>
              <a:rPr lang="zh-TW" altLang="zh-TW" sz="2400" b="1" u="sng" dirty="0" smtClean="0">
                <a:solidFill>
                  <a:srgbClr val="0000FF"/>
                </a:solidFill>
                <a:ea typeface="微軟正黑體" panose="020B0604030504040204" pitchFamily="34" charset="-120"/>
                <a:cs typeface="Calibri" panose="020F0502020204030204" pitchFamily="34" charset="0"/>
              </a:rPr>
              <a:t>IRB受理證明</a:t>
            </a:r>
            <a:r>
              <a:rPr lang="zh-TW" altLang="zh-TW" sz="2400" b="1" dirty="0" smtClean="0">
                <a:solidFill>
                  <a:srgbClr val="0000FF"/>
                </a:solidFill>
                <a:ea typeface="微軟正黑體" panose="020B0604030504040204" pitchFamily="34" charset="-120"/>
                <a:cs typeface="Calibri" panose="020F0502020204030204" pitchFamily="34" charset="0"/>
              </a:rPr>
              <a:t>併入「研究</a:t>
            </a:r>
            <a:r>
              <a:rPr lang="zh-TW" altLang="en-US" sz="2400" b="1" dirty="0" smtClean="0">
                <a:solidFill>
                  <a:srgbClr val="0000FF"/>
                </a:solidFill>
                <a:ea typeface="微軟正黑體" panose="020B0604030504040204" pitchFamily="34" charset="-120"/>
                <a:cs typeface="Calibri" panose="020F0502020204030204" pitchFamily="34" charset="0"/>
              </a:rPr>
              <a:t>計</a:t>
            </a:r>
            <a:r>
              <a:rPr lang="zh-TW" altLang="zh-TW" sz="2400" b="1" dirty="0" smtClean="0">
                <a:solidFill>
                  <a:srgbClr val="0000FF"/>
                </a:solidFill>
                <a:ea typeface="微軟正黑體" panose="020B0604030504040204" pitchFamily="34" charset="-120"/>
                <a:cs typeface="Calibri" panose="020F0502020204030204" pitchFamily="34" charset="0"/>
              </a:rPr>
              <a:t>畫摘要表(C802)」內一同上傳</a:t>
            </a:r>
            <a:r>
              <a:rPr lang="zh-TW" altLang="zh-TW" sz="2400" dirty="0" smtClean="0">
                <a:ea typeface="微軟正黑體" panose="020B0604030504040204" pitchFamily="34" charset="-120"/>
                <a:cs typeface="Calibri" panose="020F0502020204030204" pitchFamily="34" charset="0"/>
              </a:rPr>
              <a:t>。</a:t>
            </a:r>
            <a:endParaRPr lang="en-US" altLang="zh-TW" sz="2400" dirty="0" smtClean="0">
              <a:ea typeface="微軟正黑體" panose="020B0604030504040204" pitchFamily="34" charset="-120"/>
              <a:cs typeface="Calibri" panose="020F0502020204030204" pitchFamily="34" charset="0"/>
            </a:endParaRPr>
          </a:p>
          <a:p>
            <a:pPr marL="274320" indent="-274320" fontAlgn="auto">
              <a:lnSpc>
                <a:spcPct val="110000"/>
              </a:lnSpc>
              <a:spcAft>
                <a:spcPts val="0"/>
              </a:spcAft>
              <a:buClr>
                <a:schemeClr val="accent1">
                  <a:lumMod val="75000"/>
                </a:schemeClr>
              </a:buClr>
              <a:buFont typeface="Wingdings" panose="05000000000000000000" pitchFamily="2" charset="2"/>
              <a:buChar char="ü"/>
              <a:defRPr/>
            </a:pPr>
            <a:r>
              <a:rPr lang="zh-TW" altLang="zh-TW" sz="2400" dirty="0" smtClean="0">
                <a:ea typeface="微軟正黑體" panose="020B0604030504040204" pitchFamily="34" charset="-120"/>
                <a:cs typeface="Calibri" panose="020F0502020204030204" pitchFamily="34" charset="0"/>
              </a:rPr>
              <a:t>(請注意：</a:t>
            </a:r>
            <a:r>
              <a:rPr lang="zh-TW" altLang="zh-TW" sz="2400" b="1" dirty="0">
                <a:solidFill>
                  <a:srgbClr val="0000FF"/>
                </a:solidFill>
                <a:ea typeface="微軟正黑體" panose="020B0604030504040204" pitchFamily="34" charset="-120"/>
                <a:cs typeface="Calibri" panose="020F0502020204030204" pitchFamily="34" charset="0"/>
              </a:rPr>
              <a:t>IRB上之計畫名稱需與學生所申請之計畫名稱相符</a:t>
            </a:r>
            <a:r>
              <a:rPr lang="zh-TW" altLang="zh-TW" sz="2400" dirty="0" smtClean="0">
                <a:ea typeface="微軟正黑體" panose="020B0604030504040204" pitchFamily="34" charset="-120"/>
                <a:cs typeface="Calibri" panose="020F0502020204030204" pitchFamily="34" charset="0"/>
              </a:rPr>
              <a:t>，</a:t>
            </a:r>
            <a:r>
              <a:rPr lang="zh-TW" altLang="zh-TW" sz="2400" b="1" dirty="0" smtClean="0">
                <a:solidFill>
                  <a:srgbClr val="0000FF"/>
                </a:solidFill>
                <a:ea typeface="微軟正黑體" panose="020B0604030504040204" pitchFamily="34" charset="-120"/>
                <a:cs typeface="Calibri" panose="020F0502020204030204" pitchFamily="34" charset="0"/>
              </a:rPr>
              <a:t>大專生申請IRB審核無須付費</a:t>
            </a:r>
            <a:r>
              <a:rPr lang="zh-TW" altLang="zh-TW" sz="2400" dirty="0" smtClean="0">
                <a:ea typeface="微軟正黑體" panose="020B0604030504040204" pitchFamily="34" charset="-120"/>
                <a:cs typeface="Calibri" panose="020F0502020204030204" pitchFamily="34" charset="0"/>
              </a:rPr>
              <a:t>，請洽IRB，</a:t>
            </a:r>
            <a:r>
              <a:rPr lang="zh-TW" altLang="en-US" sz="2400" b="1" dirty="0">
                <a:solidFill>
                  <a:srgbClr val="FF0000"/>
                </a:solidFill>
                <a:ea typeface="微軟正黑體" panose="020B0604030504040204" pitchFamily="34" charset="-120"/>
                <a:cs typeface="Calibri" panose="020F0502020204030204" pitchFamily="34" charset="0"/>
              </a:rPr>
              <a:t>大安校區總機</a:t>
            </a:r>
            <a:r>
              <a:rPr lang="en-US" altLang="zh-TW" sz="2400" b="1" dirty="0">
                <a:solidFill>
                  <a:srgbClr val="FF0000"/>
                </a:solidFill>
                <a:ea typeface="微軟正黑體" panose="020B0604030504040204" pitchFamily="34" charset="-120"/>
                <a:cs typeface="Calibri" panose="020F0502020204030204" pitchFamily="34" charset="0"/>
              </a:rPr>
              <a:t>(6638-2736)</a:t>
            </a:r>
            <a:r>
              <a:rPr lang="zh-TW" altLang="en-US" sz="2400" b="1" dirty="0">
                <a:solidFill>
                  <a:srgbClr val="FF0000"/>
                </a:solidFill>
                <a:ea typeface="微軟正黑體" panose="020B0604030504040204" pitchFamily="34" charset="-120"/>
                <a:cs typeface="Calibri" panose="020F0502020204030204" pitchFamily="34" charset="0"/>
              </a:rPr>
              <a:t>或</a:t>
            </a:r>
            <a:r>
              <a:rPr lang="zh-TW" altLang="en-US" sz="2400" b="1" dirty="0" smtClean="0">
                <a:solidFill>
                  <a:srgbClr val="FF0000"/>
                </a:solidFill>
                <a:ea typeface="微軟正黑體" panose="020B0604030504040204" pitchFamily="34" charset="-120"/>
                <a:cs typeface="Calibri" panose="020F0502020204030204" pitchFamily="34" charset="0"/>
              </a:rPr>
              <a:t>按 </a:t>
            </a:r>
            <a:r>
              <a:rPr lang="en-US" altLang="zh-TW" sz="2400" b="1" dirty="0" smtClean="0">
                <a:solidFill>
                  <a:srgbClr val="FF0000"/>
                </a:solidFill>
                <a:ea typeface="微軟正黑體" panose="020B0604030504040204" pitchFamily="34" charset="-120"/>
                <a:cs typeface="Calibri" panose="020F0502020204030204" pitchFamily="34" charset="0"/>
              </a:rPr>
              <a:t>#3</a:t>
            </a:r>
            <a:r>
              <a:rPr lang="zh-TW" altLang="en-US" sz="2400" b="1" dirty="0" smtClean="0">
                <a:solidFill>
                  <a:srgbClr val="FF0000"/>
                </a:solidFill>
                <a:ea typeface="微軟正黑體" panose="020B0604030504040204" pitchFamily="34" charset="-120"/>
                <a:cs typeface="Calibri" panose="020F0502020204030204" pitchFamily="34" charset="0"/>
              </a:rPr>
              <a:t>分機</a:t>
            </a:r>
            <a:r>
              <a:rPr lang="en-US" altLang="zh-TW" sz="2400" b="1" dirty="0" smtClean="0">
                <a:solidFill>
                  <a:srgbClr val="FF0000"/>
                </a:solidFill>
                <a:ea typeface="微軟正黑體" panose="020B0604030504040204" pitchFamily="34" charset="-120"/>
                <a:cs typeface="Calibri" panose="020F0502020204030204" pitchFamily="34" charset="0"/>
              </a:rPr>
              <a:t>1723-1728</a:t>
            </a:r>
            <a:r>
              <a:rPr lang="zh-TW" altLang="zh-TW" sz="2400" dirty="0" smtClean="0">
                <a:ea typeface="微軟正黑體" panose="020B0604030504040204" pitchFamily="34" charset="-120"/>
                <a:cs typeface="Calibri" panose="020F0502020204030204" pitchFamily="34" charset="0"/>
              </a:rPr>
              <a:t>。)</a:t>
            </a:r>
            <a:endParaRPr lang="en-US" altLang="zh-TW" sz="2400" dirty="0" smtClean="0">
              <a:ea typeface="微軟正黑體" panose="020B0604030504040204" pitchFamily="34" charset="-120"/>
              <a:cs typeface="Calibri" panose="020F0502020204030204" pitchFamily="34" charset="0"/>
            </a:endParaRPr>
          </a:p>
          <a:p>
            <a:pPr marL="285750" indent="-285750" fontAlgn="auto">
              <a:lnSpc>
                <a:spcPct val="110000"/>
              </a:lnSpc>
              <a:spcAft>
                <a:spcPts val="0"/>
              </a:spcAft>
              <a:buClr>
                <a:schemeClr val="accent3"/>
              </a:buClr>
              <a:buFont typeface="Wingdings" pitchFamily="2" charset="2"/>
              <a:buChar char="n"/>
              <a:defRPr/>
            </a:pPr>
            <a:r>
              <a:rPr lang="zh-TW" altLang="en-US" sz="2400" dirty="0" smtClean="0">
                <a:ea typeface="微軟正黑體" panose="020B0604030504040204" pitchFamily="34" charset="-120"/>
                <a:cs typeface="Calibri" panose="020F0502020204030204" pitchFamily="34" charset="0"/>
              </a:rPr>
              <a:t>補充說明：有關</a:t>
            </a:r>
            <a:r>
              <a:rPr lang="en-US" altLang="zh-TW" sz="2400" dirty="0" smtClean="0">
                <a:ea typeface="微軟正黑體" panose="020B0604030504040204" pitchFamily="34" charset="-120"/>
                <a:cs typeface="Calibri" panose="020F0502020204030204" pitchFamily="34" charset="0"/>
              </a:rPr>
              <a:t>IRB</a:t>
            </a:r>
            <a:r>
              <a:rPr lang="zh-TW" altLang="en-US" sz="2400" dirty="0">
                <a:ea typeface="微軟正黑體" panose="020B0604030504040204" pitchFamily="34" charset="-120"/>
                <a:cs typeface="Calibri" panose="020F0502020204030204" pitchFamily="34" charset="0"/>
              </a:rPr>
              <a:t>新案</a:t>
            </a:r>
            <a:r>
              <a:rPr lang="zh-TW" altLang="en-US" sz="2400" dirty="0" smtClean="0">
                <a:ea typeface="微軟正黑體" panose="020B0604030504040204" pitchFamily="34" charset="-120"/>
                <a:cs typeface="Calibri" panose="020F0502020204030204" pitchFamily="34" charset="0"/>
              </a:rPr>
              <a:t>申請，</a:t>
            </a:r>
            <a:r>
              <a:rPr lang="zh-TW" altLang="en-US" sz="2400" dirty="0">
                <a:ea typeface="微軟正黑體" panose="020B0604030504040204" pitchFamily="34" charset="-120"/>
                <a:cs typeface="Calibri" panose="020F0502020204030204" pitchFamily="34" charset="0"/>
              </a:rPr>
              <a:t>共同</a:t>
            </a:r>
            <a:r>
              <a:rPr lang="en-US" altLang="zh-TW" sz="2400" dirty="0">
                <a:ea typeface="微軟正黑體" panose="020B0604030504040204" pitchFamily="34" charset="-120"/>
                <a:cs typeface="Calibri" panose="020F0502020204030204" pitchFamily="34" charset="0"/>
              </a:rPr>
              <a:t>/</a:t>
            </a:r>
            <a:r>
              <a:rPr lang="zh-TW" altLang="en-US" sz="2400" dirty="0">
                <a:ea typeface="微軟正黑體" panose="020B0604030504040204" pitchFamily="34" charset="-120"/>
                <a:cs typeface="Calibri" panose="020F0502020204030204" pitchFamily="34" charset="0"/>
              </a:rPr>
              <a:t>協同主持人</a:t>
            </a:r>
            <a:r>
              <a:rPr lang="en-US" altLang="zh-TW" sz="2400" dirty="0">
                <a:ea typeface="微軟正黑體" panose="020B0604030504040204" pitchFamily="34" charset="-120"/>
                <a:cs typeface="Calibri" panose="020F0502020204030204" pitchFamily="34" charset="0"/>
              </a:rPr>
              <a:t>/</a:t>
            </a:r>
            <a:r>
              <a:rPr lang="zh-TW" altLang="en-US" sz="2400" dirty="0">
                <a:ea typeface="微軟正黑體" panose="020B0604030504040204" pitchFamily="34" charset="-120"/>
                <a:cs typeface="Calibri" panose="020F0502020204030204" pitchFamily="34" charset="0"/>
              </a:rPr>
              <a:t>研究團隊成員個人資料</a:t>
            </a:r>
            <a:r>
              <a:rPr lang="en-US" altLang="zh-TW" sz="2400" dirty="0">
                <a:ea typeface="微軟正黑體" panose="020B0604030504040204" pitchFamily="34" charset="-120"/>
                <a:cs typeface="Calibri" panose="020F0502020204030204" pitchFamily="34" charset="0"/>
              </a:rPr>
              <a:t>(</a:t>
            </a:r>
            <a:r>
              <a:rPr lang="zh-TW" altLang="en-US" sz="2400" dirty="0">
                <a:ea typeface="微軟正黑體" panose="020B0604030504040204" pitchFamily="34" charset="-120"/>
                <a:cs typeface="Calibri" panose="020F0502020204030204" pitchFamily="34" charset="0"/>
              </a:rPr>
              <a:t>個人簡歷、時數證明等</a:t>
            </a:r>
            <a:r>
              <a:rPr lang="en-US" altLang="zh-TW" sz="2400" dirty="0" smtClean="0">
                <a:ea typeface="微軟正黑體" panose="020B0604030504040204" pitchFamily="34" charset="-120"/>
                <a:cs typeface="Calibri" panose="020F0502020204030204" pitchFamily="34" charset="0"/>
              </a:rPr>
              <a:t>)</a:t>
            </a:r>
            <a:r>
              <a:rPr lang="zh-TW" altLang="en-US" sz="2400" dirty="0" smtClean="0">
                <a:ea typeface="微軟正黑體" panose="020B0604030504040204" pitchFamily="34" charset="-120"/>
                <a:cs typeface="Calibri" panose="020F0502020204030204" pitchFamily="34" charset="0"/>
              </a:rPr>
              <a:t>部分，需檢</a:t>
            </a:r>
            <a:r>
              <a:rPr lang="zh-TW" altLang="en-US" sz="2400" dirty="0">
                <a:ea typeface="微軟正黑體" panose="020B0604030504040204" pitchFamily="34" charset="-120"/>
                <a:cs typeface="Calibri" panose="020F0502020204030204" pitchFamily="34" charset="0"/>
              </a:rPr>
              <a:t>附自前一年度至送審日至少</a:t>
            </a:r>
            <a:r>
              <a:rPr lang="en-US" altLang="zh-TW" sz="2400" dirty="0">
                <a:ea typeface="微軟正黑體" panose="020B0604030504040204" pitchFamily="34" charset="-120"/>
                <a:cs typeface="Calibri" panose="020F0502020204030204" pitchFamily="34" charset="0"/>
              </a:rPr>
              <a:t>6</a:t>
            </a:r>
            <a:r>
              <a:rPr lang="zh-TW" altLang="en-US" sz="2400" dirty="0">
                <a:ea typeface="微軟正黑體" panose="020B0604030504040204" pitchFamily="34" charset="-120"/>
                <a:cs typeface="Calibri" panose="020F0502020204030204" pitchFamily="34" charset="0"/>
              </a:rPr>
              <a:t>小時之臨床試驗 </a:t>
            </a:r>
            <a:r>
              <a:rPr lang="en-US" altLang="zh-TW" sz="2400" dirty="0">
                <a:ea typeface="微軟正黑體" panose="020B0604030504040204" pitchFamily="34" charset="-120"/>
                <a:cs typeface="Calibri" panose="020F0502020204030204" pitchFamily="34" charset="0"/>
              </a:rPr>
              <a:t>GCP </a:t>
            </a:r>
            <a:r>
              <a:rPr lang="zh-TW" altLang="en-US" sz="2400" dirty="0">
                <a:ea typeface="微軟正黑體" panose="020B0604030504040204" pitchFamily="34" charset="-120"/>
                <a:cs typeface="Calibri" panose="020F0502020204030204" pitchFamily="34" charset="0"/>
              </a:rPr>
              <a:t>、研究倫理、研究相關法規等訓練資料</a:t>
            </a:r>
            <a:r>
              <a:rPr lang="zh-TW" altLang="en-US" sz="2400" dirty="0" smtClean="0">
                <a:ea typeface="微軟正黑體" panose="020B0604030504040204" pitchFamily="34" charset="-120"/>
                <a:cs typeface="Calibri" panose="020F0502020204030204" pitchFamily="34" charset="0"/>
              </a:rPr>
              <a:t>。其</a:t>
            </a:r>
            <a:r>
              <a:rPr lang="zh-TW" altLang="en-US" sz="2400" b="1" dirty="0">
                <a:ea typeface="微軟正黑體" panose="020B0604030504040204" pitchFamily="34" charset="-120"/>
                <a:cs typeface="Calibri" panose="020F0502020204030204" pitchFamily="34" charset="0"/>
              </a:rPr>
              <a:t>研究</a:t>
            </a:r>
            <a:r>
              <a:rPr lang="zh-TW" altLang="en-US" sz="2400" b="1" dirty="0" smtClean="0">
                <a:ea typeface="微軟正黑體" panose="020B0604030504040204" pitchFamily="34" charset="-120"/>
                <a:cs typeface="Calibri" panose="020F0502020204030204" pitchFamily="34" charset="0"/>
              </a:rPr>
              <a:t>團隊</a:t>
            </a:r>
            <a:r>
              <a:rPr lang="en-US" altLang="zh-TW" sz="2400" b="1" dirty="0" smtClean="0">
                <a:ea typeface="微軟正黑體" panose="020B0604030504040204" pitchFamily="34" charset="-120"/>
                <a:cs typeface="Calibri" panose="020F0502020204030204" pitchFamily="34" charset="0"/>
              </a:rPr>
              <a:t>(</a:t>
            </a:r>
            <a:r>
              <a:rPr lang="zh-TW" altLang="en-US" sz="2400" b="1" dirty="0" smtClean="0">
                <a:ea typeface="微軟正黑體" panose="020B0604030504040204" pitchFamily="34" charset="-120"/>
                <a:cs typeface="Calibri" panose="020F0502020204030204" pitchFamily="34" charset="0"/>
              </a:rPr>
              <a:t>包含</a:t>
            </a:r>
            <a:r>
              <a:rPr lang="zh-TW" altLang="en-US" sz="2400" b="1" dirty="0">
                <a:ea typeface="微軟正黑體" panose="020B0604030504040204" pitchFamily="34" charset="-120"/>
                <a:cs typeface="Calibri" panose="020F0502020204030204" pitchFamily="34" charset="0"/>
              </a:rPr>
              <a:t>參與試驗</a:t>
            </a:r>
            <a:r>
              <a:rPr lang="en-US" altLang="zh-TW" sz="2400" b="1" dirty="0">
                <a:ea typeface="微軟正黑體" panose="020B0604030504040204" pitchFamily="34" charset="-120"/>
                <a:cs typeface="Calibri" panose="020F0502020204030204" pitchFamily="34" charset="0"/>
              </a:rPr>
              <a:t>/</a:t>
            </a:r>
            <a:r>
              <a:rPr lang="zh-TW" altLang="en-US" sz="2400" b="1" dirty="0">
                <a:ea typeface="微軟正黑體" panose="020B0604030504040204" pitchFamily="34" charset="-120"/>
                <a:cs typeface="Calibri" panose="020F0502020204030204" pitchFamily="34" charset="0"/>
              </a:rPr>
              <a:t>研究之其他成員，如研究護士、研究藥師、研究醫檢師、研究助理等或相等職務</a:t>
            </a:r>
            <a:r>
              <a:rPr lang="zh-TW" altLang="en-US" sz="2400" b="1" dirty="0" smtClean="0">
                <a:ea typeface="微軟正黑體" panose="020B0604030504040204" pitchFamily="34" charset="-120"/>
                <a:cs typeface="Calibri" panose="020F0502020204030204" pitchFamily="34" charset="0"/>
              </a:rPr>
              <a:t>者</a:t>
            </a:r>
            <a:r>
              <a:rPr lang="en-US" altLang="zh-TW" sz="2400" b="1" dirty="0" smtClean="0">
                <a:ea typeface="微軟正黑體" panose="020B0604030504040204" pitchFamily="34" charset="-120"/>
                <a:cs typeface="Calibri" panose="020F0502020204030204" pitchFamily="34" charset="0"/>
              </a:rPr>
              <a:t>)</a:t>
            </a:r>
            <a:r>
              <a:rPr lang="zh-TW" altLang="en-US" sz="2400" b="1" dirty="0" smtClean="0">
                <a:ea typeface="微軟正黑體" panose="020B0604030504040204" pitchFamily="34" charset="-120"/>
                <a:cs typeface="Calibri" panose="020F0502020204030204" pitchFamily="34" charset="0"/>
              </a:rPr>
              <a:t>也仍需補齊至少</a:t>
            </a:r>
            <a:r>
              <a:rPr lang="en-US" altLang="zh-TW" sz="2400" b="1" dirty="0">
                <a:ea typeface="微軟正黑體" panose="020B0604030504040204" pitchFamily="34" charset="-120"/>
                <a:cs typeface="Calibri" panose="020F0502020204030204" pitchFamily="34" charset="0"/>
              </a:rPr>
              <a:t>6</a:t>
            </a:r>
            <a:r>
              <a:rPr lang="zh-TW" altLang="en-US" sz="2400" b="1" dirty="0" smtClean="0">
                <a:ea typeface="微軟正黑體" panose="020B0604030504040204" pitchFamily="34" charset="-120"/>
                <a:cs typeface="Calibri" panose="020F0502020204030204" pitchFamily="34" charset="0"/>
              </a:rPr>
              <a:t>小時之時數。</a:t>
            </a:r>
            <a:endParaRPr lang="zh-TW" altLang="en-US" sz="2400" dirty="0">
              <a:ea typeface="微軟正黑體" panose="020B0604030504040204" pitchFamily="34" charset="-120"/>
              <a:cs typeface="Calibri" panose="020F0502020204030204" pitchFamily="34" charset="0"/>
            </a:endParaRPr>
          </a:p>
        </p:txBody>
      </p:sp>
      <p:sp>
        <p:nvSpPr>
          <p:cNvPr id="4" name="矩形 3"/>
          <p:cNvSpPr/>
          <p:nvPr/>
        </p:nvSpPr>
        <p:spPr>
          <a:xfrm>
            <a:off x="683568" y="3789040"/>
            <a:ext cx="8204274" cy="23037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3" y="1916113"/>
            <a:ext cx="8137029" cy="4826000"/>
          </a:xfrm>
        </p:spPr>
        <p:txBody>
          <a:bodyPr/>
          <a:lstStyle/>
          <a:p>
            <a:pPr marL="358775" indent="-358775" fontAlgn="auto">
              <a:spcAft>
                <a:spcPts val="0"/>
              </a:spcAft>
              <a:buClr>
                <a:schemeClr val="accent3"/>
              </a:buClr>
              <a:buFont typeface="Wingdings 2"/>
              <a:buChar char=""/>
              <a:defRPr/>
            </a:pPr>
            <a:r>
              <a:rPr lang="en-US" altLang="zh-TW" sz="2400" dirty="0" smtClean="0">
                <a:ea typeface="微軟正黑體" panose="020B0604030504040204" pitchFamily="34" charset="-120"/>
                <a:cs typeface="Calibri" panose="020F0502020204030204" pitchFamily="34" charset="0"/>
              </a:rPr>
              <a:t>(2)</a:t>
            </a:r>
            <a:r>
              <a:rPr lang="zh-TW" altLang="en-US" sz="2400" dirty="0" smtClean="0">
                <a:ea typeface="微軟正黑體" panose="020B0604030504040204" pitchFamily="34" charset="-120"/>
                <a:cs typeface="Calibri" panose="020F0502020204030204" pitchFamily="34" charset="0"/>
              </a:rPr>
              <a:t>通過</a:t>
            </a:r>
            <a:r>
              <a:rPr lang="zh-TW" altLang="en-US" sz="2400" dirty="0">
                <a:ea typeface="微軟正黑體" panose="020B0604030504040204" pitchFamily="34" charset="-120"/>
                <a:cs typeface="Calibri" panose="020F0502020204030204" pitchFamily="34" charset="0"/>
              </a:rPr>
              <a:t>大專學生研究計畫以後從</a:t>
            </a:r>
            <a:r>
              <a:rPr lang="en-US" altLang="zh-TW" sz="2400" dirty="0">
                <a:ea typeface="微軟正黑體" panose="020B0604030504040204" pitchFamily="34" charset="-120"/>
                <a:cs typeface="Calibri" panose="020F0502020204030204" pitchFamily="34" charset="0"/>
              </a:rPr>
              <a:t>7</a:t>
            </a:r>
            <a:r>
              <a:rPr lang="zh-TW" altLang="en-US" sz="2400" dirty="0">
                <a:ea typeface="微軟正黑體" panose="020B0604030504040204" pitchFamily="34" charset="-120"/>
                <a:cs typeface="Calibri" panose="020F0502020204030204" pitchFamily="34" charset="0"/>
              </a:rPr>
              <a:t>月</a:t>
            </a:r>
            <a:r>
              <a:rPr lang="en-US" altLang="zh-TW" sz="2400" dirty="0">
                <a:ea typeface="微軟正黑體" panose="020B0604030504040204" pitchFamily="34" charset="-120"/>
                <a:cs typeface="Calibri" panose="020F0502020204030204" pitchFamily="34" charset="0"/>
              </a:rPr>
              <a:t>1</a:t>
            </a:r>
            <a:r>
              <a:rPr lang="zh-TW" altLang="en-US" sz="2400" dirty="0">
                <a:ea typeface="微軟正黑體" panose="020B0604030504040204" pitchFamily="34" charset="-120"/>
                <a:cs typeface="Calibri" panose="020F0502020204030204" pitchFamily="34" charset="0"/>
              </a:rPr>
              <a:t>日開始執行，能否申請</a:t>
            </a:r>
            <a:r>
              <a:rPr lang="zh-TW" altLang="en-US" sz="2400" dirty="0" smtClean="0">
                <a:ea typeface="微軟正黑體" panose="020B0604030504040204" pitchFamily="34" charset="-120"/>
                <a:cs typeface="Calibri" panose="020F0502020204030204" pitchFamily="34" charset="0"/>
              </a:rPr>
              <a:t>計畫</a:t>
            </a:r>
            <a:r>
              <a:rPr lang="zh-TW" altLang="en-US" sz="2400" dirty="0">
                <a:ea typeface="微軟正黑體" panose="020B0604030504040204" pitchFamily="34" charset="-120"/>
                <a:cs typeface="Calibri" panose="020F0502020204030204" pitchFamily="34" charset="0"/>
              </a:rPr>
              <a:t>延期</a:t>
            </a:r>
            <a:r>
              <a:rPr lang="zh-TW" altLang="en-US" sz="2400" dirty="0" smtClean="0">
                <a:ea typeface="微軟正黑體" panose="020B0604030504040204" pitchFamily="34" charset="-120"/>
                <a:cs typeface="Calibri" panose="020F0502020204030204" pitchFamily="34" charset="0"/>
              </a:rPr>
              <a:t>？</a:t>
            </a:r>
            <a:endParaRPr lang="en-US" altLang="zh-TW" sz="2400" dirty="0" smtClean="0">
              <a:ea typeface="微軟正黑體" panose="020B0604030504040204" pitchFamily="34" charset="-120"/>
              <a:cs typeface="Calibri" panose="020F0502020204030204" pitchFamily="34" charset="0"/>
            </a:endParaRPr>
          </a:p>
          <a:p>
            <a:pPr marL="342900" indent="-342900" fontAlgn="auto">
              <a:spcAft>
                <a:spcPts val="0"/>
              </a:spcAft>
              <a:buClr>
                <a:schemeClr val="accent3"/>
              </a:buClr>
              <a:buFont typeface="Wingdings" pitchFamily="2" charset="2"/>
              <a:buChar char="Ø"/>
              <a:defRPr/>
            </a:pPr>
            <a:r>
              <a:rPr lang="zh-TW" altLang="en-US" sz="2400" dirty="0" smtClean="0">
                <a:ea typeface="微軟正黑體" panose="020B0604030504040204" pitchFamily="34" charset="-120"/>
                <a:cs typeface="Calibri" panose="020F0502020204030204" pitchFamily="34" charset="0"/>
              </a:rPr>
              <a:t>大專</a:t>
            </a:r>
            <a:r>
              <a:rPr lang="zh-TW" altLang="en-US" sz="2400" dirty="0">
                <a:ea typeface="微軟正黑體" panose="020B0604030504040204" pitchFamily="34" charset="-120"/>
                <a:cs typeface="Calibri" panose="020F0502020204030204" pitchFamily="34" charset="0"/>
              </a:rPr>
              <a:t>學生研究計畫作業要點第五點已明定研究期間自每年七月一日至次年二月底止；同要點第十點規定，研究計畫經本會核定補助後，除特殊情形報經本會同意者外，申請機構、指導教授、學生、經費及執行期限等</a:t>
            </a:r>
            <a:r>
              <a:rPr lang="zh-TW" altLang="en-US" sz="2400" b="1" dirty="0">
                <a:solidFill>
                  <a:srgbClr val="0000FF"/>
                </a:solidFill>
                <a:ea typeface="微軟正黑體" panose="020B0604030504040204" pitchFamily="34" charset="-120"/>
                <a:cs typeface="Calibri" panose="020F0502020204030204" pitchFamily="34" charset="0"/>
              </a:rPr>
              <a:t>均不得變更</a:t>
            </a:r>
            <a:r>
              <a:rPr lang="zh-TW" altLang="en-US" sz="2400" dirty="0" smtClean="0">
                <a:ea typeface="微軟正黑體" panose="020B0604030504040204" pitchFamily="34" charset="-120"/>
                <a:cs typeface="Calibri" panose="020F0502020204030204" pitchFamily="34" charset="0"/>
              </a:rPr>
              <a:t>。</a:t>
            </a:r>
            <a:endParaRPr lang="en-US" altLang="zh-TW" sz="2400" dirty="0" smtClean="0">
              <a:ea typeface="微軟正黑體" panose="020B0604030504040204" pitchFamily="34" charset="-120"/>
              <a:cs typeface="Calibri" panose="020F0502020204030204" pitchFamily="34" charset="0"/>
            </a:endParaRPr>
          </a:p>
          <a:p>
            <a:pPr marL="285750" indent="-285750" fontAlgn="auto">
              <a:spcAft>
                <a:spcPts val="0"/>
              </a:spcAft>
              <a:buClr>
                <a:schemeClr val="accent3"/>
              </a:buClr>
              <a:buFont typeface="Wingdings" pitchFamily="2" charset="2"/>
              <a:buChar char="n"/>
              <a:defRPr/>
            </a:pPr>
            <a:endParaRPr lang="en-US" altLang="zh-TW" sz="2400" dirty="0" smtClean="0">
              <a:ea typeface="微軟正黑體" panose="020B0604030504040204" pitchFamily="34" charset="-120"/>
              <a:cs typeface="Calibri" panose="020F0502020204030204" pitchFamily="34" charset="0"/>
            </a:endParaRPr>
          </a:p>
          <a:p>
            <a:pPr marL="285750" indent="-285750" fontAlgn="auto">
              <a:spcAft>
                <a:spcPts val="0"/>
              </a:spcAft>
              <a:buClr>
                <a:schemeClr val="accent3"/>
              </a:buClr>
              <a:buFont typeface="Wingdings" pitchFamily="2" charset="2"/>
              <a:buChar char="n"/>
              <a:defRPr/>
            </a:pPr>
            <a:endParaRPr lang="zh-TW" altLang="en-US" sz="2400" dirty="0">
              <a:ea typeface="微軟正黑體" panose="020B0604030504040204" pitchFamily="34" charset="-120"/>
              <a:cs typeface="Calibri" panose="020F0502020204030204" pitchFamily="34" charset="0"/>
            </a:endParaRPr>
          </a:p>
        </p:txBody>
      </p:sp>
      <p:sp>
        <p:nvSpPr>
          <p:cNvPr id="5" name="標題 2"/>
          <p:cNvSpPr>
            <a:spLocks noGrp="1"/>
          </p:cNvSpPr>
          <p:nvPr>
            <p:ph type="title"/>
          </p:nvPr>
        </p:nvSpPr>
        <p:spPr>
          <a:xfrm>
            <a:off x="1187450" y="476250"/>
            <a:ext cx="6378575" cy="1293813"/>
          </a:xfrm>
        </p:spPr>
        <p:txBody>
          <a:bodyPr/>
          <a:lstStyle/>
          <a:p>
            <a:pPr algn="ctr"/>
            <a:r>
              <a:rPr lang="zh-TW" altLang="en-US" b="1" dirty="0" smtClean="0">
                <a:latin typeface="微軟正黑體" panose="020B0604030504040204" pitchFamily="34" charset="-120"/>
                <a:ea typeface="微軟正黑體" panose="020B0604030504040204" pitchFamily="34" charset="-120"/>
              </a:rPr>
              <a:t>常見問題</a:t>
            </a: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3" y="1484784"/>
            <a:ext cx="8065591" cy="5257329"/>
          </a:xfrm>
        </p:spPr>
        <p:txBody>
          <a:bodyPr>
            <a:normAutofit fontScale="92500"/>
          </a:bodyPr>
          <a:lstStyle/>
          <a:p>
            <a:pPr marL="266700" indent="-266700" fontAlgn="auto">
              <a:spcAft>
                <a:spcPts val="0"/>
              </a:spcAft>
              <a:buClr>
                <a:schemeClr val="accent3"/>
              </a:buClr>
              <a:buFont typeface="Wingdings 2"/>
              <a:buChar char=""/>
              <a:defRPr/>
            </a:pPr>
            <a:r>
              <a:rPr lang="en-US" altLang="zh-TW" sz="2400" dirty="0" smtClean="0">
                <a:ea typeface="微軟正黑體" panose="020B0604030504040204" pitchFamily="34" charset="-120"/>
                <a:cs typeface="Calibri" panose="020F0502020204030204" pitchFamily="34" charset="0"/>
              </a:rPr>
              <a:t>(3)</a:t>
            </a:r>
            <a:r>
              <a:rPr lang="zh-TW" altLang="en-US" sz="2400" dirty="0">
                <a:ea typeface="微軟正黑體" panose="020B0604030504040204" pitchFamily="34" charset="-120"/>
                <a:cs typeface="Calibri" panose="020F0502020204030204" pitchFamily="34" charset="0"/>
              </a:rPr>
              <a:t>申請大專學生研究計畫時，申請案的申請條件提到指導教授任職機關設定申請案之截止收件日期，請申請人務必於該日期前完成線上申請作業，請問是只要在這個時限內填完綜合資料表</a:t>
            </a:r>
            <a:r>
              <a:rPr lang="en-US" altLang="zh-TW" sz="2400" dirty="0">
                <a:ea typeface="微軟正黑體" panose="020B0604030504040204" pitchFamily="34" charset="-120"/>
                <a:cs typeface="Calibri" panose="020F0502020204030204" pitchFamily="34" charset="0"/>
              </a:rPr>
              <a:t>(C801)</a:t>
            </a:r>
            <a:r>
              <a:rPr lang="zh-TW" altLang="en-US" sz="2400" dirty="0">
                <a:ea typeface="微軟正黑體" panose="020B0604030504040204" pitchFamily="34" charset="-120"/>
                <a:cs typeface="Calibri" panose="020F0502020204030204" pitchFamily="34" charset="0"/>
              </a:rPr>
              <a:t>、研究計畫摘要表上傳</a:t>
            </a:r>
            <a:r>
              <a:rPr lang="en-US" altLang="zh-TW" sz="2400" dirty="0">
                <a:ea typeface="微軟正黑體" panose="020B0604030504040204" pitchFamily="34" charset="-120"/>
                <a:cs typeface="Calibri" panose="020F0502020204030204" pitchFamily="34" charset="0"/>
              </a:rPr>
              <a:t>(C802)</a:t>
            </a:r>
            <a:r>
              <a:rPr lang="zh-TW" altLang="en-US" sz="2400" dirty="0">
                <a:ea typeface="微軟正黑體" panose="020B0604030504040204" pitchFamily="34" charset="-120"/>
                <a:cs typeface="Calibri" panose="020F0502020204030204" pitchFamily="34" charset="0"/>
              </a:rPr>
              <a:t>、歷年成績證明上傳這三項就算是在時限內申請完畢了嗎？還是指導教授確認的步驟（初評意見表）也在這個時限範圍內</a:t>
            </a:r>
            <a:r>
              <a:rPr lang="zh-TW" altLang="en-US" sz="2400" dirty="0" smtClean="0">
                <a:ea typeface="微軟正黑體" panose="020B0604030504040204" pitchFamily="34" charset="-120"/>
                <a:cs typeface="Calibri" panose="020F0502020204030204" pitchFamily="34" charset="0"/>
              </a:rPr>
              <a:t>？</a:t>
            </a:r>
            <a:endParaRPr lang="en-US" altLang="zh-TW" sz="2400" dirty="0" smtClean="0">
              <a:ea typeface="微軟正黑體" panose="020B0604030504040204" pitchFamily="34" charset="-120"/>
              <a:cs typeface="Calibri" panose="020F0502020204030204" pitchFamily="34" charset="0"/>
            </a:endParaRPr>
          </a:p>
          <a:p>
            <a:pPr marL="266700" indent="-266700" fontAlgn="auto">
              <a:spcAft>
                <a:spcPts val="0"/>
              </a:spcAft>
              <a:buClr>
                <a:schemeClr val="accent3"/>
              </a:buClr>
              <a:buFont typeface="Wingdings 2"/>
              <a:buChar char=""/>
              <a:defRPr/>
            </a:pPr>
            <a:endParaRPr lang="en-US" altLang="zh-TW" sz="2400" dirty="0" smtClean="0">
              <a:ea typeface="微軟正黑體" panose="020B0604030504040204" pitchFamily="34" charset="-120"/>
              <a:cs typeface="Calibri" panose="020F0502020204030204" pitchFamily="34" charset="0"/>
            </a:endParaRPr>
          </a:p>
          <a:p>
            <a:pPr marL="342900" indent="-342900" fontAlgn="auto">
              <a:spcAft>
                <a:spcPts val="0"/>
              </a:spcAft>
              <a:buClr>
                <a:schemeClr val="accent3"/>
              </a:buClr>
              <a:buFont typeface="Wingdings" pitchFamily="2" charset="2"/>
              <a:buChar char="Ø"/>
              <a:defRPr/>
            </a:pPr>
            <a:r>
              <a:rPr lang="zh-TW" altLang="en-US" sz="2400" b="1" dirty="0">
                <a:solidFill>
                  <a:srgbClr val="0000FF"/>
                </a:solidFill>
                <a:ea typeface="微軟正黑體" panose="020B0604030504040204" pitchFamily="34" charset="-120"/>
                <a:cs typeface="Calibri" panose="020F0502020204030204" pitchFamily="34" charset="0"/>
              </a:rPr>
              <a:t>申請案截止收件日前須上傳之資料，除學生應上傳之綜合資料表</a:t>
            </a:r>
            <a:r>
              <a:rPr lang="en-US" altLang="zh-TW" sz="2400" b="1" dirty="0">
                <a:solidFill>
                  <a:srgbClr val="0000FF"/>
                </a:solidFill>
                <a:ea typeface="微軟正黑體" panose="020B0604030504040204" pitchFamily="34" charset="-120"/>
                <a:cs typeface="Calibri" panose="020F0502020204030204" pitchFamily="34" charset="0"/>
              </a:rPr>
              <a:t>(C801)</a:t>
            </a:r>
            <a:r>
              <a:rPr lang="zh-TW" altLang="en-US" sz="2400" b="1" dirty="0">
                <a:solidFill>
                  <a:srgbClr val="0000FF"/>
                </a:solidFill>
                <a:ea typeface="微軟正黑體" panose="020B0604030504040204" pitchFamily="34" charset="-120"/>
                <a:cs typeface="Calibri" panose="020F0502020204030204" pitchFamily="34" charset="0"/>
              </a:rPr>
              <a:t>、研究計畫內容</a:t>
            </a:r>
            <a:r>
              <a:rPr lang="en-US" altLang="zh-TW" sz="2400" b="1" dirty="0">
                <a:solidFill>
                  <a:srgbClr val="0000FF"/>
                </a:solidFill>
                <a:ea typeface="微軟正黑體" panose="020B0604030504040204" pitchFamily="34" charset="-120"/>
                <a:cs typeface="Calibri" panose="020F0502020204030204" pitchFamily="34" charset="0"/>
              </a:rPr>
              <a:t>(C802)</a:t>
            </a:r>
            <a:r>
              <a:rPr lang="zh-TW" altLang="en-US" sz="2400" b="1" dirty="0">
                <a:solidFill>
                  <a:srgbClr val="0000FF"/>
                </a:solidFill>
                <a:ea typeface="微軟正黑體" panose="020B0604030504040204" pitchFamily="34" charset="-120"/>
                <a:cs typeface="Calibri" panose="020F0502020204030204" pitchFamily="34" charset="0"/>
              </a:rPr>
              <a:t>及歷年成績證明外，指導教授之初評意見表</a:t>
            </a:r>
            <a:r>
              <a:rPr lang="en-US" altLang="zh-TW" sz="2400" b="1" dirty="0">
                <a:solidFill>
                  <a:srgbClr val="0000FF"/>
                </a:solidFill>
                <a:ea typeface="微軟正黑體" panose="020B0604030504040204" pitchFamily="34" charset="-120"/>
                <a:cs typeface="Calibri" panose="020F0502020204030204" pitchFamily="34" charset="0"/>
              </a:rPr>
              <a:t>(C803)</a:t>
            </a:r>
            <a:r>
              <a:rPr lang="zh-TW" altLang="en-US" sz="2400" b="1" dirty="0">
                <a:solidFill>
                  <a:srgbClr val="0000FF"/>
                </a:solidFill>
                <a:ea typeface="微軟正黑體" panose="020B0604030504040204" pitchFamily="34" charset="-120"/>
                <a:cs typeface="Calibri" panose="020F0502020204030204" pitchFamily="34" charset="0"/>
              </a:rPr>
              <a:t>上傳截止日亦同申請案截止收件日，即指導教授確認的步驟（初評意見表）須於指導教授所任職機構設定申請案之截止收件日期前完成線上申請作業。</a:t>
            </a:r>
            <a:endParaRPr lang="zh-TW" altLang="en-US" b="1" dirty="0">
              <a:solidFill>
                <a:srgbClr val="0000FF"/>
              </a:solidFill>
              <a:ea typeface="微軟正黑體" panose="020B0604030504040204" pitchFamily="34" charset="-120"/>
              <a:cs typeface="Calibri" panose="020F0502020204030204" pitchFamily="34" charset="0"/>
            </a:endParaRPr>
          </a:p>
        </p:txBody>
      </p:sp>
      <p:sp>
        <p:nvSpPr>
          <p:cNvPr id="5" name="標題 2"/>
          <p:cNvSpPr>
            <a:spLocks noGrp="1"/>
          </p:cNvSpPr>
          <p:nvPr>
            <p:ph type="title"/>
          </p:nvPr>
        </p:nvSpPr>
        <p:spPr>
          <a:xfrm>
            <a:off x="1187450" y="476250"/>
            <a:ext cx="6378575" cy="1293813"/>
          </a:xfrm>
        </p:spPr>
        <p:txBody>
          <a:bodyPr/>
          <a:lstStyle/>
          <a:p>
            <a:pPr algn="ctr"/>
            <a:r>
              <a:rPr lang="zh-TW" altLang="en-US" b="1" dirty="0" smtClean="0">
                <a:latin typeface="微軟正黑體" panose="020B0604030504040204" pitchFamily="34" charset="-120"/>
                <a:ea typeface="微軟正黑體" panose="020B0604030504040204" pitchFamily="34" charset="-120"/>
              </a:rPr>
              <a:t>常見問題</a:t>
            </a: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2"/>
          <p:cNvSpPr>
            <a:spLocks noGrp="1"/>
          </p:cNvSpPr>
          <p:nvPr>
            <p:ph type="title"/>
          </p:nvPr>
        </p:nvSpPr>
        <p:spPr>
          <a:xfrm>
            <a:off x="1331913" y="630238"/>
            <a:ext cx="6707187" cy="1143000"/>
          </a:xfrm>
        </p:spPr>
        <p:txBody>
          <a:bodyPr/>
          <a:lstStyle/>
          <a:p>
            <a:pPr algn="ctr"/>
            <a:r>
              <a:rPr lang="zh-TW" altLang="en-US" sz="5400" b="1" smtClean="0">
                <a:solidFill>
                  <a:srgbClr val="FF0000"/>
                </a:solidFill>
                <a:latin typeface="微軟正黑體" panose="020B0604030504040204" pitchFamily="34" charset="-120"/>
                <a:ea typeface="微軟正黑體" panose="020B0604030504040204" pitchFamily="34" charset="-120"/>
              </a:rPr>
              <a:t>重要提醒</a:t>
            </a:r>
            <a:endParaRPr lang="zh-TW" altLang="en-US" sz="5400" smtClean="0">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827584" y="2133600"/>
            <a:ext cx="8108454" cy="4270375"/>
          </a:xfrm>
        </p:spPr>
        <p:txBody>
          <a:bodyPr/>
          <a:lstStyle/>
          <a:p>
            <a:pPr marL="266700" indent="-266700" fontAlgn="auto">
              <a:spcAft>
                <a:spcPts val="0"/>
              </a:spcAft>
              <a:buClr>
                <a:schemeClr val="accent3"/>
              </a:buClr>
              <a:buFont typeface="Wingdings 2"/>
              <a:buChar char=""/>
              <a:defRPr/>
            </a:pPr>
            <a:r>
              <a:rPr lang="zh-TW" altLang="en-US" sz="2800" dirty="0" smtClean="0">
                <a:ea typeface="微軟正黑體" panose="020B0604030504040204" pitchFamily="34" charset="-120"/>
                <a:cs typeface="Calibri" panose="020F0502020204030204" pitchFamily="34" charset="0"/>
              </a:rPr>
              <a:t>大專</a:t>
            </a:r>
            <a:r>
              <a:rPr lang="zh-TW" altLang="en-US" sz="2800" dirty="0">
                <a:ea typeface="微軟正黑體" panose="020B0604030504040204" pitchFamily="34" charset="-120"/>
                <a:cs typeface="Calibri" panose="020F0502020204030204" pitchFamily="34" charset="0"/>
              </a:rPr>
              <a:t>生計畫若為指導教授執行科技部計畫內之小部分計畫者，</a:t>
            </a:r>
            <a:r>
              <a:rPr lang="en-US" altLang="zh-TW" sz="2800" dirty="0">
                <a:ea typeface="微軟正黑體" panose="020B0604030504040204" pitchFamily="34" charset="-120"/>
                <a:cs typeface="Calibri" panose="020F0502020204030204" pitchFamily="34" charset="0"/>
              </a:rPr>
              <a:t>IRB</a:t>
            </a:r>
            <a:r>
              <a:rPr lang="zh-TW" altLang="en-US" sz="2800" dirty="0">
                <a:ea typeface="微軟正黑體" panose="020B0604030504040204" pitchFamily="34" charset="-120"/>
                <a:cs typeface="Calibri" panose="020F0502020204030204" pitchFamily="34" charset="0"/>
              </a:rPr>
              <a:t>部分則可延用指導教授原計畫中的</a:t>
            </a:r>
            <a:r>
              <a:rPr lang="en-US" altLang="zh-TW" sz="2800" dirty="0">
                <a:ea typeface="微軟正黑體" panose="020B0604030504040204" pitchFamily="34" charset="-120"/>
                <a:cs typeface="Calibri" panose="020F0502020204030204" pitchFamily="34" charset="0"/>
              </a:rPr>
              <a:t>IRB</a:t>
            </a:r>
            <a:r>
              <a:rPr lang="zh-TW" altLang="en-US" sz="2800" dirty="0">
                <a:ea typeface="微軟正黑體" panose="020B0604030504040204" pitchFamily="34" charset="-120"/>
                <a:cs typeface="Calibri" panose="020F0502020204030204" pitchFamily="34" charset="0"/>
              </a:rPr>
              <a:t>受理證明即可</a:t>
            </a:r>
            <a:r>
              <a:rPr lang="zh-TW" altLang="en-US" sz="2800" dirty="0" smtClean="0">
                <a:ea typeface="微軟正黑體" panose="020B0604030504040204" pitchFamily="34" charset="-120"/>
                <a:cs typeface="Calibri" panose="020F0502020204030204" pitchFamily="34" charset="0"/>
              </a:rPr>
              <a:t>。</a:t>
            </a:r>
            <a:r>
              <a:rPr lang="en-US" altLang="zh-TW" sz="2800" dirty="0" smtClean="0">
                <a:solidFill>
                  <a:srgbClr val="0000FF"/>
                </a:solidFill>
                <a:ea typeface="微軟正黑體" panose="020B0604030504040204" pitchFamily="34" charset="-120"/>
                <a:cs typeface="Calibri" panose="020F0502020204030204" pitchFamily="34" charset="0"/>
              </a:rPr>
              <a:t>(</a:t>
            </a:r>
            <a:r>
              <a:rPr lang="zh-TW" altLang="en-US" sz="2800" dirty="0" smtClean="0">
                <a:solidFill>
                  <a:srgbClr val="0000FF"/>
                </a:solidFill>
                <a:ea typeface="微軟正黑體" panose="020B0604030504040204" pitchFamily="34" charset="-120"/>
                <a:cs typeface="Calibri" panose="020F0502020204030204" pitchFamily="34" charset="0"/>
              </a:rPr>
              <a:t>這個意思是說，學生的計畫可以跟老師的專題計畫內容一模一樣嗎？</a:t>
            </a:r>
            <a:r>
              <a:rPr lang="en-US" altLang="zh-TW" sz="2800" dirty="0" smtClean="0">
                <a:solidFill>
                  <a:srgbClr val="0000FF"/>
                </a:solidFill>
                <a:ea typeface="微軟正黑體" panose="020B0604030504040204" pitchFamily="34" charset="-120"/>
                <a:cs typeface="Calibri" panose="020F0502020204030204" pitchFamily="34" charset="0"/>
              </a:rPr>
              <a:t>)</a:t>
            </a:r>
          </a:p>
          <a:p>
            <a:pPr marL="0" indent="0" fontAlgn="auto">
              <a:spcAft>
                <a:spcPts val="0"/>
              </a:spcAft>
              <a:buClr>
                <a:schemeClr val="accent3"/>
              </a:buClr>
              <a:buFont typeface="Wingdings 2"/>
              <a:buNone/>
              <a:defRPr/>
            </a:pPr>
            <a:endParaRPr lang="zh-TW" altLang="en-US" sz="2800" dirty="0" smtClean="0">
              <a:solidFill>
                <a:srgbClr val="0000FF"/>
              </a:solidFill>
              <a:ea typeface="微軟正黑體" panose="020B0604030504040204" pitchFamily="34" charset="-120"/>
              <a:cs typeface="Calibri" panose="020F0502020204030204" pitchFamily="34" charset="0"/>
            </a:endParaRPr>
          </a:p>
          <a:p>
            <a:pPr marL="342900" indent="-342900" fontAlgn="auto">
              <a:spcAft>
                <a:spcPts val="0"/>
              </a:spcAft>
              <a:buClr>
                <a:schemeClr val="accent3"/>
              </a:buClr>
              <a:buFont typeface="Wingdings" pitchFamily="2" charset="2"/>
              <a:buChar char="Ø"/>
              <a:defRPr/>
            </a:pPr>
            <a:r>
              <a:rPr lang="zh-TW" altLang="en-US" sz="3200" b="1" dirty="0" smtClean="0">
                <a:solidFill>
                  <a:srgbClr val="FF0000"/>
                </a:solidFill>
                <a:ea typeface="微軟正黑體" panose="020B0604030504040204" pitchFamily="34" charset="-120"/>
                <a:cs typeface="Calibri" panose="020F0502020204030204" pitchFamily="34" charset="0"/>
              </a:rPr>
              <a:t>請勿直接將老師的專題計畫中的內容一小部分原封不動的變成大專生計畫，以免觸犯學術倫理。</a:t>
            </a:r>
            <a:endParaRPr lang="zh-TW" altLang="en-US" sz="3200" b="1" dirty="0">
              <a:solidFill>
                <a:srgbClr val="FF0000"/>
              </a:solidFill>
              <a:ea typeface="微軟正黑體" panose="020B0604030504040204" pitchFamily="34" charset="-120"/>
              <a:cs typeface="Calibri" panose="020F0502020204030204" pitchFamily="34" charset="0"/>
            </a:endParaRPr>
          </a:p>
        </p:txBody>
      </p:sp>
      <p:pic>
        <p:nvPicPr>
          <p:cNvPr id="20484" name="圖片 3" descr="重要です 感嘆符 マーク 注意 警告 エラー オレンジ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815882">
            <a:off x="1857375" y="328613"/>
            <a:ext cx="13716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2"/>
          <p:cNvSpPr>
            <a:spLocks noGrp="1"/>
          </p:cNvSpPr>
          <p:nvPr>
            <p:ph type="title"/>
          </p:nvPr>
        </p:nvSpPr>
        <p:spPr>
          <a:xfrm>
            <a:off x="1187450" y="627063"/>
            <a:ext cx="6378575" cy="1293812"/>
          </a:xfrm>
        </p:spPr>
        <p:txBody>
          <a:bodyPr/>
          <a:lstStyle/>
          <a:p>
            <a:pPr algn="ctr"/>
            <a:r>
              <a:rPr lang="zh-TW" altLang="en-US" b="1" dirty="0" smtClean="0">
                <a:latin typeface="微軟正黑體" panose="020B0604030504040204" pitchFamily="34" charset="-120"/>
                <a:ea typeface="微軟正黑體" panose="020B0604030504040204" pitchFamily="34" charset="-120"/>
              </a:rPr>
              <a:t>相關連結</a:t>
            </a:r>
          </a:p>
        </p:txBody>
      </p:sp>
      <p:sp>
        <p:nvSpPr>
          <p:cNvPr id="21507" name="內容版面配置區 1"/>
          <p:cNvSpPr>
            <a:spLocks noGrp="1"/>
          </p:cNvSpPr>
          <p:nvPr>
            <p:ph idx="1"/>
          </p:nvPr>
        </p:nvSpPr>
        <p:spPr bwMode="auto">
          <a:xfrm>
            <a:off x="683568" y="1916113"/>
            <a:ext cx="8460432" cy="4271962"/>
          </a:xfrm>
        </p:spPr>
        <p:txBody>
          <a:bodyPr wrap="square" numCol="1" anchor="t" anchorCtr="0" compatLnSpc="1">
            <a:prstTxWarp prst="textNoShape">
              <a:avLst/>
            </a:prstTxWarp>
          </a:bodyPr>
          <a:lstStyle/>
          <a:p>
            <a:pPr marL="342900" indent="-342900">
              <a:buFont typeface="Wingdings" panose="05000000000000000000" pitchFamily="2" charset="2"/>
              <a:buChar char="n"/>
            </a:pPr>
            <a:r>
              <a:rPr lang="zh-TW" altLang="en-US" sz="2400" u="sng" dirty="0" smtClean="0">
                <a:ea typeface="微軟正黑體" panose="020B0604030504040204" pitchFamily="34" charset="-120"/>
                <a:cs typeface="Calibri" panose="020F0502020204030204" pitchFamily="34" charset="0"/>
                <a:hlinkClick r:id="rId2"/>
              </a:rPr>
              <a:t>科技部補助大專學生研究計畫作業要點</a:t>
            </a:r>
            <a:endParaRPr lang="en-US" altLang="zh-TW" sz="2400" u="sng" dirty="0" smtClean="0">
              <a:ea typeface="微軟正黑體" panose="020B0604030504040204" pitchFamily="34" charset="-120"/>
              <a:cs typeface="Calibri" panose="020F0502020204030204" pitchFamily="34" charset="0"/>
            </a:endParaRPr>
          </a:p>
          <a:p>
            <a:pPr marL="342900" indent="-342900">
              <a:buFont typeface="Wingdings" panose="05000000000000000000" pitchFamily="2" charset="2"/>
              <a:buChar char="n"/>
            </a:pPr>
            <a:r>
              <a:rPr lang="zh-TW" altLang="en-US" sz="2400" dirty="0" smtClean="0">
                <a:ea typeface="微軟正黑體" panose="020B0604030504040204" pitchFamily="34" charset="-120"/>
                <a:cs typeface="Calibri" panose="020F0502020204030204" pitchFamily="34" charset="0"/>
                <a:hlinkClick r:id="rId3"/>
              </a:rPr>
              <a:t>科技部</a:t>
            </a:r>
            <a:r>
              <a:rPr lang="en-US" altLang="zh-TW" sz="2400" dirty="0" smtClean="0">
                <a:ea typeface="微軟正黑體" panose="020B0604030504040204" pitchFamily="34" charset="-120"/>
                <a:cs typeface="Calibri" panose="020F0502020204030204" pitchFamily="34" charset="0"/>
                <a:hlinkClick r:id="rId3"/>
              </a:rPr>
              <a:t>110</a:t>
            </a:r>
            <a:r>
              <a:rPr lang="zh-TW" altLang="en-US" sz="2400" dirty="0" smtClean="0">
                <a:ea typeface="微軟正黑體" panose="020B0604030504040204" pitchFamily="34" charset="-120"/>
                <a:cs typeface="Calibri" panose="020F0502020204030204" pitchFamily="34" charset="0"/>
                <a:hlinkClick r:id="rId3"/>
              </a:rPr>
              <a:t>年度大專學生研究計畫申請書</a:t>
            </a:r>
            <a:r>
              <a:rPr lang="en-US" altLang="zh-TW" sz="2400" dirty="0" smtClean="0">
                <a:ea typeface="微軟正黑體" panose="020B0604030504040204" pitchFamily="34" charset="-120"/>
                <a:cs typeface="Calibri" panose="020F0502020204030204" pitchFamily="34" charset="0"/>
                <a:hlinkClick r:id="rId3"/>
              </a:rPr>
              <a:t>(</a:t>
            </a:r>
            <a:r>
              <a:rPr lang="zh-TW" altLang="en-US" sz="2400" dirty="0" smtClean="0">
                <a:ea typeface="微軟正黑體" panose="020B0604030504040204" pitchFamily="34" charset="-120"/>
                <a:cs typeface="Calibri" panose="020F0502020204030204" pitchFamily="34" charset="0"/>
                <a:hlinkClick r:id="rId3"/>
              </a:rPr>
              <a:t>含初評意見表</a:t>
            </a:r>
            <a:r>
              <a:rPr lang="en-US" altLang="zh-TW" sz="2400" dirty="0" smtClean="0">
                <a:ea typeface="微軟正黑體" panose="020B0604030504040204" pitchFamily="34" charset="-120"/>
                <a:cs typeface="Calibri" panose="020F0502020204030204" pitchFamily="34" charset="0"/>
                <a:hlinkClick r:id="rId3"/>
              </a:rPr>
              <a:t>)</a:t>
            </a:r>
            <a:r>
              <a:rPr lang="zh-TW" altLang="en-US" sz="2400" dirty="0" smtClean="0">
                <a:ea typeface="微軟正黑體" panose="020B0604030504040204" pitchFamily="34" charset="-120"/>
                <a:cs typeface="Calibri" panose="020F0502020204030204" pitchFamily="34" charset="0"/>
                <a:hlinkClick r:id="rId4"/>
              </a:rPr>
              <a:t> </a:t>
            </a:r>
            <a:endParaRPr lang="en-US" altLang="zh-TW" sz="2400" dirty="0" smtClean="0">
              <a:ea typeface="微軟正黑體" panose="020B0604030504040204" pitchFamily="34" charset="-120"/>
              <a:cs typeface="Calibri" panose="020F0502020204030204" pitchFamily="34" charset="0"/>
            </a:endParaRPr>
          </a:p>
          <a:p>
            <a:pPr marL="342900" indent="-342900">
              <a:buFont typeface="Wingdings" panose="05000000000000000000" pitchFamily="2" charset="2"/>
              <a:buChar char="n"/>
            </a:pPr>
            <a:r>
              <a:rPr lang="zh-TW" altLang="en-US" sz="2400" dirty="0" smtClean="0">
                <a:ea typeface="微軟正黑體" panose="020B0604030504040204" pitchFamily="34" charset="-120"/>
                <a:cs typeface="Calibri" panose="020F0502020204030204" pitchFamily="34" charset="0"/>
                <a:hlinkClick r:id="rId5"/>
              </a:rPr>
              <a:t>科技部補助大專學生研究計畫</a:t>
            </a:r>
            <a:r>
              <a:rPr lang="en-US" altLang="zh-TW" sz="2400" dirty="0" smtClean="0">
                <a:ea typeface="微軟正黑體" panose="020B0604030504040204" pitchFamily="34" charset="-120"/>
                <a:cs typeface="Calibri" panose="020F0502020204030204" pitchFamily="34" charset="0"/>
                <a:hlinkClick r:id="rId5"/>
              </a:rPr>
              <a:t>WWW</a:t>
            </a:r>
            <a:r>
              <a:rPr lang="zh-TW" altLang="en-US" sz="2400" dirty="0" smtClean="0">
                <a:ea typeface="微軟正黑體" panose="020B0604030504040204" pitchFamily="34" charset="-120"/>
                <a:cs typeface="Calibri" panose="020F0502020204030204" pitchFamily="34" charset="0"/>
                <a:hlinkClick r:id="rId5"/>
              </a:rPr>
              <a:t>線上申請作業使用注意事項</a:t>
            </a:r>
            <a:endParaRPr lang="en-US" altLang="zh-TW" sz="2400" dirty="0" smtClean="0">
              <a:ea typeface="微軟正黑體" panose="020B0604030504040204" pitchFamily="34" charset="-120"/>
              <a:cs typeface="Calibri" panose="020F0502020204030204" pitchFamily="34" charset="0"/>
            </a:endParaRPr>
          </a:p>
          <a:p>
            <a:pPr marL="342900" indent="-342900">
              <a:buFont typeface="Wingdings" panose="05000000000000000000" pitchFamily="2" charset="2"/>
              <a:buChar char="n"/>
            </a:pPr>
            <a:r>
              <a:rPr lang="zh-TW" altLang="en-US" sz="2400" dirty="0" smtClean="0">
                <a:ea typeface="微軟正黑體" panose="020B0604030504040204" pitchFamily="34" charset="-120"/>
                <a:cs typeface="Calibri" panose="020F0502020204030204" pitchFamily="34" charset="0"/>
                <a:hlinkClick r:id="rId6"/>
              </a:rPr>
              <a:t>大專學生研究計畫</a:t>
            </a:r>
            <a:r>
              <a:rPr lang="en-US" altLang="zh-TW" sz="2400" dirty="0" smtClean="0">
                <a:ea typeface="微軟正黑體" panose="020B0604030504040204" pitchFamily="34" charset="-120"/>
                <a:cs typeface="Calibri" panose="020F0502020204030204" pitchFamily="34" charset="0"/>
                <a:hlinkClick r:id="rId6"/>
              </a:rPr>
              <a:t>Q &amp; A</a:t>
            </a:r>
            <a:r>
              <a:rPr lang="zh-TW" altLang="en-US" sz="2400" dirty="0" smtClean="0">
                <a:ea typeface="微軟正黑體" panose="020B0604030504040204" pitchFamily="34" charset="-120"/>
                <a:cs typeface="Calibri" panose="020F0502020204030204" pitchFamily="34" charset="0"/>
                <a:hlinkClick r:id="rId6"/>
              </a:rPr>
              <a:t>連結</a:t>
            </a:r>
            <a:endParaRPr lang="en-US" altLang="zh-TW" sz="2400" dirty="0" smtClean="0">
              <a:ea typeface="微軟正黑體" panose="020B0604030504040204" pitchFamily="34" charset="-120"/>
              <a:cs typeface="Calibri" panose="020F0502020204030204" pitchFamily="34" charset="0"/>
            </a:endParaRPr>
          </a:p>
          <a:p>
            <a:pPr marL="342900" indent="-342900">
              <a:buFont typeface="Wingdings" panose="05000000000000000000" pitchFamily="2" charset="2"/>
              <a:buChar char="n"/>
            </a:pPr>
            <a:r>
              <a:rPr lang="zh-TW" altLang="en-US" sz="2400" dirty="0" smtClean="0">
                <a:ea typeface="微軟正黑體" panose="020B0604030504040204" pitchFamily="34" charset="-120"/>
                <a:cs typeface="Calibri" panose="020F0502020204030204" pitchFamily="34" charset="0"/>
                <a:hlinkClick r:id="rId7" tooltip="臺北醫學大學鼓勵教師指導大專學生參與科技部計畫獎勵辦法 (Version: 2014/09/23)"/>
              </a:rPr>
              <a:t>臺北醫學大學鼓勵教師指導大專學生參與科技部計畫獎勵辦法 </a:t>
            </a:r>
            <a:r>
              <a:rPr lang="en-US" altLang="zh-TW" sz="2400" dirty="0" smtClean="0">
                <a:ea typeface="微軟正黑體" panose="020B0604030504040204" pitchFamily="34" charset="-120"/>
                <a:cs typeface="Calibri" panose="020F0502020204030204" pitchFamily="34" charset="0"/>
                <a:hlinkClick r:id="rId7" tooltip="臺北醫學大學鼓勵教師指導大專學生參與科技部計畫獎勵辦法 (Version: 2014/09/23)"/>
              </a:rPr>
              <a:t>(Version: 2014/09/23)</a:t>
            </a:r>
            <a:endParaRPr lang="zh-TW" altLang="en-US" sz="2400" dirty="0" smtClean="0">
              <a:ea typeface="微軟正黑體" panose="020B0604030504040204" pitchFamily="34" charset="-12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a:xfrm>
            <a:off x="1403350" y="260350"/>
            <a:ext cx="6378575" cy="1293813"/>
          </a:xfrm>
        </p:spPr>
        <p:txBody>
          <a:bodyPr/>
          <a:lstStyle/>
          <a:p>
            <a:pPr algn="ctr"/>
            <a:r>
              <a:rPr lang="zh-TW" altLang="en-US" b="1" smtClean="0">
                <a:latin typeface="微軟正黑體" panose="020B0604030504040204" pitchFamily="34" charset="-120"/>
                <a:ea typeface="微軟正黑體" panose="020B0604030504040204" pitchFamily="34" charset="-120"/>
              </a:rPr>
              <a:t>說明大綱</a:t>
            </a:r>
          </a:p>
        </p:txBody>
      </p:sp>
      <p:sp>
        <p:nvSpPr>
          <p:cNvPr id="10243" name="內容版面配置區 2"/>
          <p:cNvSpPr>
            <a:spLocks noGrp="1"/>
          </p:cNvSpPr>
          <p:nvPr>
            <p:ph idx="1"/>
          </p:nvPr>
        </p:nvSpPr>
        <p:spPr>
          <a:xfrm>
            <a:off x="848035" y="1700808"/>
            <a:ext cx="7489204" cy="4070350"/>
          </a:xfrm>
        </p:spPr>
        <p:txBody>
          <a:bodyPr>
            <a:normAutofit lnSpcReduction="10000"/>
          </a:bodyPr>
          <a:lstStyle/>
          <a:p>
            <a:pPr fontAlgn="auto">
              <a:spcAft>
                <a:spcPts val="0"/>
              </a:spcAft>
              <a:buFont typeface="Arial" charset="0"/>
              <a:buChar char="•"/>
              <a:defRPr/>
            </a:pPr>
            <a:r>
              <a:rPr lang="zh-TW" altLang="en-US" sz="3600" dirty="0" smtClean="0">
                <a:latin typeface="微軟正黑體" pitchFamily="34" charset="-120"/>
                <a:ea typeface="微軟正黑體" pitchFamily="34" charset="-120"/>
              </a:rPr>
              <a:t>科技部徵求辦法</a:t>
            </a:r>
            <a:endParaRPr lang="en-US" altLang="zh-TW" sz="3600" dirty="0" smtClean="0">
              <a:latin typeface="微軟正黑體" pitchFamily="34" charset="-120"/>
              <a:ea typeface="微軟正黑體" pitchFamily="34" charset="-120"/>
            </a:endParaRPr>
          </a:p>
          <a:p>
            <a:pPr fontAlgn="auto">
              <a:spcAft>
                <a:spcPts val="0"/>
              </a:spcAft>
              <a:buFont typeface="Arial" charset="0"/>
              <a:buChar char="•"/>
              <a:defRPr/>
            </a:pPr>
            <a:r>
              <a:rPr lang="zh-TW" altLang="en-US" sz="3600" dirty="0" smtClean="0">
                <a:latin typeface="微軟正黑體" pitchFamily="34" charset="-120"/>
                <a:ea typeface="微軟正黑體" pitchFamily="34" charset="-120"/>
              </a:rPr>
              <a:t>申請流程</a:t>
            </a:r>
            <a:endParaRPr lang="en-US" altLang="zh-TW" sz="3600" dirty="0" smtClean="0">
              <a:latin typeface="微軟正黑體" pitchFamily="34" charset="-120"/>
              <a:ea typeface="微軟正黑體" pitchFamily="34" charset="-120"/>
            </a:endParaRPr>
          </a:p>
          <a:p>
            <a:pPr fontAlgn="auto">
              <a:spcAft>
                <a:spcPts val="0"/>
              </a:spcAft>
              <a:buFont typeface="Arial" charset="0"/>
              <a:buChar char="•"/>
              <a:defRPr/>
            </a:pPr>
            <a:r>
              <a:rPr lang="zh-TW" altLang="en-US" sz="3600" dirty="0" smtClean="0">
                <a:latin typeface="微軟正黑體" pitchFamily="34" charset="-120"/>
                <a:ea typeface="微軟正黑體" pitchFamily="34" charset="-120"/>
              </a:rPr>
              <a:t>線上系統操作說明</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學生</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指導教授</a:t>
            </a:r>
            <a:r>
              <a:rPr lang="en-US" altLang="zh-TW" sz="3600" dirty="0" smtClean="0">
                <a:latin typeface="微軟正黑體" pitchFamily="34" charset="-120"/>
                <a:ea typeface="微軟正黑體" pitchFamily="34" charset="-120"/>
              </a:rPr>
              <a:t>)</a:t>
            </a:r>
          </a:p>
          <a:p>
            <a:pPr fontAlgn="auto">
              <a:spcAft>
                <a:spcPts val="0"/>
              </a:spcAft>
              <a:buFont typeface="Arial" charset="0"/>
              <a:buChar char="•"/>
              <a:defRPr/>
            </a:pPr>
            <a:r>
              <a:rPr lang="zh-TW" altLang="en-US" sz="3600" dirty="0" smtClean="0">
                <a:latin typeface="微軟正黑體" pitchFamily="34" charset="-120"/>
                <a:ea typeface="微軟正黑體" pitchFamily="34" charset="-120"/>
              </a:rPr>
              <a:t>校內獎勵機制</a:t>
            </a:r>
            <a:endParaRPr lang="en-US" altLang="zh-TW" sz="3600" dirty="0" smtClean="0">
              <a:latin typeface="微軟正黑體" pitchFamily="34" charset="-120"/>
              <a:ea typeface="微軟正黑體" pitchFamily="34" charset="-120"/>
            </a:endParaRPr>
          </a:p>
          <a:p>
            <a:pPr fontAlgn="auto">
              <a:spcAft>
                <a:spcPts val="0"/>
              </a:spcAft>
              <a:buFont typeface="Arial" charset="0"/>
              <a:buChar char="•"/>
              <a:defRPr/>
            </a:pPr>
            <a:r>
              <a:rPr lang="zh-TW" altLang="en-US" sz="3600" dirty="0" smtClean="0">
                <a:latin typeface="微軟正黑體" pitchFamily="34" charset="-120"/>
                <a:ea typeface="微軟正黑體" pitchFamily="34" charset="-120"/>
              </a:rPr>
              <a:t>常見問題</a:t>
            </a:r>
            <a:endParaRPr lang="en-US" altLang="zh-TW" sz="3600" dirty="0" smtClean="0">
              <a:latin typeface="微軟正黑體" pitchFamily="34" charset="-120"/>
              <a:ea typeface="微軟正黑體" pitchFamily="34" charset="-120"/>
            </a:endParaRPr>
          </a:p>
          <a:p>
            <a:pPr fontAlgn="auto">
              <a:spcAft>
                <a:spcPts val="0"/>
              </a:spcAft>
              <a:buFont typeface="Arial" charset="0"/>
              <a:buChar char="•"/>
              <a:defRPr/>
            </a:pPr>
            <a:r>
              <a:rPr lang="zh-TW" altLang="en-US" sz="3600" dirty="0" smtClean="0">
                <a:latin typeface="微軟正黑體" pitchFamily="34" charset="-120"/>
                <a:ea typeface="微軟正黑體" pitchFamily="34" charset="-120"/>
              </a:rPr>
              <a:t>相關連結</a:t>
            </a:r>
            <a:endParaRPr lang="en-US" altLang="zh-TW" sz="3600" dirty="0" smtClean="0">
              <a:latin typeface="微軟正黑體" pitchFamily="34" charset="-120"/>
              <a:ea typeface="微軟正黑體" pitchFamily="34" charset="-120"/>
            </a:endParaRPr>
          </a:p>
          <a:p>
            <a:pPr marL="0" indent="0" fontAlgn="auto">
              <a:spcAft>
                <a:spcPts val="0"/>
              </a:spcAft>
              <a:buFont typeface="Arial" charset="0"/>
              <a:buNone/>
              <a:defRPr/>
            </a:pPr>
            <a:endParaRPr lang="en-US" altLang="zh-TW" sz="3600" dirty="0" smtClean="0">
              <a:latin typeface="微軟正黑體" pitchFamily="34" charset="-120"/>
              <a:ea typeface="微軟正黑體" pitchFamily="34" charset="-120"/>
            </a:endParaRPr>
          </a:p>
          <a:p>
            <a:pPr fontAlgn="auto">
              <a:spcAft>
                <a:spcPts val="0"/>
              </a:spcAft>
              <a:buFont typeface="Arial" charset="0"/>
              <a:buChar char="•"/>
              <a:defRPr/>
            </a:pPr>
            <a:endParaRPr lang="en-US" altLang="zh-TW" sz="3600" dirty="0" smtClean="0">
              <a:latin typeface="微軟正黑體" pitchFamily="34" charset="-120"/>
              <a:ea typeface="微軟正黑體" pitchFamily="34" charset="-120"/>
            </a:endParaRPr>
          </a:p>
          <a:p>
            <a:pPr fontAlgn="auto">
              <a:spcAft>
                <a:spcPts val="0"/>
              </a:spcAft>
              <a:buFont typeface="Arial" charset="0"/>
              <a:buChar char="•"/>
              <a:defRPr/>
            </a:pPr>
            <a:endParaRPr lang="zh-TW" altLang="en-US" sz="3600" dirty="0" smtClean="0">
              <a:latin typeface="微軟正黑體" pitchFamily="34" charset="-120"/>
              <a:ea typeface="微軟正黑體" pitchFamily="34" charset="-12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標題 1"/>
          <p:cNvSpPr txBox="1">
            <a:spLocks/>
          </p:cNvSpPr>
          <p:nvPr/>
        </p:nvSpPr>
        <p:spPr bwMode="auto">
          <a:xfrm>
            <a:off x="611188" y="404813"/>
            <a:ext cx="80645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algn="ctr">
              <a:lnSpc>
                <a:spcPct val="100000"/>
              </a:lnSpc>
              <a:spcBef>
                <a:spcPct val="0"/>
              </a:spcBef>
              <a:buFontTx/>
              <a:buNone/>
            </a:pPr>
            <a:r>
              <a:rPr lang="zh-TW" altLang="en-US" sz="3200" b="1" dirty="0">
                <a:ea typeface="微軟正黑體" panose="020B0604030504040204" pitchFamily="34" charset="-120"/>
                <a:cs typeface="Calibri" panose="020F0502020204030204" pitchFamily="34" charset="0"/>
              </a:rPr>
              <a:t>科技部</a:t>
            </a:r>
            <a:r>
              <a:rPr lang="en-US" altLang="zh-TW" sz="3200" b="1" dirty="0">
                <a:ea typeface="微軟正黑體" panose="020B0604030504040204" pitchFamily="34" charset="-120"/>
                <a:cs typeface="Calibri" panose="020F0502020204030204" pitchFamily="34" charset="0"/>
              </a:rPr>
              <a:t>(</a:t>
            </a:r>
            <a:r>
              <a:rPr lang="en-US" altLang="zh-TW" sz="3200" b="1" dirty="0" smtClean="0">
                <a:ea typeface="微軟正黑體" panose="020B0604030504040204" pitchFamily="34" charset="-120"/>
                <a:cs typeface="Calibri" panose="020F0502020204030204" pitchFamily="34" charset="0"/>
              </a:rPr>
              <a:t>107-109</a:t>
            </a:r>
            <a:r>
              <a:rPr lang="zh-TW" altLang="en-US" sz="3200" b="1" dirty="0" smtClean="0">
                <a:ea typeface="微軟正黑體" panose="020B0604030504040204" pitchFamily="34" charset="-120"/>
                <a:cs typeface="Calibri" panose="020F0502020204030204" pitchFamily="34" charset="0"/>
              </a:rPr>
              <a:t>學年</a:t>
            </a:r>
            <a:r>
              <a:rPr lang="zh-TW" altLang="en-US" sz="3200" b="1" dirty="0">
                <a:ea typeface="微軟正黑體" panose="020B0604030504040204" pitchFamily="34" charset="-120"/>
                <a:cs typeface="Calibri" panose="020F0502020204030204" pitchFamily="34" charset="0"/>
              </a:rPr>
              <a:t>度</a:t>
            </a:r>
            <a:r>
              <a:rPr lang="en-US" altLang="zh-TW" sz="3200" b="1" dirty="0">
                <a:ea typeface="微軟正黑體" panose="020B0604030504040204" pitchFamily="34" charset="-120"/>
                <a:cs typeface="Calibri" panose="020F0502020204030204" pitchFamily="34" charset="0"/>
              </a:rPr>
              <a:t>)</a:t>
            </a:r>
          </a:p>
          <a:p>
            <a:pPr algn="ctr">
              <a:lnSpc>
                <a:spcPct val="100000"/>
              </a:lnSpc>
              <a:spcBef>
                <a:spcPct val="0"/>
              </a:spcBef>
              <a:buFontTx/>
              <a:buNone/>
            </a:pPr>
            <a:r>
              <a:rPr lang="zh-TW" altLang="en-US" sz="3200" b="1" dirty="0">
                <a:ea typeface="微軟正黑體" panose="020B0604030504040204" pitchFamily="34" charset="-120"/>
                <a:cs typeface="Calibri" panose="020F0502020204030204" pitchFamily="34" charset="0"/>
              </a:rPr>
              <a:t>大專學生研究計畫申請件數及通過件數比較</a:t>
            </a:r>
          </a:p>
        </p:txBody>
      </p:sp>
      <p:sp>
        <p:nvSpPr>
          <p:cNvPr id="5" name="文字方塊 2"/>
          <p:cNvSpPr txBox="1"/>
          <p:nvPr/>
        </p:nvSpPr>
        <p:spPr>
          <a:xfrm>
            <a:off x="971600" y="5658926"/>
            <a:ext cx="7684454" cy="425996"/>
          </a:xfrm>
          <a:prstGeom prst="rect">
            <a:avLst/>
          </a:prstGeom>
          <a:solidFill>
            <a:srgbClr val="FFFF00"/>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zh-TW" altLang="en-US" sz="1600" dirty="0">
                <a:solidFill>
                  <a:srgbClr val="FF0000"/>
                </a:solidFill>
                <a:latin typeface="Calibri" panose="020F0502020204030204" pitchFamily="34" charset="0"/>
                <a:ea typeface="微軟正黑體" panose="020B0604030504040204" pitchFamily="34" charset="-120"/>
              </a:rPr>
              <a:t>通過</a:t>
            </a:r>
            <a:r>
              <a:rPr lang="zh-TW" altLang="en-US" sz="1600" dirty="0" smtClean="0">
                <a:solidFill>
                  <a:srgbClr val="FF0000"/>
                </a:solidFill>
                <a:latin typeface="Calibri" panose="020F0502020204030204" pitchFamily="34" charset="0"/>
                <a:ea typeface="微軟正黑體" panose="020B0604030504040204" pitchFamily="34" charset="-120"/>
              </a:rPr>
              <a:t>率                     </a:t>
            </a:r>
            <a:r>
              <a:rPr lang="en-US" altLang="zh-TW" sz="1600" dirty="0" smtClean="0">
                <a:solidFill>
                  <a:srgbClr val="FF0000"/>
                </a:solidFill>
                <a:latin typeface="Calibri" panose="020F0502020204030204" pitchFamily="34" charset="0"/>
                <a:ea typeface="微軟正黑體" panose="020B0604030504040204" pitchFamily="34" charset="-120"/>
              </a:rPr>
              <a:t>41.4%</a:t>
            </a:r>
            <a:r>
              <a:rPr lang="zh-TW" altLang="en-US" sz="1600" dirty="0">
                <a:solidFill>
                  <a:srgbClr val="FF0000"/>
                </a:solidFill>
                <a:latin typeface="Calibri" panose="020F0502020204030204" pitchFamily="34" charset="0"/>
                <a:ea typeface="微軟正黑體" panose="020B0604030504040204" pitchFamily="34" charset="-120"/>
              </a:rPr>
              <a:t>　</a:t>
            </a:r>
            <a:r>
              <a:rPr lang="zh-TW" altLang="en-US" sz="1600" dirty="0" smtClean="0">
                <a:solidFill>
                  <a:srgbClr val="FF0000"/>
                </a:solidFill>
                <a:latin typeface="Calibri" panose="020F0502020204030204" pitchFamily="34" charset="0"/>
                <a:ea typeface="微軟正黑體" panose="020B0604030504040204" pitchFamily="34" charset="-120"/>
              </a:rPr>
              <a:t>　　                　</a:t>
            </a:r>
            <a:r>
              <a:rPr lang="en-US" altLang="zh-TW" sz="1600" dirty="0" smtClean="0">
                <a:solidFill>
                  <a:srgbClr val="FF0000"/>
                </a:solidFill>
                <a:latin typeface="Calibri" panose="020F0502020204030204" pitchFamily="34" charset="0"/>
                <a:ea typeface="微軟正黑體" panose="020B0604030504040204" pitchFamily="34" charset="-120"/>
              </a:rPr>
              <a:t>45.8%</a:t>
            </a:r>
            <a:r>
              <a:rPr lang="zh-TW" altLang="en-US" sz="1600" dirty="0">
                <a:solidFill>
                  <a:srgbClr val="FF0000"/>
                </a:solidFill>
                <a:latin typeface="Calibri" panose="020F0502020204030204" pitchFamily="34" charset="0"/>
                <a:ea typeface="微軟正黑體" panose="020B0604030504040204" pitchFamily="34" charset="-120"/>
              </a:rPr>
              <a:t>　　　                　</a:t>
            </a:r>
            <a:r>
              <a:rPr lang="en-US" altLang="zh-TW" sz="1600" dirty="0" smtClean="0">
                <a:solidFill>
                  <a:srgbClr val="FF0000"/>
                </a:solidFill>
                <a:latin typeface="Calibri" panose="020F0502020204030204" pitchFamily="34" charset="0"/>
                <a:ea typeface="微軟正黑體" panose="020B0604030504040204" pitchFamily="34" charset="-120"/>
              </a:rPr>
              <a:t>39.9%</a:t>
            </a:r>
            <a:endParaRPr lang="en-US" altLang="zh-TW" sz="1600" dirty="0">
              <a:solidFill>
                <a:srgbClr val="FF0000"/>
              </a:solidFill>
              <a:latin typeface="Calibri" panose="020F0502020204030204" pitchFamily="34" charset="0"/>
              <a:ea typeface="微軟正黑體" panose="020B0604030504040204" pitchFamily="34" charset="-120"/>
            </a:endParaRPr>
          </a:p>
        </p:txBody>
      </p:sp>
      <p:graphicFrame>
        <p:nvGraphicFramePr>
          <p:cNvPr id="7" name="圖表 6"/>
          <p:cNvGraphicFramePr/>
          <p:nvPr>
            <p:extLst>
              <p:ext uri="{D42A27DB-BD31-4B8C-83A1-F6EECF244321}">
                <p14:modId xmlns:p14="http://schemas.microsoft.com/office/powerpoint/2010/main" val="4199736689"/>
              </p:ext>
            </p:extLst>
          </p:nvPr>
        </p:nvGraphicFramePr>
        <p:xfrm>
          <a:off x="1182094" y="1844824"/>
          <a:ext cx="7056784" cy="389448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a:xfrm>
            <a:off x="899592" y="188913"/>
            <a:ext cx="8065021" cy="1143000"/>
          </a:xfrm>
        </p:spPr>
        <p:txBody>
          <a:bodyPr rtlCol="0">
            <a:normAutofit fontScale="90000"/>
          </a:bodyPr>
          <a:lstStyle/>
          <a:p>
            <a:pPr fontAlgn="auto">
              <a:spcAft>
                <a:spcPts val="0"/>
              </a:spcAft>
              <a:defRPr/>
            </a:pPr>
            <a:r>
              <a:rPr lang="zh-TW" altLang="en-US" sz="2800" dirty="0" smtClean="0">
                <a:latin typeface="Calibri" panose="020F0502020204030204" pitchFamily="34" charset="0"/>
                <a:ea typeface="微軟正黑體" panose="020B0604030504040204" pitchFamily="34" charset="-120"/>
                <a:cs typeface="Calibri" panose="020F0502020204030204" pitchFamily="34" charset="0"/>
              </a:rPr>
              <a:t>校內</a:t>
            </a:r>
            <a:r>
              <a:rPr lang="en-US" altLang="zh-TW" sz="2800" dirty="0" smtClean="0">
                <a:latin typeface="Calibri" panose="020F0502020204030204" pitchFamily="34" charset="0"/>
                <a:ea typeface="微軟正黑體" panose="020B0604030504040204" pitchFamily="34" charset="-120"/>
                <a:cs typeface="Calibri" panose="020F0502020204030204" pitchFamily="34" charset="0"/>
              </a:rPr>
              <a:t>108</a:t>
            </a:r>
            <a:r>
              <a:rPr lang="zh-TW" altLang="en-US" sz="2800" dirty="0" smtClean="0">
                <a:latin typeface="Calibri" panose="020F0502020204030204" pitchFamily="34" charset="0"/>
                <a:ea typeface="微軟正黑體" panose="020B0604030504040204" pitchFamily="34" charset="-120"/>
                <a:cs typeface="Calibri" panose="020F0502020204030204" pitchFamily="34" charset="0"/>
              </a:rPr>
              <a:t>學年度</a:t>
            </a:r>
            <a:r>
              <a:rPr lang="zh-TW" altLang="zh-TW" sz="2800" dirty="0" smtClean="0">
                <a:latin typeface="Calibri" panose="020F0502020204030204" pitchFamily="34" charset="0"/>
                <a:ea typeface="微軟正黑體" panose="020B0604030504040204" pitchFamily="34" charset="-120"/>
                <a:cs typeface="Calibri" panose="020F0502020204030204" pitchFamily="34" charset="0"/>
              </a:rPr>
              <a:t>徵求評選，</a:t>
            </a:r>
            <a:r>
              <a:rPr lang="zh-TW" altLang="en-US" sz="2800" dirty="0">
                <a:latin typeface="Calibri" panose="020F0502020204030204" pitchFamily="34" charset="0"/>
                <a:ea typeface="微軟正黑體" panose="020B0604030504040204" pitchFamily="34" charset="-120"/>
                <a:cs typeface="Calibri" panose="020F0502020204030204" pitchFamily="34" charset="0"/>
              </a:rPr>
              <a:t>取前</a:t>
            </a:r>
            <a:r>
              <a:rPr lang="en-US" altLang="zh-TW" sz="2800" dirty="0">
                <a:latin typeface="Calibri" panose="020F0502020204030204" pitchFamily="34" charset="0"/>
                <a:ea typeface="微軟正黑體" panose="020B0604030504040204" pitchFamily="34" charset="-120"/>
                <a:cs typeface="Calibri" panose="020F0502020204030204" pitchFamily="34" charset="0"/>
              </a:rPr>
              <a:t>5</a:t>
            </a:r>
            <a:r>
              <a:rPr lang="zh-TW" altLang="en-US" sz="2800" dirty="0">
                <a:latin typeface="Calibri" panose="020F0502020204030204" pitchFamily="34" charset="0"/>
                <a:ea typeface="微軟正黑體" panose="020B0604030504040204" pitchFamily="34" charset="-120"/>
                <a:cs typeface="Calibri" panose="020F0502020204030204" pitchFamily="34" charset="0"/>
              </a:rPr>
              <a:t>名及佳作</a:t>
            </a:r>
            <a:r>
              <a:rPr lang="en-US" altLang="zh-TW" sz="2800" dirty="0">
                <a:latin typeface="Calibri" panose="020F0502020204030204" pitchFamily="34" charset="0"/>
                <a:ea typeface="微軟正黑體" panose="020B0604030504040204" pitchFamily="34" charset="-120"/>
                <a:cs typeface="Calibri" panose="020F0502020204030204" pitchFamily="34" charset="0"/>
              </a:rPr>
              <a:t>5</a:t>
            </a:r>
            <a:r>
              <a:rPr lang="zh-TW" altLang="en-US" sz="2800" dirty="0">
                <a:latin typeface="Calibri" panose="020F0502020204030204" pitchFamily="34" charset="0"/>
                <a:ea typeface="微軟正黑體" panose="020B0604030504040204" pitchFamily="34" charset="-120"/>
                <a:cs typeface="Calibri" panose="020F0502020204030204" pitchFamily="34" charset="0"/>
              </a:rPr>
              <a:t>名，依辦法規定頒予指導教授及獲獎學生獎狀乙紙外，並頒發獎勵金，以茲鼓勵</a:t>
            </a:r>
            <a:endParaRPr lang="zh-TW" altLang="en-US" sz="2800" dirty="0" smtClean="0">
              <a:latin typeface="Calibri" panose="020F0502020204030204" pitchFamily="34" charset="0"/>
              <a:ea typeface="微軟正黑體" panose="020B0604030504040204" pitchFamily="34" charset="-120"/>
              <a:cs typeface="Calibri" panose="020F0502020204030204"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1306603261"/>
              </p:ext>
            </p:extLst>
          </p:nvPr>
        </p:nvGraphicFramePr>
        <p:xfrm>
          <a:off x="899592" y="1556792"/>
          <a:ext cx="3797326" cy="2000184"/>
        </p:xfrm>
        <a:graphic>
          <a:graphicData uri="http://schemas.openxmlformats.org/drawingml/2006/table">
            <a:tbl>
              <a:tblPr/>
              <a:tblGrid>
                <a:gridCol w="986680">
                  <a:extLst>
                    <a:ext uri="{9D8B030D-6E8A-4147-A177-3AD203B41FA5}">
                      <a16:colId xmlns:a16="http://schemas.microsoft.com/office/drawing/2014/main" val="20000"/>
                    </a:ext>
                  </a:extLst>
                </a:gridCol>
                <a:gridCol w="2295356">
                  <a:extLst>
                    <a:ext uri="{9D8B030D-6E8A-4147-A177-3AD203B41FA5}">
                      <a16:colId xmlns:a16="http://schemas.microsoft.com/office/drawing/2014/main" val="20002"/>
                    </a:ext>
                  </a:extLst>
                </a:gridCol>
                <a:gridCol w="515290">
                  <a:extLst>
                    <a:ext uri="{9D8B030D-6E8A-4147-A177-3AD203B41FA5}">
                      <a16:colId xmlns:a16="http://schemas.microsoft.com/office/drawing/2014/main" val="20005"/>
                    </a:ext>
                  </a:extLst>
                </a:gridCol>
              </a:tblGrid>
              <a:tr h="0">
                <a:tc>
                  <a:txBody>
                    <a:bodyPr/>
                    <a:lstStyle/>
                    <a:p>
                      <a:pPr algn="ctr" fontAlgn="ctr"/>
                      <a:r>
                        <a:rPr lang="zh-TW" altLang="en-US" sz="1600" b="1" i="0" u="none" strike="noStrike"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獲獎學生</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16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學生系所</a:t>
                      </a: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16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名次</a:t>
                      </a: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0">
                <a:tc>
                  <a:txBody>
                    <a:bodyPr/>
                    <a:lstStyle/>
                    <a:p>
                      <a:pPr marL="0" algn="ctr" defTabSz="914400" rtl="0" eaLnBrk="1" latinLnBrk="0" hangingPunct="1">
                        <a:spcAft>
                          <a:spcPts val="0"/>
                        </a:spcAft>
                      </a:pPr>
                      <a:r>
                        <a:rPr lang="zh-TW" sz="1600" b="1" kern="100" dirty="0">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蔡秉言</a:t>
                      </a: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zh-TW" sz="1600" kern="0" dirty="0">
                          <a:effectLst/>
                          <a:latin typeface="Times New Roman" panose="02020603050405020304" pitchFamily="18" charset="0"/>
                          <a:ea typeface="標楷體" panose="03000509000000000000" pitchFamily="65" charset="-120"/>
                          <a:cs typeface="Calibri" panose="020F0502020204030204" pitchFamily="34" charset="0"/>
                        </a:rPr>
                        <a:t>醫學系</a:t>
                      </a:r>
                      <a:endParaRPr lang="zh-TW" sz="1600" kern="100" dirty="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zh-TW" sz="1600" b="1" i="0" u="none" strike="noStrike"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1</a:t>
                      </a: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pPr marL="0" algn="ctr" defTabSz="914400" rtl="0" eaLnBrk="1" latinLnBrk="0" hangingPunct="1">
                        <a:spcAft>
                          <a:spcPts val="0"/>
                        </a:spcAft>
                      </a:pPr>
                      <a:r>
                        <a:rPr lang="zh-TW" sz="1600" b="1" kern="100" dirty="0">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陳玥蓁</a:t>
                      </a: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zh-TW" sz="1600" kern="0" dirty="0">
                          <a:effectLst/>
                          <a:latin typeface="Times New Roman" panose="02020603050405020304" pitchFamily="18" charset="0"/>
                          <a:ea typeface="標楷體" panose="03000509000000000000" pitchFamily="65" charset="-120"/>
                          <a:cs typeface="Calibri" panose="020F0502020204030204" pitchFamily="34" charset="0"/>
                        </a:rPr>
                        <a:t>藥學系（所）</a:t>
                      </a:r>
                      <a:endParaRPr lang="zh-TW" sz="1600" kern="100" dirty="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zh-TW" sz="1600" b="1" i="0" u="none" strike="noStrike"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2</a:t>
                      </a: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pPr marL="0" algn="ctr" defTabSz="914400" rtl="0" eaLnBrk="1" latinLnBrk="0" hangingPunct="1">
                        <a:spcAft>
                          <a:spcPts val="0"/>
                        </a:spcAft>
                      </a:pPr>
                      <a:r>
                        <a:rPr lang="zh-TW" sz="1600" b="1" kern="100" dirty="0">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梁君儀</a:t>
                      </a: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zh-TW" sz="1600" kern="0" dirty="0">
                          <a:effectLst/>
                          <a:latin typeface="Times New Roman" panose="02020603050405020304" pitchFamily="18" charset="0"/>
                          <a:ea typeface="標楷體" panose="03000509000000000000" pitchFamily="65" charset="-120"/>
                          <a:cs typeface="Calibri" panose="020F0502020204030204" pitchFamily="34" charset="0"/>
                        </a:rPr>
                        <a:t>生物醫學工程學系</a:t>
                      </a:r>
                      <a:endParaRPr lang="zh-TW" sz="1600" kern="100" dirty="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zh-TW" sz="1600" b="1" i="0" u="none" strike="noStrike"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3</a:t>
                      </a:r>
                      <a:endParaRPr lang="en-US" altLang="zh-TW" sz="1600" b="1" i="0" u="none" strike="noStrike"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pPr marL="0" algn="ctr" defTabSz="914400" rtl="0" eaLnBrk="1" latinLnBrk="0" hangingPunct="1">
                        <a:spcAft>
                          <a:spcPts val="0"/>
                        </a:spcAft>
                      </a:pPr>
                      <a:r>
                        <a:rPr lang="zh-TW" sz="1600" b="1" kern="100" dirty="0">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楊季軒</a:t>
                      </a: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zh-TW" sz="1600" kern="0" dirty="0">
                          <a:effectLst/>
                          <a:latin typeface="Times New Roman" panose="02020603050405020304" pitchFamily="18" charset="0"/>
                          <a:ea typeface="標楷體" panose="03000509000000000000" pitchFamily="65" charset="-120"/>
                          <a:cs typeface="Calibri" panose="020F0502020204030204" pitchFamily="34" charset="0"/>
                        </a:rPr>
                        <a:t>呼吸治療學系</a:t>
                      </a:r>
                      <a:endParaRPr lang="zh-TW" sz="1600" kern="100" dirty="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zh-TW" sz="1600" b="1" i="0" u="none" strike="noStrike"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4</a:t>
                      </a:r>
                      <a:endParaRPr lang="en-US" altLang="zh-TW" sz="1600" b="1" i="0" u="none" strike="noStrike"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pPr marL="0" algn="ctr" defTabSz="914400" rtl="0" eaLnBrk="1" latinLnBrk="0" hangingPunct="1">
                        <a:spcAft>
                          <a:spcPts val="0"/>
                        </a:spcAft>
                      </a:pPr>
                      <a:r>
                        <a:rPr lang="zh-TW" sz="1600" b="1" kern="100" dirty="0">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魏安娸</a:t>
                      </a: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zh-TW" sz="1600" kern="0" dirty="0">
                          <a:effectLst/>
                          <a:latin typeface="Times New Roman" panose="02020603050405020304" pitchFamily="18" charset="0"/>
                          <a:ea typeface="標楷體" panose="03000509000000000000" pitchFamily="65" charset="-120"/>
                          <a:cs typeface="Calibri" panose="020F0502020204030204" pitchFamily="34" charset="0"/>
                        </a:rPr>
                        <a:t>醫學檢驗暨生物技術學系</a:t>
                      </a:r>
                      <a:endParaRPr lang="zh-TW" sz="1600" kern="100" dirty="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zh-TW" sz="1600" b="1" i="0" u="none" strike="noStrike"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5</a:t>
                      </a: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0">
                <a:tc>
                  <a:txBody>
                    <a:bodyPr/>
                    <a:lstStyle/>
                    <a:p>
                      <a:pPr marL="0" algn="ctr" defTabSz="914400" rtl="0" eaLnBrk="1" latinLnBrk="0" hangingPunct="1">
                        <a:spcAft>
                          <a:spcPts val="0"/>
                        </a:spcAft>
                      </a:pPr>
                      <a:r>
                        <a:rPr lang="zh-TW" sz="1600" b="1" kern="100" dirty="0">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梁峻瑋</a:t>
                      </a: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zh-TW" sz="1600" kern="0" dirty="0">
                          <a:effectLst/>
                          <a:latin typeface="Times New Roman" panose="02020603050405020304" pitchFamily="18" charset="0"/>
                          <a:ea typeface="標楷體" panose="03000509000000000000" pitchFamily="65" charset="-120"/>
                          <a:cs typeface="Calibri" panose="020F0502020204030204" pitchFamily="34" charset="0"/>
                        </a:rPr>
                        <a:t>醫學系</a:t>
                      </a:r>
                      <a:endParaRPr lang="zh-TW" sz="1600" kern="100" dirty="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zh-TW" sz="1600" b="1" i="0" u="none" strike="noStrike"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5</a:t>
                      </a:r>
                      <a:endParaRPr lang="en-US" altLang="zh-TW" sz="1600" b="1" i="0" u="none" strike="noStrike"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7494770"/>
                  </a:ext>
                </a:extLst>
              </a:tr>
              <a:tr h="0">
                <a:tc>
                  <a:txBody>
                    <a:bodyPr/>
                    <a:lstStyle/>
                    <a:p>
                      <a:pPr algn="ctr">
                        <a:spcAft>
                          <a:spcPts val="0"/>
                        </a:spcAft>
                      </a:pPr>
                      <a:r>
                        <a:rPr lang="zh-TW" altLang="en-US" sz="1600" b="1" kern="100" dirty="0" smtClean="0">
                          <a:effectLst/>
                          <a:latin typeface="標楷體" panose="03000509000000000000" pitchFamily="65" charset="-120"/>
                          <a:ea typeface="標楷體" panose="03000509000000000000" pitchFamily="65" charset="-120"/>
                          <a:cs typeface="Calibri" panose="020F0502020204030204" pitchFamily="34" charset="0"/>
                        </a:rPr>
                        <a:t>湯杕緯</a:t>
                      </a:r>
                      <a:endParaRPr lang="zh-TW" sz="1600" b="1" kern="100" dirty="0">
                        <a:effectLst/>
                        <a:latin typeface="標楷體" panose="03000509000000000000" pitchFamily="65" charset="-120"/>
                        <a:ea typeface="標楷體" panose="03000509000000000000" pitchFamily="65" charset="-120"/>
                        <a:cs typeface="Calibri" panose="020F0502020204030204" pitchFamily="34" charset="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zh-TW" altLang="en-US" sz="1600" kern="100" dirty="0" smtClean="0">
                          <a:effectLst/>
                          <a:latin typeface="標楷體" panose="03000509000000000000" pitchFamily="65" charset="-120"/>
                          <a:ea typeface="標楷體" panose="03000509000000000000" pitchFamily="65" charset="-120"/>
                          <a:cs typeface="Calibri" panose="020F0502020204030204" pitchFamily="34" charset="0"/>
                        </a:rPr>
                        <a:t>藥學系（所）</a:t>
                      </a:r>
                      <a:endParaRPr lang="zh-TW" sz="1600" kern="100" dirty="0">
                        <a:effectLst/>
                        <a:latin typeface="標楷體" panose="03000509000000000000" pitchFamily="65" charset="-120"/>
                        <a:ea typeface="標楷體" panose="03000509000000000000" pitchFamily="65" charset="-120"/>
                        <a:cs typeface="Calibri" panose="020F0502020204030204" pitchFamily="34" charset="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zh-TW" sz="1600" b="1" i="0" u="none" strike="noStrike"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5</a:t>
                      </a:r>
                      <a:endParaRPr lang="en-US" altLang="zh-TW" sz="1600" b="1" i="0" u="none" strike="noStrike"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415863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4243585433"/>
              </p:ext>
            </p:extLst>
          </p:nvPr>
        </p:nvGraphicFramePr>
        <p:xfrm>
          <a:off x="899593" y="4437112"/>
          <a:ext cx="3797325" cy="1500138"/>
        </p:xfrm>
        <a:graphic>
          <a:graphicData uri="http://schemas.openxmlformats.org/drawingml/2006/table">
            <a:tbl>
              <a:tblPr/>
              <a:tblGrid>
                <a:gridCol w="1008111">
                  <a:extLst>
                    <a:ext uri="{9D8B030D-6E8A-4147-A177-3AD203B41FA5}">
                      <a16:colId xmlns:a16="http://schemas.microsoft.com/office/drawing/2014/main" val="20000"/>
                    </a:ext>
                  </a:extLst>
                </a:gridCol>
                <a:gridCol w="2088232">
                  <a:extLst>
                    <a:ext uri="{9D8B030D-6E8A-4147-A177-3AD203B41FA5}">
                      <a16:colId xmlns:a16="http://schemas.microsoft.com/office/drawing/2014/main" val="20002"/>
                    </a:ext>
                  </a:extLst>
                </a:gridCol>
                <a:gridCol w="700982">
                  <a:extLst>
                    <a:ext uri="{9D8B030D-6E8A-4147-A177-3AD203B41FA5}">
                      <a16:colId xmlns:a16="http://schemas.microsoft.com/office/drawing/2014/main" val="20005"/>
                    </a:ext>
                  </a:extLst>
                </a:gridCol>
              </a:tblGrid>
              <a:tr h="0">
                <a:tc>
                  <a:txBody>
                    <a:bodyPr/>
                    <a:lstStyle/>
                    <a:p>
                      <a:pPr algn="ctr" fontAlgn="ctr"/>
                      <a:r>
                        <a:rPr lang="zh-TW" altLang="en-US" sz="1600" b="1" i="0" u="none" strike="noStrike"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獲獎學生</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16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學生系所</a:t>
                      </a: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16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名次</a:t>
                      </a: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0">
                <a:tc>
                  <a:txBody>
                    <a:bodyPr/>
                    <a:lstStyle/>
                    <a:p>
                      <a:pPr algn="ctr">
                        <a:spcAft>
                          <a:spcPts val="0"/>
                        </a:spcAft>
                      </a:pPr>
                      <a:r>
                        <a:rPr lang="zh-TW" sz="1600" b="1" kern="0" dirty="0">
                          <a:effectLst/>
                          <a:latin typeface="Times New Roman" panose="02020603050405020304" pitchFamily="18" charset="0"/>
                          <a:ea typeface="標楷體" panose="03000509000000000000" pitchFamily="65" charset="-120"/>
                          <a:cs typeface="Calibri" panose="020F0502020204030204" pitchFamily="34" charset="0"/>
                        </a:rPr>
                        <a:t>柏貫中</a:t>
                      </a:r>
                      <a:endParaRPr lang="zh-TW" sz="1600" b="1" kern="100" dirty="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zh-TW" sz="1600" kern="1200" dirty="0">
                          <a:solidFill>
                            <a:schemeClr val="tx1"/>
                          </a:solidFill>
                          <a:latin typeface="標楷體" panose="03000509000000000000" pitchFamily="65" charset="-120"/>
                          <a:ea typeface="標楷體" panose="03000509000000000000" pitchFamily="65" charset="-120"/>
                          <a:cs typeface="Calibri" panose="020F0502020204030204" pitchFamily="34" charset="0"/>
                        </a:rPr>
                        <a:t>公共衛生學系</a:t>
                      </a: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zh-TW" altLang="en-US" sz="1600" b="1" i="0" u="none" strike="noStrike"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佳作</a:t>
                      </a:r>
                      <a:endParaRPr lang="en-US" altLang="zh-TW" sz="1600" b="1" i="0" u="none" strike="noStrike"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pPr algn="ctr">
                        <a:spcAft>
                          <a:spcPts val="0"/>
                        </a:spcAft>
                      </a:pPr>
                      <a:r>
                        <a:rPr lang="zh-TW" sz="1600" b="1" kern="0" dirty="0">
                          <a:effectLst/>
                          <a:latin typeface="Times New Roman" panose="02020603050405020304" pitchFamily="18" charset="0"/>
                          <a:ea typeface="標楷體" panose="03000509000000000000" pitchFamily="65" charset="-120"/>
                          <a:cs typeface="Calibri" panose="020F0502020204030204" pitchFamily="34" charset="0"/>
                        </a:rPr>
                        <a:t>張乃家</a:t>
                      </a:r>
                      <a:endParaRPr lang="zh-TW" sz="1600" b="1" kern="100" dirty="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zh-TW" sz="1600" kern="1200" dirty="0">
                          <a:solidFill>
                            <a:schemeClr val="tx1"/>
                          </a:solidFill>
                          <a:latin typeface="標楷體" panose="03000509000000000000" pitchFamily="65" charset="-120"/>
                          <a:ea typeface="標楷體" panose="03000509000000000000" pitchFamily="65" charset="-120"/>
                          <a:cs typeface="Calibri" panose="020F0502020204030204" pitchFamily="34" charset="0"/>
                        </a:rPr>
                        <a:t>醫務管理學系</a:t>
                      </a: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zh-TW" altLang="en-US" sz="1600" b="1" i="0" u="none" strike="noStrike"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佳作</a:t>
                      </a:r>
                      <a:endParaRPr lang="en-US" altLang="zh-TW" sz="1600" b="1" i="0" u="none" strike="noStrike"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pPr algn="ctr">
                        <a:spcAft>
                          <a:spcPts val="0"/>
                        </a:spcAft>
                      </a:pPr>
                      <a:r>
                        <a:rPr lang="zh-TW" sz="1600" b="1" kern="0" dirty="0">
                          <a:effectLst/>
                          <a:latin typeface="Times New Roman" panose="02020603050405020304" pitchFamily="18" charset="0"/>
                          <a:ea typeface="標楷體" panose="03000509000000000000" pitchFamily="65" charset="-120"/>
                          <a:cs typeface="Calibri" panose="020F0502020204030204" pitchFamily="34" charset="0"/>
                        </a:rPr>
                        <a:t>曹捷晰</a:t>
                      </a:r>
                      <a:endParaRPr lang="zh-TW" sz="1600" b="1" kern="100" dirty="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zh-TW" sz="1600" kern="1200" dirty="0">
                          <a:solidFill>
                            <a:schemeClr val="tx1"/>
                          </a:solidFill>
                          <a:latin typeface="標楷體" panose="03000509000000000000" pitchFamily="65" charset="-120"/>
                          <a:ea typeface="標楷體" panose="03000509000000000000" pitchFamily="65" charset="-120"/>
                          <a:cs typeface="Calibri" panose="020F0502020204030204" pitchFamily="34" charset="0"/>
                        </a:rPr>
                        <a:t>食品安全學系</a:t>
                      </a: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zh-TW" altLang="en-US" sz="1600" b="1" i="0" u="none" strike="noStrike"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佳作</a:t>
                      </a:r>
                      <a:endParaRPr lang="en-US" altLang="zh-TW" sz="1600" b="1" i="0" u="none" strike="noStrike"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pPr algn="ctr">
                        <a:spcAft>
                          <a:spcPts val="0"/>
                        </a:spcAft>
                      </a:pPr>
                      <a:r>
                        <a:rPr lang="zh-TW" sz="1600" b="1" kern="0" dirty="0">
                          <a:effectLst/>
                          <a:latin typeface="Times New Roman" panose="02020603050405020304" pitchFamily="18" charset="0"/>
                          <a:ea typeface="標楷體" panose="03000509000000000000" pitchFamily="65" charset="-120"/>
                          <a:cs typeface="Calibri" panose="020F0502020204030204" pitchFamily="34" charset="0"/>
                        </a:rPr>
                        <a:t>辜于芮</a:t>
                      </a:r>
                      <a:endParaRPr lang="zh-TW" sz="1600" b="1" kern="100" dirty="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zh-TW" sz="1600" kern="1200" dirty="0">
                          <a:solidFill>
                            <a:schemeClr val="tx1"/>
                          </a:solidFill>
                          <a:latin typeface="標楷體" panose="03000509000000000000" pitchFamily="65" charset="-120"/>
                          <a:ea typeface="標楷體" panose="03000509000000000000" pitchFamily="65" charset="-120"/>
                          <a:cs typeface="Calibri" panose="020F0502020204030204" pitchFamily="34" charset="0"/>
                        </a:rPr>
                        <a:t>高齡健康管理學系</a:t>
                      </a: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zh-TW" altLang="en-US" sz="1600" b="1" i="0" u="none" strike="noStrike"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佳作</a:t>
                      </a:r>
                      <a:endParaRPr lang="en-US" altLang="zh-TW" sz="1600" b="1" i="0" u="none" strike="noStrike"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pPr algn="ctr">
                        <a:spcAft>
                          <a:spcPts val="0"/>
                        </a:spcAft>
                      </a:pPr>
                      <a:r>
                        <a:rPr lang="zh-TW" sz="1600" b="1" kern="0" dirty="0">
                          <a:effectLst/>
                          <a:latin typeface="Times New Roman" panose="02020603050405020304" pitchFamily="18" charset="0"/>
                          <a:ea typeface="標楷體" panose="03000509000000000000" pitchFamily="65" charset="-120"/>
                          <a:cs typeface="Calibri" panose="020F0502020204030204" pitchFamily="34" charset="0"/>
                        </a:rPr>
                        <a:t>張晨</a:t>
                      </a:r>
                      <a:endParaRPr lang="zh-TW" sz="1600" b="1" kern="100" dirty="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zh-TW" sz="1600" kern="1200" dirty="0">
                          <a:solidFill>
                            <a:schemeClr val="tx1"/>
                          </a:solidFill>
                          <a:latin typeface="標楷體" panose="03000509000000000000" pitchFamily="65" charset="-120"/>
                          <a:ea typeface="標楷體" panose="03000509000000000000" pitchFamily="65" charset="-120"/>
                          <a:cs typeface="Calibri" panose="020F0502020204030204" pitchFamily="34" charset="0"/>
                        </a:rPr>
                        <a:t>學士後護理學系</a:t>
                      </a: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zh-TW" altLang="en-US" sz="1600" b="1" i="0" u="none" strike="noStrike"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佳作</a:t>
                      </a:r>
                      <a:endParaRPr lang="en-US" altLang="zh-TW" sz="1600" b="1" i="0" u="none" strike="noStrike"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4" marR="6184" marT="6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pic>
        <p:nvPicPr>
          <p:cNvPr id="3" name="圖片 2"/>
          <p:cNvPicPr>
            <a:picLocks noChangeAspect="1"/>
          </p:cNvPicPr>
          <p:nvPr/>
        </p:nvPicPr>
        <p:blipFill rotWithShape="1">
          <a:blip r:embed="rId2" cstate="print">
            <a:extLst>
              <a:ext uri="{28A0092B-C50C-407E-A947-70E740481C1C}">
                <a14:useLocalDpi xmlns:a14="http://schemas.microsoft.com/office/drawing/2010/main" val="0"/>
              </a:ext>
            </a:extLst>
          </a:blip>
          <a:srcRect l="6688" t="14563" r="9051" b="7476"/>
          <a:stretch/>
        </p:blipFill>
        <p:spPr>
          <a:xfrm>
            <a:off x="4823517" y="1324178"/>
            <a:ext cx="3996955" cy="2465412"/>
          </a:xfrm>
          <a:prstGeom prst="rect">
            <a:avLst/>
          </a:prstGeom>
        </p:spPr>
      </p:pic>
      <p:pic>
        <p:nvPicPr>
          <p:cNvPr id="4" name="圖片 3"/>
          <p:cNvPicPr>
            <a:picLocks noChangeAspect="1"/>
          </p:cNvPicPr>
          <p:nvPr/>
        </p:nvPicPr>
        <p:blipFill rotWithShape="1">
          <a:blip r:embed="rId3" cstate="print">
            <a:extLst>
              <a:ext uri="{28A0092B-C50C-407E-A947-70E740481C1C}">
                <a14:useLocalDpi xmlns:a14="http://schemas.microsoft.com/office/drawing/2010/main" val="0"/>
              </a:ext>
            </a:extLst>
          </a:blip>
          <a:srcRect l="5902" t="14041" r="8264" b="7131"/>
          <a:stretch/>
        </p:blipFill>
        <p:spPr>
          <a:xfrm>
            <a:off x="4823517" y="3971402"/>
            <a:ext cx="3995859" cy="24315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677863" y="42863"/>
            <a:ext cx="8215312" cy="1368425"/>
          </a:xfrm>
        </p:spPr>
        <p:txBody>
          <a:bodyPr/>
          <a:lstStyle/>
          <a:p>
            <a:r>
              <a:rPr lang="zh-TW" altLang="en-US" sz="2500" dirty="0" smtClean="0">
                <a:latin typeface="Calibri" panose="020F0502020204030204" pitchFamily="34" charset="0"/>
                <a:ea typeface="微軟正黑體" panose="020B0604030504040204" pitchFamily="34" charset="-120"/>
                <a:cs typeface="Calibri" panose="020F0502020204030204" pitchFamily="34" charset="0"/>
              </a:rPr>
              <a:t>科技部</a:t>
            </a:r>
            <a:r>
              <a:rPr lang="en-US" altLang="zh-TW" sz="2500" dirty="0" smtClean="0">
                <a:latin typeface="Calibri" panose="020F0502020204030204" pitchFamily="34" charset="0"/>
                <a:ea typeface="微軟正黑體" panose="020B0604030504040204" pitchFamily="34" charset="-120"/>
                <a:cs typeface="Calibri" panose="020F0502020204030204" pitchFamily="34" charset="0"/>
              </a:rPr>
              <a:t>108</a:t>
            </a:r>
            <a:r>
              <a:rPr lang="zh-TW" altLang="zh-TW" sz="2500" dirty="0" smtClean="0">
                <a:latin typeface="Calibri" panose="020F0502020204030204" pitchFamily="34" charset="0"/>
                <a:ea typeface="微軟正黑體" panose="020B0604030504040204" pitchFamily="34" charset="-120"/>
                <a:cs typeface="Calibri" panose="020F0502020204030204" pitchFamily="34" charset="0"/>
              </a:rPr>
              <a:t>年度大專學生研究計畫研究創作獎共</a:t>
            </a:r>
            <a:r>
              <a:rPr lang="en-US" altLang="zh-TW" sz="2500" dirty="0" smtClean="0">
                <a:latin typeface="Calibri" panose="020F0502020204030204" pitchFamily="34" charset="0"/>
                <a:ea typeface="微軟正黑體" panose="020B0604030504040204" pitchFamily="34" charset="-120"/>
                <a:cs typeface="Calibri" panose="020F0502020204030204" pitchFamily="34" charset="0"/>
              </a:rPr>
              <a:t>3</a:t>
            </a:r>
            <a:r>
              <a:rPr lang="zh-TW" altLang="zh-TW" sz="2500" dirty="0" smtClean="0">
                <a:latin typeface="Calibri" panose="020F0502020204030204" pitchFamily="34" charset="0"/>
                <a:ea typeface="微軟正黑體" panose="020B0604030504040204" pitchFamily="34" charset="-120"/>
                <a:cs typeface="Calibri" panose="020F0502020204030204" pitchFamily="34" charset="0"/>
              </a:rPr>
              <a:t>名學生獲獎，每位獲獎學生發給獎金新臺幣</a:t>
            </a:r>
            <a:r>
              <a:rPr lang="en-US" altLang="zh-TW" sz="2500" dirty="0" smtClean="0">
                <a:latin typeface="Calibri" panose="020F0502020204030204" pitchFamily="34" charset="0"/>
                <a:ea typeface="微軟正黑體" panose="020B0604030504040204" pitchFamily="34" charset="-120"/>
                <a:cs typeface="Calibri" panose="020F0502020204030204" pitchFamily="34" charset="0"/>
              </a:rPr>
              <a:t>2</a:t>
            </a:r>
            <a:r>
              <a:rPr lang="zh-TW" altLang="zh-TW" sz="2500" dirty="0" smtClean="0">
                <a:latin typeface="Calibri" panose="020F0502020204030204" pitchFamily="34" charset="0"/>
                <a:ea typeface="微軟正黑體" panose="020B0604030504040204" pitchFamily="34" charset="-120"/>
                <a:cs typeface="Calibri" panose="020F0502020204030204" pitchFamily="34" charset="0"/>
              </a:rPr>
              <a:t>萬元及獎狀乙紙；獲獎學生之指導教授科技部頒發獎牌乙座</a:t>
            </a:r>
            <a:r>
              <a:rPr lang="zh-TW" altLang="en-US" sz="2500" dirty="0" smtClean="0">
                <a:latin typeface="Calibri" panose="020F0502020204030204" pitchFamily="34" charset="0"/>
                <a:ea typeface="微軟正黑體" panose="020B0604030504040204" pitchFamily="34" charset="-120"/>
                <a:cs typeface="Calibri" panose="020F0502020204030204" pitchFamily="34" charset="0"/>
              </a:rPr>
              <a:t>。</a:t>
            </a:r>
          </a:p>
        </p:txBody>
      </p:sp>
      <p:graphicFrame>
        <p:nvGraphicFramePr>
          <p:cNvPr id="6" name="表格 5"/>
          <p:cNvGraphicFramePr>
            <a:graphicFrameLocks noGrp="1"/>
          </p:cNvGraphicFramePr>
          <p:nvPr>
            <p:extLst>
              <p:ext uri="{D42A27DB-BD31-4B8C-83A1-F6EECF244321}">
                <p14:modId xmlns:p14="http://schemas.microsoft.com/office/powerpoint/2010/main" val="2143838888"/>
              </p:ext>
            </p:extLst>
          </p:nvPr>
        </p:nvGraphicFramePr>
        <p:xfrm>
          <a:off x="754881" y="4246540"/>
          <a:ext cx="8137599" cy="2422820"/>
        </p:xfrm>
        <a:graphic>
          <a:graphicData uri="http://schemas.openxmlformats.org/drawingml/2006/table">
            <a:tbl>
              <a:tblPr/>
              <a:tblGrid>
                <a:gridCol w="473911">
                  <a:extLst>
                    <a:ext uri="{9D8B030D-6E8A-4147-A177-3AD203B41FA5}">
                      <a16:colId xmlns:a16="http://schemas.microsoft.com/office/drawing/2014/main" val="20000"/>
                    </a:ext>
                  </a:extLst>
                </a:gridCol>
                <a:gridCol w="1060894">
                  <a:extLst>
                    <a:ext uri="{9D8B030D-6E8A-4147-A177-3AD203B41FA5}">
                      <a16:colId xmlns:a16="http://schemas.microsoft.com/office/drawing/2014/main" val="20001"/>
                    </a:ext>
                  </a:extLst>
                </a:gridCol>
                <a:gridCol w="1517293">
                  <a:extLst>
                    <a:ext uri="{9D8B030D-6E8A-4147-A177-3AD203B41FA5}">
                      <a16:colId xmlns:a16="http://schemas.microsoft.com/office/drawing/2014/main" val="20002"/>
                    </a:ext>
                  </a:extLst>
                </a:gridCol>
                <a:gridCol w="1034520">
                  <a:extLst>
                    <a:ext uri="{9D8B030D-6E8A-4147-A177-3AD203B41FA5}">
                      <a16:colId xmlns:a16="http://schemas.microsoft.com/office/drawing/2014/main" val="20003"/>
                    </a:ext>
                  </a:extLst>
                </a:gridCol>
                <a:gridCol w="4050981">
                  <a:extLst>
                    <a:ext uri="{9D8B030D-6E8A-4147-A177-3AD203B41FA5}">
                      <a16:colId xmlns:a16="http://schemas.microsoft.com/office/drawing/2014/main" val="20004"/>
                    </a:ext>
                  </a:extLst>
                </a:gridCol>
              </a:tblGrid>
              <a:tr h="243032">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algn="ctr" fontAlgn="ctr"/>
                      <a:r>
                        <a:rPr lang="zh-TW" altLang="en-US" sz="1400" b="1" i="0" u="none" strike="noStrike" dirty="0" smtClean="0">
                          <a:solidFill>
                            <a:srgbClr val="003366"/>
                          </a:solidFill>
                          <a:effectLst/>
                          <a:latin typeface="Times New Roman" panose="02020603050405020304" pitchFamily="18" charset="0"/>
                          <a:ea typeface="標楷體" panose="03000509000000000000" pitchFamily="65" charset="-120"/>
                          <a:cs typeface="Times New Roman" panose="02020603050405020304" pitchFamily="18" charset="0"/>
                        </a:rPr>
                        <a:t>編號</a:t>
                      </a:r>
                      <a:endParaRPr lang="zh-TW" altLang="en-US" sz="1400" b="1" i="0" u="none" strike="noStrike" dirty="0">
                        <a:solidFill>
                          <a:srgbClr val="003366"/>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algn="ctr" fontAlgn="ctr"/>
                      <a:r>
                        <a:rPr lang="zh-TW" altLang="en-US" sz="1400" b="1" i="0" u="none" strike="noStrike" dirty="0" smtClean="0">
                          <a:solidFill>
                            <a:srgbClr val="003366"/>
                          </a:solidFill>
                          <a:effectLst/>
                          <a:latin typeface="Times New Roman" panose="02020603050405020304" pitchFamily="18" charset="0"/>
                          <a:ea typeface="標楷體" panose="03000509000000000000" pitchFamily="65" charset="-120"/>
                          <a:cs typeface="Times New Roman" panose="02020603050405020304" pitchFamily="18" charset="0"/>
                        </a:rPr>
                        <a:t>獲獎學生</a:t>
                      </a:r>
                      <a:endParaRPr lang="zh-TW" altLang="en-US" sz="1400" b="1" i="0" u="none" strike="noStrike" dirty="0">
                        <a:solidFill>
                          <a:srgbClr val="003366"/>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algn="ctr" fontAlgn="ctr"/>
                      <a:r>
                        <a:rPr lang="zh-TW" altLang="en-US" sz="1400" b="1" i="0" u="none" strike="noStrike" dirty="0">
                          <a:solidFill>
                            <a:srgbClr val="003366"/>
                          </a:solidFill>
                          <a:effectLst/>
                          <a:latin typeface="Times New Roman" panose="02020603050405020304" pitchFamily="18" charset="0"/>
                          <a:ea typeface="標楷體" panose="03000509000000000000" pitchFamily="65" charset="-120"/>
                          <a:cs typeface="Times New Roman" panose="02020603050405020304" pitchFamily="18" charset="0"/>
                        </a:rPr>
                        <a:t>學生學校</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400" b="1" i="0" u="none" strike="noStrike" kern="1200" dirty="0" smtClean="0">
                          <a:solidFill>
                            <a:srgbClr val="003366"/>
                          </a:solidFill>
                          <a:effectLst/>
                          <a:latin typeface="Times New Roman" panose="02020603050405020304" pitchFamily="18" charset="0"/>
                          <a:ea typeface="標楷體" panose="03000509000000000000" pitchFamily="65" charset="-120"/>
                          <a:cs typeface="Times New Roman" panose="02020603050405020304" pitchFamily="18" charset="0"/>
                        </a:rPr>
                        <a:t>指導教授</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algn="ctr" fontAlgn="ctr"/>
                      <a:r>
                        <a:rPr lang="zh-TW" altLang="en-US" sz="1400" b="1" i="0" u="none" strike="noStrike" dirty="0">
                          <a:solidFill>
                            <a:srgbClr val="003366"/>
                          </a:solidFill>
                          <a:effectLst/>
                          <a:latin typeface="Times New Roman" panose="02020603050405020304" pitchFamily="18" charset="0"/>
                          <a:ea typeface="標楷體" panose="03000509000000000000" pitchFamily="65" charset="-120"/>
                          <a:cs typeface="Times New Roman" panose="02020603050405020304" pitchFamily="18" charset="0"/>
                        </a:rPr>
                        <a:t>計畫名稱</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638470">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algn="ctr">
                        <a:lnSpc>
                          <a:spcPts val="1400"/>
                        </a:lnSpc>
                        <a:spcAft>
                          <a:spcPts val="0"/>
                        </a:spcAft>
                      </a:pPr>
                      <a:r>
                        <a:rPr lang="en-US" altLang="zh-TW" sz="1600" kern="100"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dirty="0">
                        <a:latin typeface="Times New Roman" panose="02020603050405020304" pitchFamily="18" charset="0"/>
                        <a:ea typeface="標楷體" panose="03000509000000000000" pitchFamily="65" charset="-120"/>
                        <a:cs typeface="Times New Roman" panose="02020603050405020304" pitchFamily="18" charset="0"/>
                      </a:endParaRPr>
                    </a:p>
                  </a:txBody>
                  <a:tcPr marL="11610" marR="1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600" b="0" i="0" u="none" strike="noStrike" kern="1200" dirty="0" smtClean="0">
                          <a:solidFill>
                            <a:srgbClr val="9C0006"/>
                          </a:solidFill>
                          <a:effectLst/>
                          <a:latin typeface="Times New Roman" panose="02020603050405020304" pitchFamily="18" charset="0"/>
                          <a:ea typeface="標楷體" panose="03000509000000000000" pitchFamily="65" charset="-120"/>
                          <a:cs typeface="Times New Roman" panose="02020603050405020304" pitchFamily="18" charset="0"/>
                        </a:rPr>
                        <a:t>王子豪</a:t>
                      </a:r>
                    </a:p>
                  </a:txBody>
                  <a:tcPr marL="13871" marR="13871" marT="13871" marB="138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0" algn="l" defTabSz="914400" rtl="0" eaLnBrk="1" fontAlgn="ctr" latinLnBrk="0" hangingPunct="1"/>
                      <a:r>
                        <a:rPr lang="zh-TW" altLang="en-US" sz="1600" b="0" i="0" u="none" strike="noStrike" kern="12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臺北醫學大學醫學系</a:t>
                      </a:r>
                      <a:endParaRPr lang="zh-TW" altLang="en-US" sz="16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871" marR="13871" marT="13871" marB="138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0" algn="ctr" defTabSz="914400" rtl="0" eaLnBrk="1" fontAlgn="ctr" latinLnBrk="0" hangingPunct="1"/>
                      <a:r>
                        <a:rPr lang="zh-TW" altLang="en-US" sz="1600" b="0" i="0" u="none" strike="noStrike" kern="1200" dirty="0" smtClean="0">
                          <a:solidFill>
                            <a:srgbClr val="9C0006"/>
                          </a:solidFill>
                          <a:effectLst/>
                          <a:latin typeface="Times New Roman" panose="02020603050405020304" pitchFamily="18" charset="0"/>
                          <a:ea typeface="標楷體" panose="03000509000000000000" pitchFamily="65" charset="-120"/>
                          <a:cs typeface="Times New Roman" panose="02020603050405020304" pitchFamily="18" charset="0"/>
                        </a:rPr>
                        <a:t>張資昊</a:t>
                      </a:r>
                    </a:p>
                  </a:txBody>
                  <a:tcPr marL="13871" marR="13871" marT="13871" marB="138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0" algn="l" defTabSz="914400" rtl="0" eaLnBrk="1" fontAlgn="ctr" latinLnBrk="0" hangingPunct="1"/>
                      <a:r>
                        <a:rPr lang="en-US" altLang="zh-TW" sz="1600" b="0"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Deep Learning-based analysis with Multi-Omics</a:t>
                      </a:r>
                      <a:r>
                        <a:rPr lang="zh-TW" altLang="en-US" sz="1600" b="0"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b="0"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data for prognosis prediction of Prostate Cancer</a:t>
                      </a:r>
                      <a:endPar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871" marR="13871" marT="13871" marB="138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70659">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0" marR="0" indent="0" algn="ctr" defTabSz="914400" rtl="0" eaLnBrk="1" fontAlgn="auto" latinLnBrk="0" hangingPunct="1">
                        <a:lnSpc>
                          <a:spcPts val="1400"/>
                        </a:lnSpc>
                        <a:spcBef>
                          <a:spcPts val="0"/>
                        </a:spcBef>
                        <a:spcAft>
                          <a:spcPts val="0"/>
                        </a:spcAft>
                        <a:buClrTx/>
                        <a:buSzTx/>
                        <a:buFontTx/>
                        <a:buNone/>
                        <a:tabLst/>
                        <a:defRPr/>
                      </a:pPr>
                      <a:r>
                        <a:rPr lang="en-US" altLang="zh-TW" sz="1600" kern="1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endParaRPr lang="zh-TW" altLang="zh-TW" sz="1600" kern="1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11610" marR="1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600" b="0" i="0" u="none" strike="noStrike" kern="1200" dirty="0" smtClean="0">
                          <a:solidFill>
                            <a:srgbClr val="9C0006"/>
                          </a:solidFill>
                          <a:effectLst/>
                          <a:latin typeface="Times New Roman" panose="02020603050405020304" pitchFamily="18" charset="0"/>
                          <a:ea typeface="標楷體" panose="03000509000000000000" pitchFamily="65" charset="-120"/>
                          <a:cs typeface="Times New Roman" panose="02020603050405020304" pitchFamily="18" charset="0"/>
                        </a:rPr>
                        <a:t>陳家妤</a:t>
                      </a:r>
                    </a:p>
                  </a:txBody>
                  <a:tcPr marL="13871" marR="13871" marT="13871" marB="138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0" algn="l" defTabSz="914400" rtl="0" eaLnBrk="1" fontAlgn="ctr" latinLnBrk="0" hangingPunct="1"/>
                      <a:r>
                        <a:rPr lang="zh-TW" altLang="en-US" sz="1600" b="0" i="0" u="none" strike="noStrike" kern="12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臺北醫學大學護理學系</a:t>
                      </a:r>
                      <a:endParaRPr lang="zh-TW" altLang="en-US" sz="16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871" marR="13871" marT="13871" marB="138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0" algn="ctr" defTabSz="914400" rtl="0" eaLnBrk="1" fontAlgn="ctr" latinLnBrk="0" hangingPunct="1"/>
                      <a:r>
                        <a:rPr lang="zh-TW" altLang="en-US" sz="1600" b="0" i="0" u="none" strike="noStrike" kern="1200" dirty="0" smtClean="0">
                          <a:solidFill>
                            <a:srgbClr val="9C0006"/>
                          </a:solidFill>
                          <a:effectLst/>
                          <a:latin typeface="Times New Roman" panose="02020603050405020304" pitchFamily="18" charset="0"/>
                          <a:ea typeface="標楷體" panose="03000509000000000000" pitchFamily="65" charset="-120"/>
                          <a:cs typeface="Times New Roman" panose="02020603050405020304" pitchFamily="18" charset="0"/>
                        </a:rPr>
                        <a:t>周桂如</a:t>
                      </a:r>
                    </a:p>
                  </a:txBody>
                  <a:tcPr marL="13871" marR="13871" marT="13871" marB="138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0" algn="l" defTabSz="914400" rtl="0" eaLnBrk="1" fontAlgn="ctr" latinLnBrk="0" hangingPunct="1"/>
                      <a:r>
                        <a:rPr lang="zh-TW" altLang="en-US" sz="1600" b="0"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認知功能訓練對健康老人心智彈性成效之探討：一臨床試驗研究</a:t>
                      </a:r>
                      <a:endPar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871" marR="13871" marT="13871" marB="138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7065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altLang="zh-TW" sz="1600" kern="1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endParaRPr lang="zh-TW" altLang="zh-TW" sz="1600" kern="1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11610" marR="11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600" b="0" i="0" u="none" strike="noStrike" kern="1200" dirty="0" smtClean="0">
                          <a:solidFill>
                            <a:srgbClr val="9C0006"/>
                          </a:solidFill>
                          <a:effectLst/>
                          <a:latin typeface="Times New Roman" panose="02020603050405020304" pitchFamily="18" charset="0"/>
                          <a:ea typeface="標楷體" panose="03000509000000000000" pitchFamily="65" charset="-120"/>
                          <a:cs typeface="Times New Roman" panose="02020603050405020304" pitchFamily="18" charset="0"/>
                        </a:rPr>
                        <a:t>彭筑馨</a:t>
                      </a:r>
                    </a:p>
                  </a:txBody>
                  <a:tcPr marL="13871" marR="13871" marT="13871" marB="138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zh-TW" altLang="en-US" sz="1600" b="0" i="0" u="none" strike="noStrike" kern="12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臺北醫學大學呼吸治療學系</a:t>
                      </a:r>
                      <a:endParaRPr lang="zh-TW" altLang="en-US" sz="16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871" marR="13871" marT="13871" marB="138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zh-TW" altLang="en-US" sz="1600" b="0" i="0" u="none" strike="noStrike" kern="1200" dirty="0" smtClean="0">
                          <a:solidFill>
                            <a:srgbClr val="9C0006"/>
                          </a:solidFill>
                          <a:effectLst/>
                          <a:latin typeface="Times New Roman" panose="02020603050405020304" pitchFamily="18" charset="0"/>
                          <a:ea typeface="標楷體" panose="03000509000000000000" pitchFamily="65" charset="-120"/>
                          <a:cs typeface="Times New Roman" panose="02020603050405020304" pitchFamily="18" charset="0"/>
                        </a:rPr>
                        <a:t>吳昌衛</a:t>
                      </a:r>
                    </a:p>
                  </a:txBody>
                  <a:tcPr marL="13871" marR="13871" marT="13871" marB="138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zh-TW" altLang="en-US" sz="1600" b="0"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失調的大腦時鐘？探討老化歷程如何改變大腦網路的晝夜節律</a:t>
                      </a:r>
                      <a:endPar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871" marR="13871" marT="13871" marB="138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0073203"/>
                  </a:ext>
                </a:extLst>
              </a:tr>
            </a:tbl>
          </a:graphicData>
        </a:graphic>
      </p:graphicFrame>
      <p:pic>
        <p:nvPicPr>
          <p:cNvPr id="2" name="圖片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15744" b="9838"/>
          <a:stretch/>
        </p:blipFill>
        <p:spPr>
          <a:xfrm>
            <a:off x="1920823" y="1196752"/>
            <a:ext cx="5805714" cy="2880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字方塊 1"/>
          <p:cNvSpPr txBox="1">
            <a:spLocks noChangeArrowheads="1"/>
          </p:cNvSpPr>
          <p:nvPr/>
        </p:nvSpPr>
        <p:spPr bwMode="auto">
          <a:xfrm>
            <a:off x="1763713" y="2781300"/>
            <a:ext cx="64087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新細明體" panose="02020500000000000000" pitchFamily="18" charset="-120"/>
              </a:defRPr>
            </a:lvl1pPr>
            <a:lvl2pPr marL="742950" indent="-285750">
              <a:defRPr>
                <a:solidFill>
                  <a:schemeClr val="tx1"/>
                </a:solidFill>
                <a:latin typeface="Constantia" panose="02030602050306030303" pitchFamily="18" charset="0"/>
                <a:ea typeface="新細明體" panose="02020500000000000000" pitchFamily="18" charset="-120"/>
              </a:defRPr>
            </a:lvl2pPr>
            <a:lvl3pPr marL="1143000" indent="-228600">
              <a:defRPr>
                <a:solidFill>
                  <a:schemeClr val="tx1"/>
                </a:solidFill>
                <a:latin typeface="Constantia" panose="02030602050306030303" pitchFamily="18" charset="0"/>
                <a:ea typeface="新細明體" panose="02020500000000000000" pitchFamily="18" charset="-120"/>
              </a:defRPr>
            </a:lvl3pPr>
            <a:lvl4pPr marL="1600200" indent="-228600">
              <a:defRPr>
                <a:solidFill>
                  <a:schemeClr val="tx1"/>
                </a:solidFill>
                <a:latin typeface="Constantia" panose="02030602050306030303" pitchFamily="18" charset="0"/>
                <a:ea typeface="新細明體" panose="02020500000000000000" pitchFamily="18" charset="-120"/>
              </a:defRPr>
            </a:lvl4pPr>
            <a:lvl5pPr marL="2057400" indent="-228600">
              <a:defRPr>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新細明體" panose="02020500000000000000" pitchFamily="18" charset="-120"/>
              </a:defRPr>
            </a:lvl9pPr>
          </a:lstStyle>
          <a:p>
            <a:r>
              <a:rPr lang="zh-TW" altLang="en-US" sz="9600" b="1" dirty="0">
                <a:solidFill>
                  <a:srgbClr val="345B82"/>
                </a:solidFill>
                <a:latin typeface="微軟正黑體" panose="020B0604030504040204" pitchFamily="34" charset="-120"/>
                <a:ea typeface="微軟正黑體" panose="020B0604030504040204" pitchFamily="34" charset="-120"/>
              </a:rPr>
              <a:t>感謝聆聽！</a:t>
            </a: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zh-TW" altLang="en-US" sz="2800" dirty="0" smtClean="0">
                <a:cs typeface="Calibri" panose="020F0502020204030204" pitchFamily="34" charset="0"/>
              </a:rPr>
              <a:t>科技</a:t>
            </a:r>
            <a:r>
              <a:rPr lang="zh-TW" altLang="en-US" sz="2800" dirty="0">
                <a:cs typeface="Calibri" panose="020F0502020204030204" pitchFamily="34" charset="0"/>
              </a:rPr>
              <a:t>部</a:t>
            </a:r>
            <a:r>
              <a:rPr lang="en-US" altLang="zh-TW" sz="2800" dirty="0">
                <a:cs typeface="Calibri" panose="020F0502020204030204" pitchFamily="34" charset="0"/>
              </a:rPr>
              <a:t>110</a:t>
            </a:r>
            <a:r>
              <a:rPr lang="zh-TW" altLang="en-US" sz="2800" dirty="0">
                <a:cs typeface="Calibri" panose="020F0502020204030204" pitchFamily="34" charset="0"/>
              </a:rPr>
              <a:t>年度「大專學生研究計畫」申請校內截止期限為</a:t>
            </a:r>
            <a:r>
              <a:rPr lang="en-US" altLang="zh-TW" sz="2800" dirty="0">
                <a:cs typeface="Calibri" panose="020F0502020204030204" pitchFamily="34" charset="0"/>
              </a:rPr>
              <a:t>??</a:t>
            </a:r>
          </a:p>
          <a:p>
            <a:pPr marL="274320" indent="-274320" fontAlgn="auto">
              <a:spcAft>
                <a:spcPts val="0"/>
              </a:spcAft>
              <a:buClr>
                <a:schemeClr val="accent3"/>
              </a:buClr>
              <a:buFont typeface="Wingdings 2"/>
              <a:buChar char=""/>
              <a:defRPr/>
            </a:pPr>
            <a:endParaRPr lang="en-US" altLang="zh-TW" sz="2800" b="1" dirty="0">
              <a:solidFill>
                <a:srgbClr val="0000FF"/>
              </a:solidFill>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r>
              <a:rPr lang="zh-TW" altLang="en-US" sz="3200" b="1" dirty="0" smtClean="0">
                <a:solidFill>
                  <a:srgbClr val="FF0000"/>
                </a:solidFill>
                <a:cs typeface="Calibri" panose="020F0502020204030204" pitchFamily="34" charset="0"/>
              </a:rPr>
              <a:t>學生</a:t>
            </a:r>
            <a:r>
              <a:rPr lang="zh-TW" altLang="en-US" sz="3200" b="1" dirty="0">
                <a:solidFill>
                  <a:srgbClr val="FF0000"/>
                </a:solidFill>
                <a:cs typeface="Calibri" panose="020F0502020204030204" pitchFamily="34" charset="0"/>
              </a:rPr>
              <a:t>：</a:t>
            </a:r>
            <a:r>
              <a:rPr lang="en-US" altLang="zh-TW" sz="3200" b="1" dirty="0">
                <a:solidFill>
                  <a:srgbClr val="FF0000"/>
                </a:solidFill>
                <a:cs typeface="Calibri" panose="020F0502020204030204" pitchFamily="34" charset="0"/>
              </a:rPr>
              <a:t>110</a:t>
            </a:r>
            <a:r>
              <a:rPr lang="zh-TW" altLang="en-US" sz="3200" b="1" dirty="0">
                <a:solidFill>
                  <a:srgbClr val="FF0000"/>
                </a:solidFill>
                <a:cs typeface="Calibri" panose="020F0502020204030204" pitchFamily="34" charset="0"/>
              </a:rPr>
              <a:t>年</a:t>
            </a:r>
            <a:r>
              <a:rPr lang="en-US" altLang="zh-TW" sz="3200" b="1" dirty="0">
                <a:solidFill>
                  <a:srgbClr val="FF0000"/>
                </a:solidFill>
                <a:cs typeface="Calibri" panose="020F0502020204030204" pitchFamily="34" charset="0"/>
              </a:rPr>
              <a:t>02</a:t>
            </a:r>
            <a:r>
              <a:rPr lang="zh-TW" altLang="en-US" sz="3200" b="1" dirty="0">
                <a:solidFill>
                  <a:srgbClr val="FF0000"/>
                </a:solidFill>
                <a:cs typeface="Calibri" panose="020F0502020204030204" pitchFamily="34" charset="0"/>
              </a:rPr>
              <a:t>月</a:t>
            </a:r>
            <a:r>
              <a:rPr lang="en-US" altLang="zh-TW" sz="3200" b="1" dirty="0">
                <a:solidFill>
                  <a:srgbClr val="FF0000"/>
                </a:solidFill>
                <a:cs typeface="Calibri" panose="020F0502020204030204" pitchFamily="34" charset="0"/>
              </a:rPr>
              <a:t>08</a:t>
            </a:r>
            <a:r>
              <a:rPr lang="zh-TW" altLang="en-US" sz="3200" b="1" dirty="0">
                <a:solidFill>
                  <a:srgbClr val="FF0000"/>
                </a:solidFill>
                <a:cs typeface="Calibri" panose="020F0502020204030204" pitchFamily="34" charset="0"/>
              </a:rPr>
              <a:t>日</a:t>
            </a:r>
            <a:r>
              <a:rPr lang="en-US" altLang="zh-TW" sz="3200" b="1" dirty="0">
                <a:solidFill>
                  <a:srgbClr val="FF0000"/>
                </a:solidFill>
                <a:cs typeface="Calibri" panose="020F0502020204030204" pitchFamily="34" charset="0"/>
              </a:rPr>
              <a:t>(</a:t>
            </a:r>
            <a:r>
              <a:rPr lang="zh-TW" altLang="en-US" sz="3200" b="1" dirty="0">
                <a:solidFill>
                  <a:srgbClr val="FF0000"/>
                </a:solidFill>
                <a:cs typeface="Calibri" panose="020F0502020204030204" pitchFamily="34" charset="0"/>
              </a:rPr>
              <a:t>一</a:t>
            </a:r>
            <a:r>
              <a:rPr lang="en-US" altLang="zh-TW" sz="3200" b="1" dirty="0">
                <a:solidFill>
                  <a:srgbClr val="FF0000"/>
                </a:solidFill>
                <a:cs typeface="Calibri" panose="020F0502020204030204" pitchFamily="34" charset="0"/>
              </a:rPr>
              <a:t>)</a:t>
            </a:r>
            <a:r>
              <a:rPr lang="zh-TW" altLang="en-US" sz="3200" b="1" dirty="0">
                <a:solidFill>
                  <a:srgbClr val="FF0000"/>
                </a:solidFill>
                <a:cs typeface="Calibri" panose="020F0502020204030204" pitchFamily="34" charset="0"/>
              </a:rPr>
              <a:t>中午</a:t>
            </a:r>
            <a:r>
              <a:rPr lang="en-US" altLang="zh-TW" sz="3200" b="1" dirty="0">
                <a:solidFill>
                  <a:srgbClr val="FF0000"/>
                </a:solidFill>
                <a:cs typeface="Calibri" panose="020F0502020204030204" pitchFamily="34" charset="0"/>
              </a:rPr>
              <a:t>12</a:t>
            </a:r>
            <a:r>
              <a:rPr lang="zh-TW" altLang="en-US" sz="3200" b="1" dirty="0">
                <a:solidFill>
                  <a:srgbClr val="FF0000"/>
                </a:solidFill>
                <a:cs typeface="Calibri" panose="020F0502020204030204" pitchFamily="34" charset="0"/>
              </a:rPr>
              <a:t>時前</a:t>
            </a:r>
          </a:p>
          <a:p>
            <a:pPr marL="274320" indent="-274320" fontAlgn="auto">
              <a:spcAft>
                <a:spcPts val="0"/>
              </a:spcAft>
              <a:buClr>
                <a:schemeClr val="accent3"/>
              </a:buClr>
              <a:buFont typeface="Wingdings 2"/>
              <a:buChar char=""/>
              <a:defRPr/>
            </a:pPr>
            <a:r>
              <a:rPr lang="zh-TW" altLang="en-US" sz="3200" b="1" dirty="0">
                <a:solidFill>
                  <a:srgbClr val="FF0000"/>
                </a:solidFill>
                <a:cs typeface="Calibri" panose="020F0502020204030204" pitchFamily="34" charset="0"/>
              </a:rPr>
              <a:t>指導教授：</a:t>
            </a:r>
            <a:r>
              <a:rPr lang="en-US" altLang="zh-TW" sz="3200" b="1" dirty="0">
                <a:solidFill>
                  <a:srgbClr val="FF0000"/>
                </a:solidFill>
                <a:cs typeface="Calibri" panose="020F0502020204030204" pitchFamily="34" charset="0"/>
              </a:rPr>
              <a:t>110</a:t>
            </a:r>
            <a:r>
              <a:rPr lang="zh-TW" altLang="en-US" sz="3200" b="1" dirty="0">
                <a:solidFill>
                  <a:srgbClr val="FF0000"/>
                </a:solidFill>
                <a:cs typeface="Calibri" panose="020F0502020204030204" pitchFamily="34" charset="0"/>
              </a:rPr>
              <a:t>年</a:t>
            </a:r>
            <a:r>
              <a:rPr lang="en-US" altLang="zh-TW" sz="3200" b="1" dirty="0">
                <a:solidFill>
                  <a:srgbClr val="FF0000"/>
                </a:solidFill>
                <a:cs typeface="Calibri" panose="020F0502020204030204" pitchFamily="34" charset="0"/>
              </a:rPr>
              <a:t>02</a:t>
            </a:r>
            <a:r>
              <a:rPr lang="zh-TW" altLang="en-US" sz="3200" b="1" dirty="0">
                <a:solidFill>
                  <a:srgbClr val="FF0000"/>
                </a:solidFill>
                <a:cs typeface="Calibri" panose="020F0502020204030204" pitchFamily="34" charset="0"/>
              </a:rPr>
              <a:t>月</a:t>
            </a:r>
            <a:r>
              <a:rPr lang="en-US" altLang="zh-TW" sz="3200" b="1" dirty="0">
                <a:solidFill>
                  <a:srgbClr val="FF0000"/>
                </a:solidFill>
                <a:cs typeface="Calibri" panose="020F0502020204030204" pitchFamily="34" charset="0"/>
              </a:rPr>
              <a:t>17</a:t>
            </a:r>
            <a:r>
              <a:rPr lang="zh-TW" altLang="en-US" sz="3200" b="1" dirty="0">
                <a:solidFill>
                  <a:srgbClr val="FF0000"/>
                </a:solidFill>
                <a:cs typeface="Calibri" panose="020F0502020204030204" pitchFamily="34" charset="0"/>
              </a:rPr>
              <a:t>日</a:t>
            </a:r>
            <a:r>
              <a:rPr lang="en-US" altLang="zh-TW" sz="3200" b="1" dirty="0">
                <a:solidFill>
                  <a:srgbClr val="FF0000"/>
                </a:solidFill>
                <a:cs typeface="Calibri" panose="020F0502020204030204" pitchFamily="34" charset="0"/>
              </a:rPr>
              <a:t>(</a:t>
            </a:r>
            <a:r>
              <a:rPr lang="zh-TW" altLang="en-US" sz="3200" b="1" dirty="0">
                <a:solidFill>
                  <a:srgbClr val="FF0000"/>
                </a:solidFill>
                <a:cs typeface="Calibri" panose="020F0502020204030204" pitchFamily="34" charset="0"/>
              </a:rPr>
              <a:t>三</a:t>
            </a:r>
            <a:r>
              <a:rPr lang="en-US" altLang="zh-TW" sz="3200" b="1" dirty="0">
                <a:solidFill>
                  <a:srgbClr val="FF0000"/>
                </a:solidFill>
                <a:cs typeface="Calibri" panose="020F0502020204030204" pitchFamily="34" charset="0"/>
              </a:rPr>
              <a:t>)</a:t>
            </a:r>
            <a:r>
              <a:rPr lang="zh-TW" altLang="en-US" sz="3200" b="1" dirty="0">
                <a:solidFill>
                  <a:srgbClr val="FF0000"/>
                </a:solidFill>
                <a:cs typeface="Calibri" panose="020F0502020204030204" pitchFamily="34" charset="0"/>
              </a:rPr>
              <a:t>中午</a:t>
            </a:r>
            <a:r>
              <a:rPr lang="en-US" altLang="zh-TW" sz="3200" b="1" dirty="0">
                <a:solidFill>
                  <a:srgbClr val="FF0000"/>
                </a:solidFill>
                <a:cs typeface="Calibri" panose="020F0502020204030204" pitchFamily="34" charset="0"/>
              </a:rPr>
              <a:t>12</a:t>
            </a:r>
            <a:r>
              <a:rPr lang="zh-TW" altLang="en-US" sz="3200" b="1" dirty="0">
                <a:solidFill>
                  <a:srgbClr val="FF0000"/>
                </a:solidFill>
                <a:cs typeface="Calibri" panose="020F0502020204030204" pitchFamily="34" charset="0"/>
              </a:rPr>
              <a:t>時前</a:t>
            </a:r>
          </a:p>
          <a:p>
            <a:pPr marL="0" indent="0" fontAlgn="auto">
              <a:spcAft>
                <a:spcPts val="0"/>
              </a:spcAft>
              <a:buClr>
                <a:schemeClr val="accent3"/>
              </a:buClr>
              <a:buFont typeface="Wingdings 2"/>
              <a:buNone/>
              <a:defRPr/>
            </a:pPr>
            <a:endParaRPr lang="zh-TW" altLang="en-US" dirty="0">
              <a:ea typeface="微軟正黑體" panose="020B0604030504040204" pitchFamily="34" charset="-120"/>
              <a:cs typeface="Calibri" panose="020F0502020204030204" pitchFamily="34" charset="0"/>
            </a:endParaRPr>
          </a:p>
        </p:txBody>
      </p:sp>
      <p:sp>
        <p:nvSpPr>
          <p:cNvPr id="5" name="標題 1"/>
          <p:cNvSpPr>
            <a:spLocks noGrp="1"/>
          </p:cNvSpPr>
          <p:nvPr>
            <p:ph type="title"/>
          </p:nvPr>
        </p:nvSpPr>
        <p:spPr>
          <a:xfrm>
            <a:off x="684213" y="765175"/>
            <a:ext cx="6376987" cy="1292225"/>
          </a:xfrm>
        </p:spPr>
        <p:txBody>
          <a:bodyPr/>
          <a:lstStyle/>
          <a:p>
            <a:r>
              <a:rPr lang="zh-TW" altLang="en-US" b="1" dirty="0" smtClean="0">
                <a:latin typeface="Calibri" panose="020F0502020204030204" pitchFamily="34" charset="0"/>
                <a:ea typeface="微軟正黑體" panose="020B0604030504040204" pitchFamily="34" charset="-120"/>
                <a:cs typeface="Calibri" panose="020F0502020204030204" pitchFamily="34" charset="0"/>
              </a:rPr>
              <a:t>問答</a:t>
            </a:r>
            <a:r>
              <a:rPr lang="en-US" altLang="zh-TW" b="1" dirty="0">
                <a:latin typeface="Calibri" panose="020F0502020204030204" pitchFamily="34" charset="0"/>
                <a:ea typeface="微軟正黑體" panose="020B0604030504040204" pitchFamily="34" charset="-120"/>
                <a:cs typeface="Calibri" panose="020F0502020204030204" pitchFamily="34" charset="0"/>
              </a:rPr>
              <a:t>1</a:t>
            </a:r>
            <a:endParaRPr lang="zh-TW" altLang="en-US" b="1" dirty="0" smtClean="0">
              <a:latin typeface="Calibri" panose="020F0502020204030204" pitchFamily="34" charset="0"/>
              <a:ea typeface="微軟正黑體" panose="020B0604030504040204" pitchFamily="34" charset="-12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274320" indent="-274320" fontAlgn="auto">
              <a:spcAft>
                <a:spcPts val="0"/>
              </a:spcAft>
              <a:buClr>
                <a:schemeClr val="accent3"/>
              </a:buClr>
              <a:buFont typeface="Wingdings 2"/>
              <a:buChar char=""/>
              <a:defRPr/>
            </a:pPr>
            <a:r>
              <a:rPr lang="zh-TW" altLang="zh-TW" sz="2800" dirty="0">
                <a:ea typeface="微軟正黑體" panose="020B0604030504040204" pitchFamily="34" charset="-120"/>
                <a:cs typeface="Calibri" panose="020F0502020204030204" pitchFamily="34" charset="0"/>
              </a:rPr>
              <a:t>指導教授每</a:t>
            </a:r>
            <a:r>
              <a:rPr lang="zh-TW" altLang="zh-TW" sz="2800" dirty="0" smtClean="0">
                <a:ea typeface="微軟正黑體" panose="020B0604030504040204" pitchFamily="34" charset="-120"/>
                <a:cs typeface="Calibri" panose="020F0502020204030204" pitchFamily="34" charset="0"/>
              </a:rPr>
              <a:t>年度</a:t>
            </a:r>
            <a:r>
              <a:rPr lang="zh-TW" altLang="zh-TW" sz="2800" b="1" dirty="0" smtClean="0">
                <a:solidFill>
                  <a:srgbClr val="0000FF"/>
                </a:solidFill>
                <a:ea typeface="微軟正黑體" panose="020B0604030504040204" pitchFamily="34" charset="-120"/>
                <a:cs typeface="Calibri" panose="020F0502020204030204" pitchFamily="34" charset="0"/>
              </a:rPr>
              <a:t>指導</a:t>
            </a:r>
            <a:r>
              <a:rPr lang="zh-TW" altLang="en-US" sz="2800" b="1" dirty="0">
                <a:solidFill>
                  <a:srgbClr val="0000FF"/>
                </a:solidFill>
                <a:ea typeface="微軟正黑體" panose="020B0604030504040204" pitchFamily="34" charset="-120"/>
                <a:cs typeface="Calibri" panose="020F0502020204030204" pitchFamily="34" charset="0"/>
              </a:rPr>
              <a:t>幾位</a:t>
            </a:r>
            <a:r>
              <a:rPr lang="zh-TW" altLang="zh-TW" sz="2800" b="1" dirty="0">
                <a:solidFill>
                  <a:srgbClr val="0000FF"/>
                </a:solidFill>
                <a:ea typeface="微軟正黑體" panose="020B0604030504040204" pitchFamily="34" charset="-120"/>
                <a:cs typeface="Calibri" panose="020F0502020204030204" pitchFamily="34" charset="0"/>
              </a:rPr>
              <a:t>學生為限</a:t>
            </a:r>
            <a:r>
              <a:rPr lang="en-US" altLang="zh-TW" sz="2800" b="1" dirty="0" smtClean="0">
                <a:solidFill>
                  <a:srgbClr val="0000FF"/>
                </a:solidFill>
                <a:ea typeface="微軟正黑體" panose="020B0604030504040204" pitchFamily="34" charset="-120"/>
                <a:cs typeface="Calibri" panose="020F0502020204030204" pitchFamily="34" charset="0"/>
              </a:rPr>
              <a:t>?</a:t>
            </a:r>
            <a:r>
              <a:rPr lang="zh-TW" altLang="en-US" sz="2800" b="1" dirty="0" smtClean="0">
                <a:solidFill>
                  <a:srgbClr val="0000FF"/>
                </a:solidFill>
                <a:ea typeface="微軟正黑體" panose="020B0604030504040204" pitchFamily="34" charset="-120"/>
                <a:cs typeface="Calibri" panose="020F0502020204030204" pitchFamily="34" charset="0"/>
              </a:rPr>
              <a:t>；每位學生每月之補助經費為</a:t>
            </a:r>
            <a:r>
              <a:rPr lang="en-US" altLang="zh-TW" sz="2800" b="1" dirty="0" smtClean="0">
                <a:solidFill>
                  <a:srgbClr val="0000FF"/>
                </a:solidFill>
                <a:ea typeface="微軟正黑體" panose="020B0604030504040204" pitchFamily="34" charset="-120"/>
                <a:cs typeface="Calibri" panose="020F0502020204030204" pitchFamily="34" charset="0"/>
              </a:rPr>
              <a:t>?</a:t>
            </a:r>
            <a:r>
              <a:rPr lang="zh-TW" altLang="en-US" sz="2800" b="1" dirty="0" smtClean="0">
                <a:solidFill>
                  <a:srgbClr val="0000FF"/>
                </a:solidFill>
                <a:ea typeface="微軟正黑體" panose="020B0604030504040204" pitchFamily="34" charset="-120"/>
                <a:cs typeface="Calibri" panose="020F0502020204030204" pitchFamily="34" charset="0"/>
              </a:rPr>
              <a:t>元，共計</a:t>
            </a:r>
            <a:r>
              <a:rPr lang="en-US" altLang="zh-TW" sz="2800" b="1" dirty="0" smtClean="0">
                <a:solidFill>
                  <a:srgbClr val="0000FF"/>
                </a:solidFill>
                <a:ea typeface="微軟正黑體" panose="020B0604030504040204" pitchFamily="34" charset="-120"/>
                <a:cs typeface="Calibri" panose="020F0502020204030204" pitchFamily="34" charset="0"/>
              </a:rPr>
              <a:t>?</a:t>
            </a:r>
            <a:r>
              <a:rPr lang="zh-TW" altLang="en-US" sz="2800" b="1" dirty="0" smtClean="0">
                <a:solidFill>
                  <a:srgbClr val="0000FF"/>
                </a:solidFill>
                <a:ea typeface="微軟正黑體" panose="020B0604030504040204" pitchFamily="34" charset="-120"/>
                <a:cs typeface="Calibri" panose="020F0502020204030204" pitchFamily="34" charset="0"/>
              </a:rPr>
              <a:t>元</a:t>
            </a:r>
            <a:endParaRPr lang="en-US" altLang="zh-TW" sz="2800" b="1" dirty="0" smtClean="0">
              <a:solidFill>
                <a:srgbClr val="0000FF"/>
              </a:solidFill>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endParaRPr lang="en-US" altLang="zh-TW" sz="2800" b="1" dirty="0">
              <a:solidFill>
                <a:srgbClr val="0000FF"/>
              </a:solidFill>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r>
              <a:rPr lang="zh-TW" altLang="zh-TW" sz="3200" b="1" dirty="0" smtClean="0">
                <a:solidFill>
                  <a:srgbClr val="FF0000"/>
                </a:solidFill>
                <a:ea typeface="微軟正黑體" panose="020B0604030504040204" pitchFamily="34" charset="-120"/>
                <a:cs typeface="Calibri" panose="020F0502020204030204" pitchFamily="34" charset="0"/>
              </a:rPr>
              <a:t>指導</a:t>
            </a:r>
            <a:r>
              <a:rPr lang="zh-TW" altLang="zh-TW" sz="3200" b="1" u="sng" dirty="0">
                <a:solidFill>
                  <a:srgbClr val="FF0000"/>
                </a:solidFill>
                <a:ea typeface="微軟正黑體" panose="020B0604030504040204" pitchFamily="34" charset="-120"/>
                <a:cs typeface="Calibri" panose="020F0502020204030204" pitchFamily="34" charset="0"/>
              </a:rPr>
              <a:t>二位</a:t>
            </a:r>
            <a:r>
              <a:rPr lang="zh-TW" altLang="zh-TW" sz="3200" b="1" dirty="0">
                <a:solidFill>
                  <a:srgbClr val="FF0000"/>
                </a:solidFill>
                <a:ea typeface="微軟正黑體" panose="020B0604030504040204" pitchFamily="34" charset="-120"/>
                <a:cs typeface="Calibri" panose="020F0502020204030204" pitchFamily="34" charset="0"/>
              </a:rPr>
              <a:t>學生</a:t>
            </a:r>
            <a:r>
              <a:rPr lang="zh-TW" altLang="zh-TW" sz="3200" b="1" dirty="0" smtClean="0">
                <a:solidFill>
                  <a:srgbClr val="FF0000"/>
                </a:solidFill>
                <a:ea typeface="微軟正黑體" panose="020B0604030504040204" pitchFamily="34" charset="-120"/>
                <a:cs typeface="Calibri" panose="020F0502020204030204" pitchFamily="34" charset="0"/>
              </a:rPr>
              <a:t>為限</a:t>
            </a:r>
            <a:r>
              <a:rPr lang="zh-TW" altLang="en-US" sz="3200" b="1" dirty="0" smtClean="0">
                <a:solidFill>
                  <a:srgbClr val="FF0000"/>
                </a:solidFill>
                <a:ea typeface="微軟正黑體" panose="020B0604030504040204" pitchFamily="34" charset="-120"/>
                <a:cs typeface="Calibri" panose="020F0502020204030204" pitchFamily="34" charset="0"/>
              </a:rPr>
              <a:t>；每人每月</a:t>
            </a:r>
            <a:r>
              <a:rPr lang="en-US" altLang="zh-TW" sz="3200" b="1" dirty="0" smtClean="0">
                <a:solidFill>
                  <a:srgbClr val="FF0000"/>
                </a:solidFill>
                <a:ea typeface="微軟正黑體" panose="020B0604030504040204" pitchFamily="34" charset="-120"/>
                <a:cs typeface="Calibri" panose="020F0502020204030204" pitchFamily="34" charset="0"/>
              </a:rPr>
              <a:t>6,000</a:t>
            </a:r>
            <a:r>
              <a:rPr lang="zh-TW" altLang="en-US" sz="3200" b="1" dirty="0" smtClean="0">
                <a:solidFill>
                  <a:srgbClr val="FF0000"/>
                </a:solidFill>
                <a:ea typeface="微軟正黑體" panose="020B0604030504040204" pitchFamily="34" charset="-120"/>
                <a:cs typeface="Calibri" panose="020F0502020204030204" pitchFamily="34" charset="0"/>
              </a:rPr>
              <a:t>元整，共計</a:t>
            </a:r>
            <a:r>
              <a:rPr lang="en-US" altLang="zh-TW" sz="3200" b="1" dirty="0" smtClean="0">
                <a:solidFill>
                  <a:srgbClr val="FF0000"/>
                </a:solidFill>
                <a:ea typeface="微軟正黑體" panose="020B0604030504040204" pitchFamily="34" charset="-120"/>
                <a:cs typeface="Calibri" panose="020F0502020204030204" pitchFamily="34" charset="0"/>
              </a:rPr>
              <a:t>48,000</a:t>
            </a:r>
            <a:r>
              <a:rPr lang="zh-TW" altLang="en-US" sz="3200" b="1" dirty="0" smtClean="0">
                <a:solidFill>
                  <a:srgbClr val="FF0000"/>
                </a:solidFill>
                <a:ea typeface="微軟正黑體" panose="020B0604030504040204" pitchFamily="34" charset="-120"/>
                <a:cs typeface="Calibri" panose="020F0502020204030204" pitchFamily="34" charset="0"/>
              </a:rPr>
              <a:t>元整</a:t>
            </a:r>
            <a:r>
              <a:rPr lang="zh-TW" altLang="zh-TW" sz="3200" dirty="0" smtClean="0">
                <a:solidFill>
                  <a:srgbClr val="FF0000"/>
                </a:solidFill>
                <a:ea typeface="微軟正黑體" panose="020B0604030504040204" pitchFamily="34" charset="-120"/>
                <a:cs typeface="Calibri" panose="020F0502020204030204" pitchFamily="34" charset="0"/>
              </a:rPr>
              <a:t>。</a:t>
            </a:r>
            <a:endParaRPr lang="en-US" altLang="zh-TW" sz="3200" dirty="0">
              <a:solidFill>
                <a:srgbClr val="FF0000"/>
              </a:solidFill>
              <a:ea typeface="微軟正黑體" panose="020B0604030504040204" pitchFamily="34" charset="-120"/>
              <a:cs typeface="Calibri" panose="020F0502020204030204" pitchFamily="34" charset="0"/>
            </a:endParaRPr>
          </a:p>
          <a:p>
            <a:pPr marL="0" indent="0" fontAlgn="auto">
              <a:spcAft>
                <a:spcPts val="0"/>
              </a:spcAft>
              <a:buClr>
                <a:schemeClr val="accent3"/>
              </a:buClr>
              <a:buFont typeface="Wingdings 2"/>
              <a:buNone/>
              <a:defRPr/>
            </a:pPr>
            <a:endParaRPr lang="zh-TW" altLang="en-US" dirty="0">
              <a:ea typeface="微軟正黑體" panose="020B0604030504040204" pitchFamily="34" charset="-120"/>
              <a:cs typeface="Calibri" panose="020F0502020204030204" pitchFamily="34" charset="0"/>
            </a:endParaRPr>
          </a:p>
        </p:txBody>
      </p:sp>
      <p:sp>
        <p:nvSpPr>
          <p:cNvPr id="5" name="標題 1"/>
          <p:cNvSpPr>
            <a:spLocks noGrp="1"/>
          </p:cNvSpPr>
          <p:nvPr>
            <p:ph type="title"/>
          </p:nvPr>
        </p:nvSpPr>
        <p:spPr>
          <a:xfrm>
            <a:off x="684213" y="765175"/>
            <a:ext cx="6376987" cy="1292225"/>
          </a:xfrm>
        </p:spPr>
        <p:txBody>
          <a:bodyPr/>
          <a:lstStyle/>
          <a:p>
            <a:r>
              <a:rPr lang="zh-TW" altLang="en-US" b="1" dirty="0" smtClean="0">
                <a:latin typeface="Calibri" panose="020F0502020204030204" pitchFamily="34" charset="0"/>
                <a:ea typeface="微軟正黑體" panose="020B0604030504040204" pitchFamily="34" charset="-120"/>
                <a:cs typeface="Calibri" panose="020F0502020204030204" pitchFamily="34" charset="0"/>
              </a:rPr>
              <a:t>問答</a:t>
            </a:r>
            <a:r>
              <a:rPr lang="en-US" altLang="zh-TW" b="1" dirty="0" smtClean="0">
                <a:latin typeface="Calibri" panose="020F0502020204030204" pitchFamily="34" charset="0"/>
                <a:ea typeface="微軟正黑體" panose="020B0604030504040204" pitchFamily="34" charset="-120"/>
                <a:cs typeface="Calibri" panose="020F0502020204030204" pitchFamily="34" charset="0"/>
              </a:rPr>
              <a:t>2</a:t>
            </a:r>
            <a:endParaRPr lang="zh-TW" altLang="en-US" b="1" dirty="0" smtClean="0">
              <a:latin typeface="Calibri" panose="020F0502020204030204" pitchFamily="34" charset="0"/>
              <a:ea typeface="微軟正黑體"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98326996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274320" indent="-274320" fontAlgn="auto">
              <a:spcAft>
                <a:spcPts val="0"/>
              </a:spcAft>
              <a:buClr>
                <a:schemeClr val="accent3"/>
              </a:buClr>
              <a:buFont typeface="Wingdings 2"/>
              <a:buChar char=""/>
              <a:defRPr/>
            </a:pPr>
            <a:r>
              <a:rPr lang="zh-TW" altLang="zh-TW" sz="2800" dirty="0">
                <a:ea typeface="微軟正黑體" panose="020B0604030504040204" pitchFamily="34" charset="-120"/>
                <a:cs typeface="Calibri" panose="020F0502020204030204" pitchFamily="34" charset="0"/>
              </a:rPr>
              <a:t>「大專學生研究</a:t>
            </a:r>
            <a:r>
              <a:rPr lang="zh-TW" altLang="zh-TW" sz="2800" dirty="0" smtClean="0">
                <a:ea typeface="微軟正黑體" panose="020B0604030504040204" pitchFamily="34" charset="-120"/>
                <a:cs typeface="Calibri" panose="020F0502020204030204" pitchFamily="34" charset="0"/>
              </a:rPr>
              <a:t>計畫</a:t>
            </a:r>
            <a:r>
              <a:rPr lang="zh-TW" altLang="zh-TW" sz="2800" dirty="0">
                <a:ea typeface="微軟正黑體" panose="020B0604030504040204" pitchFamily="34" charset="-120"/>
                <a:cs typeface="Calibri" panose="020F0502020204030204" pitchFamily="34" charset="0"/>
              </a:rPr>
              <a:t>」</a:t>
            </a:r>
            <a:r>
              <a:rPr lang="zh-TW" altLang="zh-TW" sz="2800" b="1" dirty="0">
                <a:solidFill>
                  <a:srgbClr val="0000FF"/>
                </a:solidFill>
                <a:ea typeface="微軟正黑體" panose="020B0604030504040204" pitchFamily="34" charset="-120"/>
                <a:cs typeface="Calibri" panose="020F0502020204030204" pitchFamily="34" charset="0"/>
              </a:rPr>
              <a:t>申請流程</a:t>
            </a:r>
            <a:r>
              <a:rPr lang="zh-TW" altLang="en-US" sz="2800" b="1" dirty="0">
                <a:solidFill>
                  <a:srgbClr val="0000FF"/>
                </a:solidFill>
                <a:ea typeface="微軟正黑體" panose="020B0604030504040204" pitchFamily="34" charset="-120"/>
                <a:cs typeface="Calibri" panose="020F0502020204030204" pitchFamily="34" charset="0"/>
              </a:rPr>
              <a:t>為</a:t>
            </a:r>
            <a:r>
              <a:rPr lang="en-US" altLang="zh-TW" sz="2800" b="1" dirty="0" smtClean="0">
                <a:solidFill>
                  <a:srgbClr val="0000FF"/>
                </a:solidFill>
                <a:ea typeface="微軟正黑體" panose="020B0604030504040204" pitchFamily="34" charset="-120"/>
                <a:cs typeface="Calibri" panose="020F0502020204030204" pitchFamily="34" charset="0"/>
              </a:rPr>
              <a:t>??</a:t>
            </a:r>
          </a:p>
          <a:p>
            <a:pPr marL="274320" indent="-274320" fontAlgn="auto">
              <a:spcAft>
                <a:spcPts val="0"/>
              </a:spcAft>
              <a:buClr>
                <a:schemeClr val="accent3"/>
              </a:buClr>
              <a:buFont typeface="Wingdings 2"/>
              <a:buChar char=""/>
              <a:defRPr/>
            </a:pPr>
            <a:r>
              <a:rPr lang="zh-TW" altLang="en-US" sz="2800" dirty="0" smtClean="0">
                <a:ea typeface="微軟正黑體" panose="020B0604030504040204" pitchFamily="34" charset="-120"/>
                <a:cs typeface="Calibri" panose="020F0502020204030204" pitchFamily="34" charset="0"/>
              </a:rPr>
              <a:t>申請人</a:t>
            </a:r>
            <a:r>
              <a:rPr lang="en-US" altLang="zh-TW" sz="2800" dirty="0" smtClean="0">
                <a:ea typeface="微軟正黑體" panose="020B0604030504040204" pitchFamily="34" charset="-120"/>
                <a:cs typeface="Calibri" panose="020F0502020204030204" pitchFamily="34" charset="0"/>
                <a:sym typeface="Wingdings" panose="05000000000000000000" pitchFamily="2" charset="2"/>
              </a:rPr>
              <a:t></a:t>
            </a:r>
            <a:r>
              <a:rPr lang="zh-TW" altLang="en-US" sz="2800" dirty="0" smtClean="0">
                <a:ea typeface="微軟正黑體" panose="020B0604030504040204" pitchFamily="34" charset="-120"/>
                <a:cs typeface="Calibri" panose="020F0502020204030204" pitchFamily="34" charset="0"/>
                <a:sym typeface="Wingdings" panose="05000000000000000000" pitchFamily="2" charset="2"/>
              </a:rPr>
              <a:t>  </a:t>
            </a:r>
            <a:r>
              <a:rPr lang="en-US" altLang="zh-TW" sz="2800" dirty="0" smtClean="0">
                <a:solidFill>
                  <a:srgbClr val="0000FF"/>
                </a:solidFill>
                <a:ea typeface="微軟正黑體" panose="020B0604030504040204" pitchFamily="34" charset="-120"/>
                <a:cs typeface="Calibri" panose="020F0502020204030204" pitchFamily="34" charset="0"/>
                <a:sym typeface="Wingdings" panose="05000000000000000000" pitchFamily="2" charset="2"/>
              </a:rPr>
              <a:t>??</a:t>
            </a:r>
            <a:r>
              <a:rPr lang="zh-TW" altLang="en-US" sz="2800" dirty="0" smtClean="0">
                <a:ea typeface="微軟正黑體" panose="020B0604030504040204" pitchFamily="34" charset="-120"/>
                <a:cs typeface="Calibri" panose="020F0502020204030204" pitchFamily="34" charset="0"/>
                <a:sym typeface="Wingdings" panose="05000000000000000000" pitchFamily="2" charset="2"/>
              </a:rPr>
              <a:t>  </a:t>
            </a:r>
            <a:r>
              <a:rPr lang="en-US" altLang="zh-TW" sz="2800" dirty="0" smtClean="0">
                <a:ea typeface="微軟正黑體" panose="020B0604030504040204" pitchFamily="34" charset="-120"/>
                <a:cs typeface="Calibri" panose="020F0502020204030204" pitchFamily="34" charset="0"/>
                <a:sym typeface="Wingdings" panose="05000000000000000000" pitchFamily="2" charset="2"/>
              </a:rPr>
              <a:t></a:t>
            </a:r>
            <a:r>
              <a:rPr lang="zh-TW" altLang="en-US" sz="2800" dirty="0" smtClean="0">
                <a:ea typeface="微軟正黑體" panose="020B0604030504040204" pitchFamily="34" charset="-120"/>
                <a:cs typeface="Calibri" panose="020F0502020204030204" pitchFamily="34" charset="0"/>
                <a:sym typeface="Wingdings" panose="05000000000000000000" pitchFamily="2" charset="2"/>
              </a:rPr>
              <a:t>  </a:t>
            </a:r>
            <a:r>
              <a:rPr lang="en-US" altLang="zh-TW" sz="2800" dirty="0" smtClean="0">
                <a:solidFill>
                  <a:srgbClr val="0000FF"/>
                </a:solidFill>
                <a:ea typeface="微軟正黑體" panose="020B0604030504040204" pitchFamily="34" charset="-120"/>
                <a:cs typeface="Calibri" panose="020F0502020204030204" pitchFamily="34" charset="0"/>
                <a:sym typeface="Wingdings" panose="05000000000000000000" pitchFamily="2" charset="2"/>
              </a:rPr>
              <a:t>??</a:t>
            </a:r>
            <a:r>
              <a:rPr lang="zh-TW" altLang="en-US" sz="2800" dirty="0" smtClean="0">
                <a:ea typeface="微軟正黑體" panose="020B0604030504040204" pitchFamily="34" charset="-120"/>
                <a:cs typeface="Calibri" panose="020F0502020204030204" pitchFamily="34" charset="0"/>
                <a:sym typeface="Wingdings" panose="05000000000000000000" pitchFamily="2" charset="2"/>
              </a:rPr>
              <a:t>  </a:t>
            </a:r>
            <a:r>
              <a:rPr lang="en-US" altLang="zh-TW" sz="2800" dirty="0" smtClean="0">
                <a:ea typeface="微軟正黑體" panose="020B0604030504040204" pitchFamily="34" charset="-120"/>
                <a:cs typeface="Calibri" panose="020F0502020204030204" pitchFamily="34" charset="0"/>
                <a:sym typeface="Wingdings" panose="05000000000000000000" pitchFamily="2" charset="2"/>
              </a:rPr>
              <a:t></a:t>
            </a:r>
            <a:r>
              <a:rPr lang="zh-TW" altLang="zh-TW" sz="2800" dirty="0">
                <a:ea typeface="微軟正黑體" panose="020B0604030504040204" pitchFamily="34" charset="-120"/>
                <a:cs typeface="Calibri" panose="020F0502020204030204" pitchFamily="34" charset="0"/>
              </a:rPr>
              <a:t>研發處</a:t>
            </a:r>
            <a:endParaRPr lang="zh-TW" altLang="en-US" sz="2800" dirty="0">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endParaRPr lang="en-US" altLang="zh-TW" sz="2800" dirty="0" smtClean="0">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r>
              <a:rPr lang="zh-TW" altLang="en-US" sz="2800" dirty="0" smtClean="0">
                <a:ea typeface="微軟正黑體" panose="020B0604030504040204" pitchFamily="34" charset="-120"/>
                <a:cs typeface="Calibri" panose="020F0502020204030204" pitchFamily="34" charset="0"/>
              </a:rPr>
              <a:t>申請人</a:t>
            </a:r>
            <a:r>
              <a:rPr lang="en-US" altLang="zh-TW" sz="2800" dirty="0" smtClean="0">
                <a:ea typeface="微軟正黑體" panose="020B0604030504040204" pitchFamily="34" charset="-120"/>
                <a:cs typeface="Calibri" panose="020F0502020204030204" pitchFamily="34" charset="0"/>
                <a:sym typeface="Wingdings" panose="05000000000000000000" pitchFamily="2" charset="2"/>
              </a:rPr>
              <a:t></a:t>
            </a:r>
            <a:r>
              <a:rPr lang="zh-TW" altLang="en-US" sz="3200" b="1" dirty="0" smtClean="0">
                <a:solidFill>
                  <a:srgbClr val="FF0000"/>
                </a:solidFill>
                <a:ea typeface="微軟正黑體" panose="020B0604030504040204" pitchFamily="34" charset="-120"/>
                <a:cs typeface="Calibri" panose="020F0502020204030204" pitchFamily="34" charset="0"/>
                <a:sym typeface="Wingdings" panose="05000000000000000000" pitchFamily="2" charset="2"/>
              </a:rPr>
              <a:t>研發處</a:t>
            </a:r>
            <a:r>
              <a:rPr lang="en-US" altLang="zh-TW" sz="3200" b="1" dirty="0" smtClean="0">
                <a:solidFill>
                  <a:srgbClr val="FF0000"/>
                </a:solidFill>
                <a:ea typeface="微軟正黑體" panose="020B0604030504040204" pitchFamily="34" charset="-120"/>
                <a:cs typeface="Calibri" panose="020F0502020204030204" pitchFamily="34" charset="0"/>
                <a:sym typeface="Wingdings" panose="05000000000000000000" pitchFamily="2" charset="2"/>
              </a:rPr>
              <a:t></a:t>
            </a:r>
            <a:r>
              <a:rPr lang="zh-TW" altLang="en-US" sz="3200" b="1" dirty="0">
                <a:solidFill>
                  <a:srgbClr val="FF0000"/>
                </a:solidFill>
                <a:ea typeface="微軟正黑體" panose="020B0604030504040204" pitchFamily="34" charset="-120"/>
                <a:cs typeface="Calibri" panose="020F0502020204030204" pitchFamily="34" charset="0"/>
                <a:sym typeface="Wingdings" panose="05000000000000000000" pitchFamily="2" charset="2"/>
              </a:rPr>
              <a:t>指導</a:t>
            </a:r>
            <a:r>
              <a:rPr lang="zh-TW" altLang="en-US" sz="3200" b="1" dirty="0" smtClean="0">
                <a:solidFill>
                  <a:srgbClr val="FF0000"/>
                </a:solidFill>
                <a:ea typeface="微軟正黑體" panose="020B0604030504040204" pitchFamily="34" charset="-120"/>
                <a:cs typeface="Calibri" panose="020F0502020204030204" pitchFamily="34" charset="0"/>
                <a:sym typeface="Wingdings" panose="05000000000000000000" pitchFamily="2" charset="2"/>
              </a:rPr>
              <a:t>教授</a:t>
            </a:r>
            <a:r>
              <a:rPr lang="en-US" altLang="zh-TW" sz="2800" dirty="0" smtClean="0">
                <a:ea typeface="微軟正黑體" panose="020B0604030504040204" pitchFamily="34" charset="-120"/>
                <a:cs typeface="Calibri" panose="020F0502020204030204" pitchFamily="34" charset="0"/>
                <a:sym typeface="Wingdings" panose="05000000000000000000" pitchFamily="2" charset="2"/>
              </a:rPr>
              <a:t></a:t>
            </a:r>
            <a:r>
              <a:rPr lang="zh-TW" altLang="zh-TW" sz="2800" dirty="0" smtClean="0">
                <a:ea typeface="微軟正黑體" panose="020B0604030504040204" pitchFamily="34" charset="-120"/>
                <a:cs typeface="Calibri" panose="020F0502020204030204" pitchFamily="34" charset="0"/>
              </a:rPr>
              <a:t>研發處</a:t>
            </a:r>
            <a:endParaRPr lang="zh-TW" altLang="en-US" sz="2800" dirty="0" smtClean="0">
              <a:ea typeface="微軟正黑體" panose="020B0604030504040204" pitchFamily="34" charset="-120"/>
              <a:cs typeface="Calibri" panose="020F0502020204030204" pitchFamily="34" charset="0"/>
            </a:endParaRPr>
          </a:p>
          <a:p>
            <a:pPr marL="0" indent="0" fontAlgn="auto">
              <a:spcAft>
                <a:spcPts val="0"/>
              </a:spcAft>
              <a:buClr>
                <a:schemeClr val="accent3"/>
              </a:buClr>
              <a:buFont typeface="Wingdings 2"/>
              <a:buNone/>
              <a:defRPr/>
            </a:pPr>
            <a:endParaRPr lang="zh-TW" altLang="en-US" sz="2800" dirty="0">
              <a:ea typeface="微軟正黑體" panose="020B0604030504040204" pitchFamily="34" charset="-120"/>
              <a:cs typeface="Calibri" panose="020F0502020204030204" pitchFamily="34" charset="0"/>
            </a:endParaRPr>
          </a:p>
        </p:txBody>
      </p:sp>
      <p:sp>
        <p:nvSpPr>
          <p:cNvPr id="5" name="標題 1"/>
          <p:cNvSpPr>
            <a:spLocks noGrp="1"/>
          </p:cNvSpPr>
          <p:nvPr>
            <p:ph type="title"/>
          </p:nvPr>
        </p:nvSpPr>
        <p:spPr>
          <a:xfrm>
            <a:off x="684213" y="765175"/>
            <a:ext cx="6376987" cy="1292225"/>
          </a:xfrm>
        </p:spPr>
        <p:txBody>
          <a:bodyPr/>
          <a:lstStyle/>
          <a:p>
            <a:r>
              <a:rPr lang="zh-TW" altLang="en-US" b="1" dirty="0" smtClean="0">
                <a:latin typeface="Calibri" panose="020F0502020204030204" pitchFamily="34" charset="0"/>
                <a:ea typeface="微軟正黑體" panose="020B0604030504040204" pitchFamily="34" charset="-120"/>
                <a:cs typeface="Calibri" panose="020F0502020204030204" pitchFamily="34" charset="0"/>
              </a:rPr>
              <a:t>問答</a:t>
            </a:r>
            <a:r>
              <a:rPr lang="en-US" altLang="zh-TW" b="1" dirty="0">
                <a:latin typeface="Calibri" panose="020F0502020204030204" pitchFamily="34" charset="0"/>
                <a:ea typeface="微軟正黑體" panose="020B0604030504040204" pitchFamily="34" charset="-120"/>
                <a:cs typeface="Calibri" panose="020F0502020204030204" pitchFamily="34" charset="0"/>
              </a:rPr>
              <a:t>3</a:t>
            </a:r>
            <a:endParaRPr lang="zh-TW" altLang="en-US" b="1" dirty="0" smtClean="0">
              <a:latin typeface="Calibri" panose="020F0502020204030204" pitchFamily="34" charset="0"/>
              <a:ea typeface="微軟正黑體" panose="020B0604030504040204" pitchFamily="34" charset="-12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274320" indent="-274320" fontAlgn="auto">
              <a:spcAft>
                <a:spcPts val="0"/>
              </a:spcAft>
              <a:buClr>
                <a:schemeClr val="accent3"/>
              </a:buClr>
              <a:buFont typeface="Wingdings 2"/>
              <a:buChar char=""/>
              <a:defRPr/>
            </a:pPr>
            <a:r>
              <a:rPr lang="zh-TW" altLang="en-US" sz="2800" dirty="0" smtClean="0">
                <a:ea typeface="微軟正黑體" panose="020B0604030504040204" pitchFamily="34" charset="-120"/>
                <a:cs typeface="Calibri" panose="020F0502020204030204" pitchFamily="34" charset="0"/>
              </a:rPr>
              <a:t>大專生計畫承辦人姓名為</a:t>
            </a:r>
            <a:r>
              <a:rPr lang="en-US" altLang="zh-TW" sz="2800" dirty="0" smtClean="0">
                <a:ea typeface="微軟正黑體" panose="020B0604030504040204" pitchFamily="34" charset="-120"/>
                <a:cs typeface="Calibri" panose="020F0502020204030204" pitchFamily="34" charset="0"/>
              </a:rPr>
              <a:t>??</a:t>
            </a:r>
            <a:r>
              <a:rPr lang="zh-TW" altLang="en-US" sz="2800" dirty="0" smtClean="0">
                <a:ea typeface="微軟正黑體" panose="020B0604030504040204" pitchFamily="34" charset="-120"/>
                <a:cs typeface="Calibri" panose="020F0502020204030204" pitchFamily="34" charset="0"/>
              </a:rPr>
              <a:t>分機號碼是</a:t>
            </a:r>
            <a:r>
              <a:rPr lang="en-US" altLang="zh-TW" sz="2800" dirty="0" smtClean="0">
                <a:ea typeface="微軟正黑體" panose="020B0604030504040204" pitchFamily="34" charset="-120"/>
                <a:cs typeface="Calibri" panose="020F0502020204030204" pitchFamily="34" charset="0"/>
              </a:rPr>
              <a:t>??</a:t>
            </a:r>
          </a:p>
          <a:p>
            <a:pPr marL="274320" indent="-274320" fontAlgn="auto">
              <a:spcAft>
                <a:spcPts val="0"/>
              </a:spcAft>
              <a:buClr>
                <a:schemeClr val="accent3"/>
              </a:buClr>
              <a:buFont typeface="Wingdings 2"/>
              <a:buChar char=""/>
              <a:defRPr/>
            </a:pPr>
            <a:endParaRPr lang="en-US" altLang="zh-TW" sz="2800" dirty="0">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endParaRPr lang="en-US" altLang="zh-TW" sz="2800" dirty="0" smtClean="0">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r>
              <a:rPr lang="zh-TW" altLang="en-US" sz="3200" b="1" u="sng" dirty="0" smtClean="0">
                <a:solidFill>
                  <a:srgbClr val="FF0000"/>
                </a:solidFill>
                <a:ea typeface="微軟正黑體" panose="020B0604030504040204" pitchFamily="34" charset="-120"/>
                <a:cs typeface="Calibri" panose="020F0502020204030204" pitchFamily="34" charset="0"/>
              </a:rPr>
              <a:t>王羽華  分機</a:t>
            </a:r>
            <a:r>
              <a:rPr lang="en-US" altLang="zh-TW" sz="3200" b="1" u="sng" dirty="0" smtClean="0">
                <a:solidFill>
                  <a:srgbClr val="FF0000"/>
                </a:solidFill>
                <a:ea typeface="微軟正黑體" panose="020B0604030504040204" pitchFamily="34" charset="-120"/>
                <a:cs typeface="Calibri" panose="020F0502020204030204" pitchFamily="34" charset="0"/>
              </a:rPr>
              <a:t>#7123</a:t>
            </a:r>
          </a:p>
          <a:p>
            <a:pPr marL="274320" indent="-274320" fontAlgn="auto">
              <a:spcAft>
                <a:spcPts val="0"/>
              </a:spcAft>
              <a:buClr>
                <a:schemeClr val="accent3"/>
              </a:buClr>
              <a:buFont typeface="Wingdings 2"/>
              <a:buChar char=""/>
              <a:defRPr/>
            </a:pPr>
            <a:r>
              <a:rPr lang="en-US" altLang="zh-TW" sz="3200" b="1" u="sng" dirty="0" smtClean="0">
                <a:solidFill>
                  <a:srgbClr val="FF0000"/>
                </a:solidFill>
                <a:ea typeface="微軟正黑體" panose="020B0604030504040204" pitchFamily="34" charset="-120"/>
                <a:cs typeface="Calibri" panose="020F0502020204030204" pitchFamily="34" charset="0"/>
              </a:rPr>
              <a:t>yuhua.w@tmu.edu.tw</a:t>
            </a:r>
          </a:p>
        </p:txBody>
      </p:sp>
      <p:sp>
        <p:nvSpPr>
          <p:cNvPr id="5" name="標題 1"/>
          <p:cNvSpPr>
            <a:spLocks noGrp="1"/>
          </p:cNvSpPr>
          <p:nvPr>
            <p:ph type="title"/>
          </p:nvPr>
        </p:nvSpPr>
        <p:spPr>
          <a:xfrm>
            <a:off x="684213" y="765175"/>
            <a:ext cx="6376987" cy="1292225"/>
          </a:xfrm>
        </p:spPr>
        <p:txBody>
          <a:bodyPr/>
          <a:lstStyle/>
          <a:p>
            <a:r>
              <a:rPr lang="zh-TW" altLang="en-US" b="1" dirty="0" smtClean="0">
                <a:latin typeface="Calibri" panose="020F0502020204030204" pitchFamily="34" charset="0"/>
                <a:ea typeface="微軟正黑體" panose="020B0604030504040204" pitchFamily="34" charset="-120"/>
                <a:cs typeface="Calibri" panose="020F0502020204030204" pitchFamily="34" charset="0"/>
              </a:rPr>
              <a:t>問答</a:t>
            </a:r>
            <a:r>
              <a:rPr lang="en-US" altLang="zh-TW" b="1" dirty="0">
                <a:latin typeface="Calibri" panose="020F0502020204030204" pitchFamily="34" charset="0"/>
                <a:ea typeface="微軟正黑體" panose="020B0604030504040204" pitchFamily="34" charset="-120"/>
                <a:cs typeface="Calibri" panose="020F0502020204030204" pitchFamily="34" charset="0"/>
              </a:rPr>
              <a:t>4</a:t>
            </a:r>
            <a:endParaRPr lang="zh-TW" altLang="en-US" b="1" dirty="0" smtClean="0">
              <a:latin typeface="Calibri" panose="020F0502020204030204" pitchFamily="34" charset="0"/>
              <a:ea typeface="微軟正黑體" panose="020B0604030504040204" pitchFamily="34" charset="-12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2"/>
          <p:cNvSpPr>
            <a:spLocks noGrp="1"/>
          </p:cNvSpPr>
          <p:nvPr>
            <p:ph type="title"/>
          </p:nvPr>
        </p:nvSpPr>
        <p:spPr>
          <a:xfrm>
            <a:off x="712788" y="333375"/>
            <a:ext cx="7680325" cy="1066800"/>
          </a:xfrm>
        </p:spPr>
        <p:txBody>
          <a:bodyPr/>
          <a:lstStyle/>
          <a:p>
            <a:pPr algn="ctr"/>
            <a:r>
              <a:rPr lang="zh-TW" altLang="en-US" b="1" smtClean="0">
                <a:latin typeface="微軟正黑體" panose="020B0604030504040204" pitchFamily="34" charset="-120"/>
                <a:ea typeface="微軟正黑體" panose="020B0604030504040204" pitchFamily="34" charset="-120"/>
              </a:rPr>
              <a:t>科技部</a:t>
            </a:r>
            <a:r>
              <a:rPr lang="zh-TW" altLang="zh-TW" b="1" smtClean="0">
                <a:latin typeface="微軟正黑體" panose="020B0604030504040204" pitchFamily="34" charset="-120"/>
                <a:ea typeface="微軟正黑體" panose="020B0604030504040204" pitchFamily="34" charset="-120"/>
              </a:rPr>
              <a:t>徵求辦法</a:t>
            </a:r>
            <a:endParaRPr lang="zh-TW" altLang="en-US" b="1" smtClean="0">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712788" y="1196975"/>
            <a:ext cx="8107684" cy="5545138"/>
          </a:xfrm>
        </p:spPr>
        <p:txBody>
          <a:bodyPr>
            <a:noAutofit/>
          </a:bodyPr>
          <a:lstStyle/>
          <a:p>
            <a:pPr marL="173038" indent="-173038" fontAlgn="auto">
              <a:spcAft>
                <a:spcPts val="0"/>
              </a:spcAft>
              <a:buClr>
                <a:schemeClr val="accent3"/>
              </a:buClr>
              <a:buFont typeface="Wingdings" pitchFamily="2" charset="2"/>
              <a:buChar char="n"/>
              <a:defRPr/>
            </a:pPr>
            <a:r>
              <a:rPr lang="zh-TW" altLang="en-US" sz="1700" dirty="0" smtClean="0">
                <a:ea typeface="微軟正黑體" panose="020B0604030504040204" pitchFamily="34" charset="-120"/>
                <a:cs typeface="Calibri" panose="020F0502020204030204" pitchFamily="34" charset="0"/>
              </a:rPr>
              <a:t>科技部</a:t>
            </a:r>
            <a:r>
              <a:rPr lang="en-US" altLang="zh-TW" sz="1700" dirty="0" smtClean="0">
                <a:ea typeface="微軟正黑體" panose="020B0604030504040204" pitchFamily="34" charset="-120"/>
                <a:cs typeface="Calibri" panose="020F0502020204030204" pitchFamily="34" charset="0"/>
              </a:rPr>
              <a:t>110</a:t>
            </a:r>
            <a:r>
              <a:rPr lang="zh-TW" altLang="zh-TW" sz="1700" dirty="0" smtClean="0">
                <a:ea typeface="微軟正黑體" panose="020B0604030504040204" pitchFamily="34" charset="-120"/>
                <a:cs typeface="Calibri" panose="020F0502020204030204" pitchFamily="34" charset="0"/>
              </a:rPr>
              <a:t>年度</a:t>
            </a:r>
            <a:r>
              <a:rPr lang="zh-TW" altLang="zh-TW" sz="1700" dirty="0">
                <a:ea typeface="微軟正黑體" panose="020B0604030504040204" pitchFamily="34" charset="-120"/>
                <a:cs typeface="Calibri" panose="020F0502020204030204" pitchFamily="34" charset="0"/>
              </a:rPr>
              <a:t>「大專學生研究計畫</a:t>
            </a:r>
            <a:r>
              <a:rPr lang="zh-TW" altLang="zh-TW" sz="1700" dirty="0" smtClean="0">
                <a:ea typeface="微軟正黑體" panose="020B0604030504040204" pitchFamily="34" charset="-120"/>
                <a:cs typeface="Calibri" panose="020F0502020204030204" pitchFamily="34" charset="0"/>
              </a:rPr>
              <a:t>」</a:t>
            </a:r>
            <a:r>
              <a:rPr lang="zh-TW" altLang="en-US" sz="1700" b="1" u="sng" dirty="0">
                <a:solidFill>
                  <a:srgbClr val="FF0000"/>
                </a:solidFill>
                <a:ea typeface="微軟正黑體" panose="020B0604030504040204" pitchFamily="34" charset="-120"/>
                <a:cs typeface="Calibri" panose="020F0502020204030204" pitchFamily="34" charset="0"/>
              </a:rPr>
              <a:t>校內於</a:t>
            </a:r>
            <a:r>
              <a:rPr lang="en-US" altLang="zh-TW" sz="1700" b="1" u="sng" dirty="0" smtClean="0">
                <a:solidFill>
                  <a:srgbClr val="FF0000"/>
                </a:solidFill>
                <a:ea typeface="微軟正黑體" panose="020B0604030504040204" pitchFamily="34" charset="-120"/>
                <a:cs typeface="Calibri" panose="020F0502020204030204" pitchFamily="34" charset="0"/>
              </a:rPr>
              <a:t>110</a:t>
            </a:r>
            <a:r>
              <a:rPr lang="zh-TW" altLang="en-US" sz="1700" b="1" u="sng" dirty="0" smtClean="0">
                <a:solidFill>
                  <a:srgbClr val="FF0000"/>
                </a:solidFill>
                <a:ea typeface="微軟正黑體" panose="020B0604030504040204" pitchFamily="34" charset="-120"/>
                <a:cs typeface="Calibri" panose="020F0502020204030204" pitchFamily="34" charset="0"/>
              </a:rPr>
              <a:t>年</a:t>
            </a:r>
            <a:r>
              <a:rPr lang="en-US" altLang="zh-TW" sz="1700" b="1" u="sng" dirty="0" smtClean="0">
                <a:solidFill>
                  <a:srgbClr val="FF0000"/>
                </a:solidFill>
                <a:ea typeface="微軟正黑體" panose="020B0604030504040204" pitchFamily="34" charset="-120"/>
                <a:cs typeface="Calibri" panose="020F0502020204030204" pitchFamily="34" charset="0"/>
              </a:rPr>
              <a:t>02</a:t>
            </a:r>
            <a:r>
              <a:rPr lang="zh-TW" altLang="en-US" sz="1700" b="1" u="sng" dirty="0" smtClean="0">
                <a:solidFill>
                  <a:srgbClr val="FF0000"/>
                </a:solidFill>
                <a:ea typeface="微軟正黑體" panose="020B0604030504040204" pitchFamily="34" charset="-120"/>
                <a:cs typeface="Calibri" panose="020F0502020204030204" pitchFamily="34" charset="0"/>
              </a:rPr>
              <a:t>月</a:t>
            </a:r>
            <a:r>
              <a:rPr lang="en-US" altLang="zh-TW" sz="1700" b="1" u="sng" dirty="0" smtClean="0">
                <a:solidFill>
                  <a:srgbClr val="FF0000"/>
                </a:solidFill>
                <a:ea typeface="微軟正黑體" panose="020B0604030504040204" pitchFamily="34" charset="-120"/>
                <a:cs typeface="Calibri" panose="020F0502020204030204" pitchFamily="34" charset="0"/>
              </a:rPr>
              <a:t>08</a:t>
            </a:r>
            <a:r>
              <a:rPr lang="zh-TW" altLang="en-US" sz="1700" b="1" u="sng" dirty="0" smtClean="0">
                <a:solidFill>
                  <a:srgbClr val="FF0000"/>
                </a:solidFill>
                <a:ea typeface="微軟正黑體" panose="020B0604030504040204" pitchFamily="34" charset="-120"/>
                <a:cs typeface="Calibri" panose="020F0502020204030204" pitchFamily="34" charset="0"/>
              </a:rPr>
              <a:t>日</a:t>
            </a:r>
            <a:r>
              <a:rPr lang="en-US" altLang="zh-TW" sz="1700" b="1" u="sng" dirty="0" smtClean="0">
                <a:solidFill>
                  <a:srgbClr val="FF0000"/>
                </a:solidFill>
                <a:ea typeface="微軟正黑體" panose="020B0604030504040204" pitchFamily="34" charset="-120"/>
                <a:cs typeface="Calibri" panose="020F0502020204030204" pitchFamily="34" charset="0"/>
              </a:rPr>
              <a:t>(</a:t>
            </a:r>
            <a:r>
              <a:rPr lang="zh-TW" altLang="en-US" sz="1700" b="1" u="sng" dirty="0">
                <a:solidFill>
                  <a:srgbClr val="FF0000"/>
                </a:solidFill>
                <a:ea typeface="微軟正黑體" panose="020B0604030504040204" pitchFamily="34" charset="-120"/>
                <a:cs typeface="Calibri" panose="020F0502020204030204" pitchFamily="34" charset="0"/>
              </a:rPr>
              <a:t>一</a:t>
            </a:r>
            <a:r>
              <a:rPr lang="en-US" altLang="zh-TW" sz="1700" b="1" u="sng" dirty="0" smtClean="0">
                <a:solidFill>
                  <a:srgbClr val="FF0000"/>
                </a:solidFill>
                <a:ea typeface="微軟正黑體" panose="020B0604030504040204" pitchFamily="34" charset="-120"/>
                <a:cs typeface="Calibri" panose="020F0502020204030204" pitchFamily="34" charset="0"/>
              </a:rPr>
              <a:t>)</a:t>
            </a:r>
            <a:r>
              <a:rPr lang="zh-TW" altLang="en-US" sz="1700" b="1" u="sng" dirty="0" smtClean="0">
                <a:solidFill>
                  <a:srgbClr val="FF0000"/>
                </a:solidFill>
                <a:ea typeface="微軟正黑體" panose="020B0604030504040204" pitchFamily="34" charset="-120"/>
                <a:cs typeface="Calibri" panose="020F0502020204030204" pitchFamily="34" charset="0"/>
              </a:rPr>
              <a:t>中午</a:t>
            </a:r>
            <a:r>
              <a:rPr lang="zh-TW" altLang="en-US" sz="1700" b="1" u="sng" dirty="0">
                <a:solidFill>
                  <a:srgbClr val="FF0000"/>
                </a:solidFill>
                <a:ea typeface="微軟正黑體" panose="020B0604030504040204" pitchFamily="34" charset="-120"/>
                <a:cs typeface="Calibri" panose="020F0502020204030204" pitchFamily="34" charset="0"/>
              </a:rPr>
              <a:t>前受理學生線上</a:t>
            </a:r>
            <a:r>
              <a:rPr lang="zh-TW" altLang="en-US" sz="1700" b="1" u="sng" dirty="0" smtClean="0">
                <a:solidFill>
                  <a:srgbClr val="FF0000"/>
                </a:solidFill>
                <a:ea typeface="微軟正黑體" panose="020B0604030504040204" pitchFamily="34" charset="-120"/>
                <a:cs typeface="Calibri" panose="020F0502020204030204" pitchFamily="34" charset="0"/>
              </a:rPr>
              <a:t>申請</a:t>
            </a:r>
            <a:r>
              <a:rPr lang="zh-TW" altLang="en-US" sz="1700" b="1" dirty="0" smtClean="0">
                <a:solidFill>
                  <a:srgbClr val="0000FF"/>
                </a:solidFill>
                <a:ea typeface="微軟正黑體" panose="020B0604030504040204" pitchFamily="34" charset="-120"/>
                <a:cs typeface="Calibri" panose="020F0502020204030204" pitchFamily="34" charset="0"/>
              </a:rPr>
              <a:t>，</a:t>
            </a:r>
            <a:r>
              <a:rPr lang="zh-TW" altLang="en-US" sz="1700" b="1" dirty="0">
                <a:solidFill>
                  <a:srgbClr val="0000FF"/>
                </a:solidFill>
                <a:ea typeface="微軟正黑體" panose="020B0604030504040204" pitchFamily="34" charset="-120"/>
                <a:cs typeface="Calibri" panose="020F0502020204030204" pitchFamily="34" charset="0"/>
              </a:rPr>
              <a:t>並請指導教授</a:t>
            </a:r>
            <a:r>
              <a:rPr lang="zh-TW" altLang="en-US" sz="1700" b="1" dirty="0" smtClean="0">
                <a:solidFill>
                  <a:srgbClr val="0000FF"/>
                </a:solidFill>
                <a:ea typeface="微軟正黑體" panose="020B0604030504040204" pitchFamily="34" charset="-120"/>
                <a:cs typeface="Calibri" panose="020F0502020204030204" pitchFamily="34" charset="0"/>
              </a:rPr>
              <a:t>於</a:t>
            </a:r>
            <a:r>
              <a:rPr lang="en-US" altLang="zh-TW" sz="1700" b="1" u="sng" dirty="0" smtClean="0">
                <a:solidFill>
                  <a:srgbClr val="FF0000"/>
                </a:solidFill>
                <a:ea typeface="微軟正黑體" panose="020B0604030504040204" pitchFamily="34" charset="-120"/>
                <a:cs typeface="Calibri" panose="020F0502020204030204" pitchFamily="34" charset="0"/>
              </a:rPr>
              <a:t>110</a:t>
            </a:r>
            <a:r>
              <a:rPr lang="zh-TW" altLang="en-US" sz="1700" b="1" u="sng" dirty="0" smtClean="0">
                <a:solidFill>
                  <a:srgbClr val="FF0000"/>
                </a:solidFill>
                <a:ea typeface="微軟正黑體" panose="020B0604030504040204" pitchFamily="34" charset="-120"/>
                <a:cs typeface="Calibri" panose="020F0502020204030204" pitchFamily="34" charset="0"/>
              </a:rPr>
              <a:t>年</a:t>
            </a:r>
            <a:r>
              <a:rPr lang="en-US" altLang="zh-TW" sz="1700" b="1" u="sng" dirty="0">
                <a:solidFill>
                  <a:srgbClr val="FF0000"/>
                </a:solidFill>
                <a:ea typeface="微軟正黑體" panose="020B0604030504040204" pitchFamily="34" charset="-120"/>
                <a:cs typeface="Calibri" panose="020F0502020204030204" pitchFamily="34" charset="0"/>
              </a:rPr>
              <a:t>02</a:t>
            </a:r>
            <a:r>
              <a:rPr lang="zh-TW" altLang="en-US" sz="1700" b="1" u="sng" dirty="0">
                <a:solidFill>
                  <a:srgbClr val="FF0000"/>
                </a:solidFill>
                <a:ea typeface="微軟正黑體" panose="020B0604030504040204" pitchFamily="34" charset="-120"/>
                <a:cs typeface="Calibri" panose="020F0502020204030204" pitchFamily="34" charset="0"/>
              </a:rPr>
              <a:t>月</a:t>
            </a:r>
            <a:r>
              <a:rPr lang="en-US" altLang="zh-TW" sz="1700" b="1" u="sng" dirty="0" smtClean="0">
                <a:solidFill>
                  <a:srgbClr val="FF0000"/>
                </a:solidFill>
                <a:ea typeface="微軟正黑體" panose="020B0604030504040204" pitchFamily="34" charset="-120"/>
                <a:cs typeface="Calibri" panose="020F0502020204030204" pitchFamily="34" charset="0"/>
              </a:rPr>
              <a:t>17</a:t>
            </a:r>
            <a:r>
              <a:rPr lang="zh-TW" altLang="en-US" sz="1700" b="1" u="sng" dirty="0" smtClean="0">
                <a:solidFill>
                  <a:srgbClr val="FF0000"/>
                </a:solidFill>
                <a:ea typeface="微軟正黑體" panose="020B0604030504040204" pitchFamily="34" charset="-120"/>
                <a:cs typeface="Calibri" panose="020F0502020204030204" pitchFamily="34" charset="0"/>
              </a:rPr>
              <a:t>日</a:t>
            </a:r>
            <a:r>
              <a:rPr lang="en-US" altLang="zh-TW" sz="1700" b="1" u="sng" dirty="0">
                <a:solidFill>
                  <a:srgbClr val="FF0000"/>
                </a:solidFill>
                <a:ea typeface="微軟正黑體" panose="020B0604030504040204" pitchFamily="34" charset="-120"/>
                <a:cs typeface="Calibri" panose="020F0502020204030204" pitchFamily="34" charset="0"/>
              </a:rPr>
              <a:t>(</a:t>
            </a:r>
            <a:r>
              <a:rPr lang="zh-TW" altLang="en-US" sz="1700" b="1" u="sng" dirty="0">
                <a:solidFill>
                  <a:srgbClr val="FF0000"/>
                </a:solidFill>
                <a:ea typeface="微軟正黑體" panose="020B0604030504040204" pitchFamily="34" charset="-120"/>
                <a:cs typeface="Calibri" panose="020F0502020204030204" pitchFamily="34" charset="0"/>
              </a:rPr>
              <a:t>三</a:t>
            </a:r>
            <a:r>
              <a:rPr lang="en-US" altLang="zh-TW" sz="1700" b="1" u="sng" dirty="0">
                <a:solidFill>
                  <a:srgbClr val="FF0000"/>
                </a:solidFill>
                <a:ea typeface="微軟正黑體" panose="020B0604030504040204" pitchFamily="34" charset="-120"/>
                <a:cs typeface="Calibri" panose="020F0502020204030204" pitchFamily="34" charset="0"/>
              </a:rPr>
              <a:t>)</a:t>
            </a:r>
            <a:r>
              <a:rPr lang="zh-TW" altLang="en-US" sz="1700" b="1" u="sng" dirty="0">
                <a:solidFill>
                  <a:srgbClr val="FF0000"/>
                </a:solidFill>
                <a:ea typeface="微軟正黑體" panose="020B0604030504040204" pitchFamily="34" charset="-120"/>
                <a:cs typeface="Calibri" panose="020F0502020204030204" pitchFamily="34" charset="0"/>
              </a:rPr>
              <a:t>中午前</a:t>
            </a:r>
            <a:r>
              <a:rPr lang="zh-TW" altLang="en-US" sz="1700" b="1" dirty="0" smtClean="0">
                <a:solidFill>
                  <a:srgbClr val="0000FF"/>
                </a:solidFill>
                <a:ea typeface="微軟正黑體" panose="020B0604030504040204" pitchFamily="34" charset="-120"/>
                <a:cs typeface="Calibri" panose="020F0502020204030204" pitchFamily="34" charset="0"/>
              </a:rPr>
              <a:t>完成</a:t>
            </a:r>
            <a:r>
              <a:rPr lang="zh-TW" altLang="en-US" sz="1700" b="1" dirty="0">
                <a:solidFill>
                  <a:srgbClr val="0000FF"/>
                </a:solidFill>
                <a:ea typeface="微軟正黑體" panose="020B0604030504040204" pitchFamily="34" charset="-120"/>
                <a:cs typeface="Calibri" panose="020F0502020204030204" pitchFamily="34" charset="0"/>
              </a:rPr>
              <a:t>「指導教授初評意見表」之上傳並繳交</a:t>
            </a:r>
            <a:r>
              <a:rPr lang="zh-TW" altLang="en-US" sz="1700" b="1" dirty="0" smtClean="0">
                <a:solidFill>
                  <a:srgbClr val="0000FF"/>
                </a:solidFill>
                <a:ea typeface="微軟正黑體" panose="020B0604030504040204" pitchFamily="34" charset="-120"/>
                <a:cs typeface="Calibri" panose="020F0502020204030204" pitchFamily="34" charset="0"/>
              </a:rPr>
              <a:t>送出。</a:t>
            </a:r>
            <a:endParaRPr lang="en-US" altLang="zh-TW" sz="1700" b="1" dirty="0">
              <a:solidFill>
                <a:srgbClr val="0000FF"/>
              </a:solidFill>
              <a:ea typeface="微軟正黑體" panose="020B0604030504040204" pitchFamily="34" charset="-120"/>
              <a:cs typeface="Calibri" panose="020F0502020204030204" pitchFamily="34" charset="0"/>
            </a:endParaRPr>
          </a:p>
          <a:p>
            <a:pPr marL="173038" indent="-173038" fontAlgn="auto">
              <a:spcAft>
                <a:spcPts val="0"/>
              </a:spcAft>
              <a:buClr>
                <a:schemeClr val="accent3"/>
              </a:buClr>
              <a:buFont typeface="Wingdings" pitchFamily="2" charset="2"/>
              <a:buChar char="n"/>
              <a:defRPr/>
            </a:pPr>
            <a:r>
              <a:rPr lang="zh-TW" altLang="zh-TW" sz="1700" dirty="0" smtClean="0">
                <a:ea typeface="微軟正黑體" panose="020B0604030504040204" pitchFamily="34" charset="-120"/>
                <a:cs typeface="Calibri" panose="020F0502020204030204" pitchFamily="34" charset="0"/>
              </a:rPr>
              <a:t>申請資格：</a:t>
            </a:r>
          </a:p>
          <a:p>
            <a:pPr marL="285750" indent="-285750" fontAlgn="auto">
              <a:spcAft>
                <a:spcPts val="0"/>
              </a:spcAft>
              <a:buClr>
                <a:schemeClr val="accent3"/>
              </a:buClr>
              <a:buFont typeface="Wingdings" pitchFamily="2" charset="2"/>
              <a:buChar char="Ø"/>
              <a:defRPr/>
            </a:pPr>
            <a:r>
              <a:rPr lang="zh-TW" altLang="zh-TW" sz="1700" b="1" u="sng" dirty="0" smtClean="0">
                <a:solidFill>
                  <a:srgbClr val="C00000"/>
                </a:solidFill>
                <a:ea typeface="微軟正黑體" panose="020B0604030504040204" pitchFamily="34" charset="-120"/>
                <a:cs typeface="Calibri" panose="020F0502020204030204" pitchFamily="34" charset="0"/>
              </a:rPr>
              <a:t>學生</a:t>
            </a:r>
            <a:r>
              <a:rPr lang="zh-TW" altLang="zh-TW" sz="1700" b="1" dirty="0" smtClean="0">
                <a:ea typeface="微軟正黑體" panose="020B0604030504040204" pitchFamily="34" charset="-120"/>
                <a:cs typeface="Calibri" panose="020F0502020204030204" pitchFamily="34" charset="0"/>
              </a:rPr>
              <a:t>：</a:t>
            </a:r>
            <a:r>
              <a:rPr lang="zh-TW" altLang="en-US" sz="1700" b="1" dirty="0">
                <a:ea typeface="微軟正黑體" panose="020B0604030504040204" pitchFamily="34" charset="-120"/>
                <a:cs typeface="Calibri" panose="020F0502020204030204" pitchFamily="34" charset="0"/>
              </a:rPr>
              <a:t>已獲得指導教授承諾指導研究，學業成績優良，且須具備下列資格</a:t>
            </a:r>
            <a:r>
              <a:rPr lang="zh-TW" altLang="en-US" sz="1700" b="1" dirty="0" smtClean="0">
                <a:ea typeface="微軟正黑體" panose="020B0604030504040204" pitchFamily="34" charset="-120"/>
                <a:cs typeface="Calibri" panose="020F0502020204030204" pitchFamily="34" charset="0"/>
              </a:rPr>
              <a:t>之一者</a:t>
            </a:r>
            <a:endParaRPr lang="zh-TW" altLang="zh-TW" sz="1700" dirty="0">
              <a:ea typeface="微軟正黑體" panose="020B0604030504040204" pitchFamily="34" charset="-120"/>
              <a:cs typeface="Calibri" panose="020F0502020204030204" pitchFamily="34" charset="0"/>
            </a:endParaRPr>
          </a:p>
          <a:p>
            <a:pPr marL="266700" indent="-266700" fontAlgn="auto">
              <a:spcAft>
                <a:spcPts val="0"/>
              </a:spcAft>
              <a:buClr>
                <a:schemeClr val="accent3"/>
              </a:buClr>
              <a:buFont typeface="Wingdings 2"/>
              <a:buChar char=""/>
              <a:defRPr/>
            </a:pPr>
            <a:r>
              <a:rPr lang="en-US" altLang="zh-TW" sz="1700" dirty="0">
                <a:ea typeface="微軟正黑體" panose="020B0604030504040204" pitchFamily="34" charset="-120"/>
                <a:cs typeface="Calibri" panose="020F0502020204030204" pitchFamily="34" charset="0"/>
              </a:rPr>
              <a:t>(1)</a:t>
            </a:r>
            <a:r>
              <a:rPr lang="zh-TW" altLang="zh-TW" sz="1700" dirty="0">
                <a:ea typeface="微軟正黑體" panose="020B0604030504040204" pitchFamily="34" charset="-120"/>
                <a:cs typeface="Calibri" panose="020F0502020204030204" pitchFamily="34" charset="0"/>
              </a:rPr>
              <a:t>公私立大學院校</a:t>
            </a:r>
            <a:r>
              <a:rPr lang="zh-TW" altLang="zh-TW" sz="1700" b="1" dirty="0">
                <a:solidFill>
                  <a:srgbClr val="0000FF"/>
                </a:solidFill>
                <a:ea typeface="微軟正黑體" panose="020B0604030504040204" pitchFamily="34" charset="-120"/>
                <a:cs typeface="Calibri" panose="020F0502020204030204" pitchFamily="34" charset="0"/>
              </a:rPr>
              <a:t>二年級</a:t>
            </a:r>
            <a:r>
              <a:rPr lang="zh-TW" altLang="zh-TW" sz="1700" dirty="0" smtClean="0">
                <a:ea typeface="微軟正黑體" panose="020B0604030504040204" pitchFamily="34" charset="-120"/>
                <a:cs typeface="Calibri" panose="020F0502020204030204" pitchFamily="34" charset="0"/>
              </a:rPr>
              <a:t>（</a:t>
            </a:r>
            <a:r>
              <a:rPr lang="zh-TW" altLang="en-US" sz="1700" dirty="0">
                <a:ea typeface="微軟正黑體" panose="020B0604030504040204" pitchFamily="34" charset="-120"/>
                <a:cs typeface="Calibri" panose="020F0502020204030204" pitchFamily="34" charset="0"/>
              </a:rPr>
              <a:t>含學士後學系一年級、科技大學或技術學院二年</a:t>
            </a:r>
          </a:p>
          <a:p>
            <a:pPr marL="0" indent="0" fontAlgn="auto">
              <a:spcAft>
                <a:spcPts val="0"/>
              </a:spcAft>
              <a:buClr>
                <a:schemeClr val="accent3"/>
              </a:buClr>
              <a:buFont typeface="Arial" panose="020B0604020202020204" pitchFamily="34" charset="0"/>
              <a:buNone/>
              <a:defRPr/>
            </a:pPr>
            <a:r>
              <a:rPr lang="zh-TW" altLang="en-US" sz="1700" dirty="0">
                <a:ea typeface="微軟正黑體" panose="020B0604030504040204" pitchFamily="34" charset="-120"/>
                <a:cs typeface="Calibri" panose="020F0502020204030204" pitchFamily="34" charset="0"/>
              </a:rPr>
              <a:t>　</a:t>
            </a:r>
            <a:r>
              <a:rPr lang="zh-TW" altLang="en-US" sz="1700" dirty="0" smtClean="0">
                <a:ea typeface="微軟正黑體" panose="020B0604030504040204" pitchFamily="34" charset="-120"/>
                <a:cs typeface="Calibri" panose="020F0502020204030204" pitchFamily="34" charset="0"/>
              </a:rPr>
              <a:t>　 制</a:t>
            </a:r>
            <a:r>
              <a:rPr lang="zh-TW" altLang="en-US" sz="1700" dirty="0">
                <a:ea typeface="微軟正黑體" panose="020B0604030504040204" pitchFamily="34" charset="-120"/>
                <a:cs typeface="Calibri" panose="020F0502020204030204" pitchFamily="34" charset="0"/>
              </a:rPr>
              <a:t>一年級</a:t>
            </a:r>
            <a:r>
              <a:rPr lang="zh-TW" altLang="zh-TW" sz="1700" dirty="0" smtClean="0">
                <a:ea typeface="微軟正黑體" panose="020B0604030504040204" pitchFamily="34" charset="-120"/>
                <a:cs typeface="Calibri" panose="020F0502020204030204" pitchFamily="34" charset="0"/>
              </a:rPr>
              <a:t>）</a:t>
            </a:r>
            <a:r>
              <a:rPr lang="zh-TW" altLang="zh-TW" sz="1700" b="1" dirty="0">
                <a:solidFill>
                  <a:srgbClr val="0000FF"/>
                </a:solidFill>
                <a:ea typeface="微軟正黑體" panose="020B0604030504040204" pitchFamily="34" charset="-120"/>
                <a:cs typeface="Calibri" panose="020F0502020204030204" pitchFamily="34" charset="0"/>
              </a:rPr>
              <a:t>以上</a:t>
            </a:r>
            <a:r>
              <a:rPr lang="zh-TW" altLang="zh-TW" sz="1700" b="1" u="sng" dirty="0">
                <a:solidFill>
                  <a:srgbClr val="0000FF"/>
                </a:solidFill>
                <a:ea typeface="微軟正黑體" panose="020B0604030504040204" pitchFamily="34" charset="-120"/>
                <a:cs typeface="Calibri" panose="020F0502020204030204" pitchFamily="34" charset="0"/>
              </a:rPr>
              <a:t>在學學生</a:t>
            </a:r>
            <a:r>
              <a:rPr lang="zh-TW" altLang="zh-TW" sz="1700" dirty="0">
                <a:ea typeface="微軟正黑體" panose="020B0604030504040204" pitchFamily="34" charset="-120"/>
                <a:cs typeface="Calibri" panose="020F0502020204030204" pitchFamily="34" charset="0"/>
              </a:rPr>
              <a:t>。但</a:t>
            </a:r>
            <a:r>
              <a:rPr lang="zh-TW" altLang="zh-TW" sz="1700" b="1" dirty="0">
                <a:solidFill>
                  <a:srgbClr val="0000FF"/>
                </a:solidFill>
                <a:ea typeface="微軟正黑體" panose="020B0604030504040204" pitchFamily="34" charset="-120"/>
                <a:cs typeface="Calibri" panose="020F0502020204030204" pitchFamily="34" charset="0"/>
              </a:rPr>
              <a:t>不得為碩士班及博士班研究生</a:t>
            </a:r>
            <a:r>
              <a:rPr lang="zh-TW" altLang="zh-TW" sz="1700" dirty="0">
                <a:ea typeface="微軟正黑體" panose="020B0604030504040204" pitchFamily="34" charset="-120"/>
                <a:cs typeface="Calibri" panose="020F0502020204030204" pitchFamily="34" charset="0"/>
              </a:rPr>
              <a:t>。</a:t>
            </a:r>
          </a:p>
          <a:p>
            <a:pPr marL="274320" indent="-274320" fontAlgn="auto">
              <a:spcAft>
                <a:spcPts val="0"/>
              </a:spcAft>
              <a:buClr>
                <a:schemeClr val="accent3"/>
              </a:buClr>
              <a:buFont typeface="Wingdings 2"/>
              <a:buChar char=""/>
              <a:defRPr/>
            </a:pPr>
            <a:r>
              <a:rPr lang="en-US" altLang="zh-TW" sz="1700" dirty="0">
                <a:ea typeface="微軟正黑體" panose="020B0604030504040204" pitchFamily="34" charset="-120"/>
                <a:cs typeface="Calibri" panose="020F0502020204030204" pitchFamily="34" charset="0"/>
              </a:rPr>
              <a:t>(2)</a:t>
            </a:r>
            <a:r>
              <a:rPr lang="zh-TW" altLang="zh-TW" sz="1700" dirty="0">
                <a:ea typeface="微軟正黑體" panose="020B0604030504040204" pitchFamily="34" charset="-120"/>
                <a:cs typeface="Calibri" panose="020F0502020204030204" pitchFamily="34" charset="0"/>
              </a:rPr>
              <a:t>公私立專科學校五專制三年級以上或二專制一年級以上在學學生</a:t>
            </a:r>
            <a:r>
              <a:rPr lang="zh-TW" altLang="zh-TW" sz="1700" dirty="0" smtClean="0">
                <a:ea typeface="微軟正黑體" panose="020B0604030504040204" pitchFamily="34" charset="-120"/>
                <a:cs typeface="Calibri" panose="020F0502020204030204" pitchFamily="34" charset="0"/>
              </a:rPr>
              <a:t>。</a:t>
            </a:r>
            <a:endParaRPr lang="en-US" altLang="zh-TW" sz="1700" dirty="0" smtClean="0">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r>
              <a:rPr lang="en-US" altLang="zh-TW" sz="1700" dirty="0" smtClean="0">
                <a:ea typeface="微軟正黑體" panose="020B0604030504040204" pitchFamily="34" charset="-120"/>
                <a:cs typeface="Calibri" panose="020F0502020204030204" pitchFamily="34" charset="0"/>
              </a:rPr>
              <a:t>(3)</a:t>
            </a:r>
            <a:r>
              <a:rPr lang="zh-TW" altLang="en-US" sz="1700" dirty="0">
                <a:ea typeface="微軟正黑體" panose="020B0604030504040204" pitchFamily="34" charset="-120"/>
                <a:cs typeface="Calibri" panose="020F0502020204030204" pitchFamily="34" charset="0"/>
              </a:rPr>
              <a:t>學生曾執行研究計畫未繳交研究成果報告者，不得再次提出申請</a:t>
            </a:r>
            <a:r>
              <a:rPr lang="zh-TW" altLang="en-US" sz="1700" dirty="0" smtClean="0">
                <a:ea typeface="微軟正黑體" panose="020B0604030504040204" pitchFamily="34" charset="-120"/>
                <a:cs typeface="Calibri" panose="020F0502020204030204" pitchFamily="34" charset="0"/>
              </a:rPr>
              <a:t>。</a:t>
            </a:r>
            <a:endParaRPr lang="en-US" altLang="zh-TW" sz="1700" dirty="0" smtClean="0">
              <a:ea typeface="微軟正黑體" panose="020B0604030504040204" pitchFamily="34" charset="-120"/>
              <a:cs typeface="Calibri" panose="020F0502020204030204" pitchFamily="34" charset="0"/>
            </a:endParaRPr>
          </a:p>
          <a:p>
            <a:pPr marL="285750" indent="-285750" fontAlgn="auto">
              <a:spcAft>
                <a:spcPts val="0"/>
              </a:spcAft>
              <a:buClr>
                <a:schemeClr val="accent3"/>
              </a:buClr>
              <a:buFont typeface="Wingdings" pitchFamily="2" charset="2"/>
              <a:buChar char="Ø"/>
              <a:defRPr/>
            </a:pPr>
            <a:r>
              <a:rPr lang="zh-TW" altLang="zh-TW" sz="1700" b="1" u="sng" dirty="0" smtClean="0">
                <a:solidFill>
                  <a:srgbClr val="C00000"/>
                </a:solidFill>
                <a:ea typeface="微軟正黑體" panose="020B0604030504040204" pitchFamily="34" charset="-120"/>
                <a:cs typeface="Calibri" panose="020F0502020204030204" pitchFamily="34" charset="0"/>
              </a:rPr>
              <a:t>指導</a:t>
            </a:r>
            <a:r>
              <a:rPr lang="zh-TW" altLang="zh-TW" sz="1700" b="1" u="sng" dirty="0">
                <a:solidFill>
                  <a:srgbClr val="C00000"/>
                </a:solidFill>
                <a:ea typeface="微軟正黑體" panose="020B0604030504040204" pitchFamily="34" charset="-120"/>
                <a:cs typeface="Calibri" panose="020F0502020204030204" pitchFamily="34" charset="0"/>
              </a:rPr>
              <a:t>教授</a:t>
            </a:r>
            <a:r>
              <a:rPr lang="zh-TW" altLang="zh-TW" sz="1700" b="1" dirty="0">
                <a:ea typeface="微軟正黑體" panose="020B0604030504040204" pitchFamily="34" charset="-120"/>
                <a:cs typeface="Calibri" panose="020F0502020204030204" pitchFamily="34" charset="0"/>
              </a:rPr>
              <a:t>：</a:t>
            </a:r>
            <a:endParaRPr lang="zh-TW" altLang="zh-TW" sz="1700" dirty="0">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r>
              <a:rPr lang="en-US" altLang="zh-TW" sz="1700" dirty="0">
                <a:ea typeface="微軟正黑體" panose="020B0604030504040204" pitchFamily="34" charset="-120"/>
                <a:cs typeface="Calibri" panose="020F0502020204030204" pitchFamily="34" charset="0"/>
              </a:rPr>
              <a:t>(1</a:t>
            </a:r>
            <a:r>
              <a:rPr lang="en-US" altLang="zh-TW" sz="1700" dirty="0" smtClean="0">
                <a:ea typeface="微軟正黑體" panose="020B0604030504040204" pitchFamily="34" charset="-120"/>
                <a:cs typeface="Calibri" panose="020F0502020204030204" pitchFamily="34" charset="0"/>
              </a:rPr>
              <a:t>)</a:t>
            </a:r>
            <a:r>
              <a:rPr lang="zh-TW" altLang="en-US" sz="1700" dirty="0">
                <a:ea typeface="微軟正黑體" panose="020B0604030504040204" pitchFamily="34" charset="-120"/>
                <a:cs typeface="Calibri" panose="020F0502020204030204" pitchFamily="34" charset="0"/>
              </a:rPr>
              <a:t>符合本部專題研究計畫主持人資格，且願意提供研究</a:t>
            </a:r>
            <a:r>
              <a:rPr lang="zh-TW" altLang="en-US" sz="1700" dirty="0" smtClean="0">
                <a:ea typeface="微軟正黑體" panose="020B0604030504040204" pitchFamily="34" charset="-120"/>
                <a:cs typeface="Calibri" panose="020F0502020204030204" pitchFamily="34" charset="0"/>
              </a:rPr>
              <a:t>設備（含</a:t>
            </a:r>
            <a:r>
              <a:rPr lang="zh-TW" altLang="en-US" sz="1700" dirty="0">
                <a:ea typeface="微軟正黑體" panose="020B0604030504040204" pitchFamily="34" charset="-120"/>
                <a:cs typeface="Calibri" panose="020F0502020204030204" pitchFamily="34" charset="0"/>
              </a:rPr>
              <a:t>儀器設備及圖書設備等）指導學生從事研究工作者。</a:t>
            </a:r>
            <a:endParaRPr lang="en-US" altLang="zh-TW" sz="1700" dirty="0" smtClean="0">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r>
              <a:rPr lang="en-US" altLang="zh-TW" sz="1700" dirty="0" smtClean="0">
                <a:ea typeface="微軟正黑體" panose="020B0604030504040204" pitchFamily="34" charset="-120"/>
                <a:cs typeface="Calibri" panose="020F0502020204030204" pitchFamily="34" charset="0"/>
              </a:rPr>
              <a:t>(2)</a:t>
            </a:r>
            <a:r>
              <a:rPr lang="zh-TW" altLang="zh-TW" sz="1700" dirty="0" smtClean="0">
                <a:ea typeface="微軟正黑體" panose="020B0604030504040204" pitchFamily="34" charset="-120"/>
                <a:cs typeface="Calibri" panose="020F0502020204030204" pitchFamily="34" charset="0"/>
              </a:rPr>
              <a:t>曾</a:t>
            </a:r>
            <a:r>
              <a:rPr lang="zh-TW" altLang="zh-TW" sz="1700" dirty="0">
                <a:ea typeface="微軟正黑體" panose="020B0604030504040204" pitchFamily="34" charset="-120"/>
                <a:cs typeface="Calibri" panose="020F0502020204030204" pitchFamily="34" charset="0"/>
              </a:rPr>
              <a:t>指導學生</a:t>
            </a:r>
            <a:r>
              <a:rPr lang="zh-TW" altLang="zh-TW" sz="1700" dirty="0" smtClean="0">
                <a:ea typeface="微軟正黑體" panose="020B0604030504040204" pitchFamily="34" charset="-120"/>
                <a:cs typeface="Calibri" panose="020F0502020204030204" pitchFamily="34" charset="0"/>
              </a:rPr>
              <a:t>執行研究</a:t>
            </a:r>
            <a:r>
              <a:rPr lang="zh-TW" altLang="zh-TW" sz="1700" dirty="0">
                <a:ea typeface="微軟正黑體" panose="020B0604030504040204" pitchFamily="34" charset="-120"/>
                <a:cs typeface="Calibri" panose="020F0502020204030204" pitchFamily="34" charset="0"/>
              </a:rPr>
              <a:t>計畫而未繳交研究成果報告者，不得</a:t>
            </a:r>
            <a:r>
              <a:rPr lang="zh-TW" altLang="zh-TW" sz="1700" dirty="0" smtClean="0">
                <a:ea typeface="微軟正黑體" panose="020B0604030504040204" pitchFamily="34" charset="-120"/>
                <a:cs typeface="Calibri" panose="020F0502020204030204" pitchFamily="34" charset="0"/>
              </a:rPr>
              <a:t>擔任指導教授。</a:t>
            </a:r>
          </a:p>
          <a:p>
            <a:pPr marL="274320" indent="-274320" fontAlgn="auto">
              <a:spcAft>
                <a:spcPts val="0"/>
              </a:spcAft>
              <a:buClr>
                <a:schemeClr val="accent3"/>
              </a:buClr>
              <a:buFont typeface="Wingdings 2"/>
              <a:buChar char=""/>
              <a:defRPr/>
            </a:pPr>
            <a:r>
              <a:rPr lang="en-US" altLang="zh-TW" sz="1700" dirty="0" smtClean="0">
                <a:ea typeface="微軟正黑體" panose="020B0604030504040204" pitchFamily="34" charset="-120"/>
                <a:cs typeface="Calibri" panose="020F0502020204030204" pitchFamily="34" charset="0"/>
              </a:rPr>
              <a:t>(</a:t>
            </a:r>
            <a:r>
              <a:rPr lang="en-US" altLang="zh-TW" sz="1700" dirty="0">
                <a:ea typeface="微軟正黑體" panose="020B0604030504040204" pitchFamily="34" charset="-120"/>
                <a:cs typeface="Calibri" panose="020F0502020204030204" pitchFamily="34" charset="0"/>
              </a:rPr>
              <a:t>3</a:t>
            </a:r>
            <a:r>
              <a:rPr lang="en-US" altLang="zh-TW" sz="1700" dirty="0" smtClean="0">
                <a:ea typeface="微軟正黑體" panose="020B0604030504040204" pitchFamily="34" charset="-120"/>
                <a:cs typeface="Calibri" panose="020F0502020204030204" pitchFamily="34" charset="0"/>
              </a:rPr>
              <a:t>)</a:t>
            </a:r>
            <a:r>
              <a:rPr lang="zh-TW" altLang="zh-TW" sz="1700" dirty="0" smtClean="0">
                <a:ea typeface="微軟正黑體" panose="020B0604030504040204" pitchFamily="34" charset="-120"/>
                <a:cs typeface="Calibri" panose="020F0502020204030204" pitchFamily="34" charset="0"/>
              </a:rPr>
              <a:t>指導</a:t>
            </a:r>
            <a:r>
              <a:rPr lang="zh-TW" altLang="zh-TW" sz="1700" dirty="0">
                <a:ea typeface="微軟正黑體" panose="020B0604030504040204" pitchFamily="34" charset="-120"/>
                <a:cs typeface="Calibri" panose="020F0502020204030204" pitchFamily="34" charset="0"/>
              </a:rPr>
              <a:t>教授每</a:t>
            </a:r>
            <a:r>
              <a:rPr lang="zh-TW" altLang="zh-TW" sz="1700" dirty="0" smtClean="0">
                <a:ea typeface="微軟正黑體" panose="020B0604030504040204" pitchFamily="34" charset="-120"/>
                <a:cs typeface="Calibri" panose="020F0502020204030204" pitchFamily="34" charset="0"/>
              </a:rPr>
              <a:t>年度</a:t>
            </a:r>
            <a:r>
              <a:rPr lang="zh-TW" altLang="zh-TW" sz="1700" b="1" dirty="0" smtClean="0">
                <a:ea typeface="微軟正黑體" panose="020B0604030504040204" pitchFamily="34" charset="-120"/>
                <a:cs typeface="Calibri" panose="020F0502020204030204" pitchFamily="34" charset="0"/>
              </a:rPr>
              <a:t>指導</a:t>
            </a:r>
            <a:r>
              <a:rPr lang="zh-TW" altLang="zh-TW" sz="1700" b="1" u="sng" dirty="0">
                <a:ea typeface="微軟正黑體" panose="020B0604030504040204" pitchFamily="34" charset="-120"/>
                <a:cs typeface="Calibri" panose="020F0502020204030204" pitchFamily="34" charset="0"/>
              </a:rPr>
              <a:t>二位</a:t>
            </a:r>
            <a:r>
              <a:rPr lang="zh-TW" altLang="zh-TW" sz="1700" b="1" dirty="0">
                <a:ea typeface="微軟正黑體" panose="020B0604030504040204" pitchFamily="34" charset="-120"/>
                <a:cs typeface="Calibri" panose="020F0502020204030204" pitchFamily="34" charset="0"/>
              </a:rPr>
              <a:t>學生</a:t>
            </a:r>
            <a:r>
              <a:rPr lang="zh-TW" altLang="zh-TW" sz="1700" b="1" dirty="0" smtClean="0">
                <a:ea typeface="微軟正黑體" panose="020B0604030504040204" pitchFamily="34" charset="-120"/>
                <a:cs typeface="Calibri" panose="020F0502020204030204" pitchFamily="34" charset="0"/>
              </a:rPr>
              <a:t>為限</a:t>
            </a:r>
            <a:r>
              <a:rPr lang="zh-TW" altLang="en-US" sz="1700" dirty="0">
                <a:ea typeface="微軟正黑體" panose="020B0604030504040204" pitchFamily="34" charset="-120"/>
                <a:cs typeface="Calibri" panose="020F0502020204030204" pitchFamily="34" charset="0"/>
              </a:rPr>
              <a:t>，</a:t>
            </a:r>
            <a:r>
              <a:rPr lang="zh-TW" altLang="en-US" sz="1700" dirty="0" smtClean="0">
                <a:ea typeface="微軟正黑體" panose="020B0604030504040204" pitchFamily="34" charset="-120"/>
                <a:cs typeface="Calibri" panose="020F0502020204030204" pitchFamily="34" charset="0"/>
              </a:rPr>
              <a:t>同一</a:t>
            </a:r>
            <a:r>
              <a:rPr lang="zh-TW" altLang="en-US" sz="1700" dirty="0">
                <a:ea typeface="微軟正黑體" panose="020B0604030504040204" pitchFamily="34" charset="-120"/>
                <a:cs typeface="Calibri" panose="020F0502020204030204" pitchFamily="34" charset="0"/>
              </a:rPr>
              <a:t>件計畫僅限一位學生提出</a:t>
            </a:r>
            <a:r>
              <a:rPr lang="zh-TW" altLang="en-US" sz="1700" dirty="0" smtClean="0">
                <a:ea typeface="微軟正黑體" panose="020B0604030504040204" pitchFamily="34" charset="-120"/>
                <a:cs typeface="Calibri" panose="020F0502020204030204" pitchFamily="34" charset="0"/>
              </a:rPr>
              <a:t>申請。</a:t>
            </a:r>
            <a:endParaRPr lang="en-US" altLang="zh-TW" sz="1700" dirty="0" smtClean="0">
              <a:ea typeface="微軟正黑體" panose="020B0604030504040204" pitchFamily="34" charset="-120"/>
              <a:cs typeface="Calibri" panose="020F0502020204030204" pitchFamily="34" charset="0"/>
            </a:endParaRPr>
          </a:p>
          <a:p>
            <a:pPr marL="0" indent="0" fontAlgn="auto">
              <a:spcAft>
                <a:spcPts val="0"/>
              </a:spcAft>
              <a:buClr>
                <a:schemeClr val="accent3"/>
              </a:buClr>
              <a:buFont typeface="Arial" panose="020B0604020202020204" pitchFamily="34" charset="0"/>
              <a:buNone/>
              <a:defRPr/>
            </a:pPr>
            <a:r>
              <a:rPr lang="zh-TW" altLang="en-US" sz="1700" b="1" dirty="0">
                <a:solidFill>
                  <a:srgbClr val="C00000"/>
                </a:solidFill>
                <a:ea typeface="微軟正黑體" panose="020B0604030504040204" pitchFamily="34" charset="-120"/>
                <a:cs typeface="Calibri" panose="020F0502020204030204" pitchFamily="34" charset="0"/>
              </a:rPr>
              <a:t>學生及指導教授除應符合第一項資格外，其相互間不得有配偶或三親等以內</a:t>
            </a:r>
            <a:r>
              <a:rPr lang="zh-TW" altLang="en-US" sz="1700" b="1" dirty="0" smtClean="0">
                <a:solidFill>
                  <a:srgbClr val="C00000"/>
                </a:solidFill>
                <a:ea typeface="微軟正黑體" panose="020B0604030504040204" pitchFamily="34" charset="-120"/>
                <a:cs typeface="Calibri" panose="020F0502020204030204" pitchFamily="34" charset="0"/>
              </a:rPr>
              <a:t>血親</a:t>
            </a:r>
            <a:r>
              <a:rPr lang="zh-TW" altLang="en-US" sz="1700" b="1" dirty="0">
                <a:solidFill>
                  <a:srgbClr val="C00000"/>
                </a:solidFill>
                <a:ea typeface="微軟正黑體" panose="020B0604030504040204" pitchFamily="34" charset="-120"/>
                <a:cs typeface="Calibri" panose="020F0502020204030204" pitchFamily="34" charset="0"/>
              </a:rPr>
              <a:t>、姻親之關係</a:t>
            </a:r>
            <a:r>
              <a:rPr lang="zh-TW" altLang="en-US" sz="1700" b="1" dirty="0" smtClean="0">
                <a:solidFill>
                  <a:srgbClr val="C00000"/>
                </a:solidFill>
                <a:ea typeface="微軟正黑體" panose="020B0604030504040204" pitchFamily="34" charset="-120"/>
                <a:cs typeface="Calibri" panose="020F0502020204030204" pitchFamily="34" charset="0"/>
              </a:rPr>
              <a:t>。</a:t>
            </a:r>
            <a:endParaRPr lang="zh-TW" altLang="en-US" sz="1700" b="1" dirty="0">
              <a:solidFill>
                <a:srgbClr val="C00000"/>
              </a:solidFill>
              <a:ea typeface="微軟正黑體" panose="020B0604030504040204" pitchFamily="34" charset="-12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2"/>
          <p:cNvSpPr>
            <a:spLocks noGrp="1"/>
          </p:cNvSpPr>
          <p:nvPr>
            <p:ph type="title"/>
          </p:nvPr>
        </p:nvSpPr>
        <p:spPr>
          <a:xfrm>
            <a:off x="677863" y="404813"/>
            <a:ext cx="7680325" cy="1066800"/>
          </a:xfrm>
        </p:spPr>
        <p:txBody>
          <a:bodyPr/>
          <a:lstStyle/>
          <a:p>
            <a:pPr algn="ctr"/>
            <a:r>
              <a:rPr lang="zh-TW" altLang="en-US" b="1" smtClean="0">
                <a:latin typeface="微軟正黑體" panose="020B0604030504040204" pitchFamily="34" charset="-120"/>
                <a:ea typeface="微軟正黑體" panose="020B0604030504040204" pitchFamily="34" charset="-120"/>
              </a:rPr>
              <a:t>科技部</a:t>
            </a:r>
            <a:r>
              <a:rPr lang="zh-TW" altLang="zh-TW" b="1" smtClean="0">
                <a:latin typeface="微軟正黑體" panose="020B0604030504040204" pitchFamily="34" charset="-120"/>
                <a:ea typeface="微軟正黑體" panose="020B0604030504040204" pitchFamily="34" charset="-120"/>
              </a:rPr>
              <a:t>徵求辦法</a:t>
            </a:r>
            <a:r>
              <a:rPr lang="en-US" altLang="zh-TW" b="1" smtClean="0">
                <a:latin typeface="微軟正黑體" panose="020B0604030504040204" pitchFamily="34" charset="-120"/>
                <a:ea typeface="微軟正黑體" panose="020B0604030504040204" pitchFamily="34" charset="-120"/>
              </a:rPr>
              <a:t>(</a:t>
            </a:r>
            <a:r>
              <a:rPr lang="zh-TW" altLang="en-US" b="1" smtClean="0">
                <a:latin typeface="微軟正黑體" panose="020B0604030504040204" pitchFamily="34" charset="-120"/>
                <a:ea typeface="微軟正黑體" panose="020B0604030504040204" pitchFamily="34" charset="-120"/>
              </a:rPr>
              <a:t>續</a:t>
            </a:r>
            <a:r>
              <a:rPr lang="en-US" altLang="zh-TW" b="1" smtClean="0">
                <a:latin typeface="微軟正黑體" panose="020B0604030504040204" pitchFamily="34" charset="-120"/>
                <a:ea typeface="微軟正黑體" panose="020B0604030504040204" pitchFamily="34" charset="-120"/>
              </a:rPr>
              <a:t>)</a:t>
            </a:r>
            <a:endParaRPr lang="zh-TW" altLang="en-US" b="1" smtClean="0">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677863" y="1181695"/>
            <a:ext cx="8185150" cy="5127625"/>
          </a:xfrm>
        </p:spPr>
        <p:txBody>
          <a:bodyPr>
            <a:noAutofit/>
          </a:bodyPr>
          <a:lstStyle/>
          <a:p>
            <a:pPr marL="342900" indent="-342900" fontAlgn="auto">
              <a:spcAft>
                <a:spcPts val="0"/>
              </a:spcAft>
              <a:buClr>
                <a:schemeClr val="accent3"/>
              </a:buClr>
              <a:buFont typeface="Wingdings" pitchFamily="2" charset="2"/>
              <a:buChar char="Ø"/>
              <a:defRPr/>
            </a:pPr>
            <a:r>
              <a:rPr lang="zh-TW" altLang="en-US" b="1" dirty="0">
                <a:solidFill>
                  <a:srgbClr val="C00000"/>
                </a:solidFill>
                <a:ea typeface="微軟正黑體" panose="020B0604030504040204" pitchFamily="34" charset="-120"/>
                <a:cs typeface="Calibri" panose="020F0502020204030204" pitchFamily="34" charset="0"/>
              </a:rPr>
              <a:t>研究期間</a:t>
            </a:r>
            <a:r>
              <a:rPr lang="zh-TW" altLang="en-US" dirty="0">
                <a:ea typeface="微軟正黑體" panose="020B0604030504040204" pitchFamily="34" charset="-120"/>
                <a:cs typeface="Calibri" panose="020F0502020204030204" pitchFamily="34" charset="0"/>
              </a:rPr>
              <a:t>：自每年七月一日至次年二月底止，計八個月</a:t>
            </a:r>
            <a:r>
              <a:rPr lang="zh-TW" altLang="en-US" dirty="0" smtClean="0">
                <a:ea typeface="微軟正黑體" panose="020B0604030504040204" pitchFamily="34" charset="-120"/>
                <a:cs typeface="Calibri" panose="020F0502020204030204" pitchFamily="34" charset="0"/>
              </a:rPr>
              <a:t>。</a:t>
            </a:r>
            <a:endParaRPr lang="en-US" altLang="zh-TW" b="1" dirty="0" smtClean="0">
              <a:solidFill>
                <a:srgbClr val="CCFF99"/>
              </a:solidFill>
              <a:ea typeface="微軟正黑體" panose="020B0604030504040204" pitchFamily="34" charset="-120"/>
              <a:cs typeface="Calibri" panose="020F0502020204030204" pitchFamily="34" charset="0"/>
            </a:endParaRPr>
          </a:p>
          <a:p>
            <a:pPr marL="342900" indent="-342900" fontAlgn="auto">
              <a:spcAft>
                <a:spcPts val="0"/>
              </a:spcAft>
              <a:buClr>
                <a:schemeClr val="accent3"/>
              </a:buClr>
              <a:buFont typeface="Wingdings" pitchFamily="2" charset="2"/>
              <a:buChar char="Ø"/>
              <a:defRPr/>
            </a:pPr>
            <a:r>
              <a:rPr lang="zh-TW" altLang="zh-TW" b="1" dirty="0" smtClean="0">
                <a:solidFill>
                  <a:srgbClr val="C00000"/>
                </a:solidFill>
                <a:ea typeface="微軟正黑體" panose="020B0604030504040204" pitchFamily="34" charset="-120"/>
                <a:cs typeface="Calibri" panose="020F0502020204030204" pitchFamily="34" charset="0"/>
              </a:rPr>
              <a:t>補助</a:t>
            </a:r>
            <a:r>
              <a:rPr lang="zh-TW" altLang="zh-TW" b="1" dirty="0">
                <a:solidFill>
                  <a:srgbClr val="C00000"/>
                </a:solidFill>
                <a:ea typeface="微軟正黑體" panose="020B0604030504040204" pitchFamily="34" charset="-120"/>
                <a:cs typeface="Calibri" panose="020F0502020204030204" pitchFamily="34" charset="0"/>
              </a:rPr>
              <a:t>經費</a:t>
            </a:r>
            <a:r>
              <a:rPr lang="zh-TW" altLang="zh-TW" b="1" dirty="0" smtClean="0">
                <a:solidFill>
                  <a:srgbClr val="C00000"/>
                </a:solidFill>
                <a:ea typeface="微軟正黑體" panose="020B0604030504040204" pitchFamily="34" charset="-120"/>
                <a:cs typeface="Calibri" panose="020F0502020204030204" pitchFamily="34" charset="0"/>
              </a:rPr>
              <a:t>項目</a:t>
            </a:r>
            <a:r>
              <a:rPr lang="zh-TW" altLang="en-US" dirty="0" smtClean="0">
                <a:ea typeface="微軟正黑體" panose="020B0604030504040204" pitchFamily="34" charset="-120"/>
                <a:cs typeface="Calibri" panose="020F0502020204030204" pitchFamily="34" charset="0"/>
                <a:sym typeface="Wingdings" pitchFamily="2" charset="2"/>
              </a:rPr>
              <a:t>： </a:t>
            </a:r>
            <a:endParaRPr lang="en-US" altLang="zh-TW" dirty="0" smtClean="0">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None/>
              <a:defRPr/>
            </a:pPr>
            <a:r>
              <a:rPr lang="zh-TW" altLang="en-US" b="1" dirty="0" smtClean="0">
                <a:solidFill>
                  <a:srgbClr val="0000FF"/>
                </a:solidFill>
                <a:ea typeface="微軟正黑體" panose="020B0604030504040204" pitchFamily="34" charset="-120"/>
                <a:cs typeface="Calibri" panose="020F0502020204030204" pitchFamily="34" charset="0"/>
              </a:rPr>
              <a:t>     每位學生每月新臺幣</a:t>
            </a:r>
            <a:r>
              <a:rPr lang="zh-TW" altLang="en-US" sz="2400" b="1" dirty="0" smtClean="0">
                <a:solidFill>
                  <a:srgbClr val="FF0000"/>
                </a:solidFill>
                <a:ea typeface="微軟正黑體" panose="020B0604030504040204" pitchFamily="34" charset="-120"/>
                <a:cs typeface="Calibri" panose="020F0502020204030204" pitchFamily="34" charset="0"/>
              </a:rPr>
              <a:t>六千</a:t>
            </a:r>
            <a:r>
              <a:rPr lang="zh-TW" altLang="en-US" b="1" dirty="0" smtClean="0">
                <a:solidFill>
                  <a:srgbClr val="0000FF"/>
                </a:solidFill>
                <a:ea typeface="微軟正黑體" panose="020B0604030504040204" pitchFamily="34" charset="-120"/>
                <a:cs typeface="Calibri" panose="020F0502020204030204" pitchFamily="34" charset="0"/>
              </a:rPr>
              <a:t>元，八個月計新臺幣</a:t>
            </a:r>
            <a:r>
              <a:rPr lang="zh-TW" altLang="en-US" sz="2400" b="1" dirty="0" smtClean="0">
                <a:solidFill>
                  <a:srgbClr val="FF0000"/>
                </a:solidFill>
                <a:ea typeface="微軟正黑體" panose="020B0604030504040204" pitchFamily="34" charset="-120"/>
                <a:cs typeface="Calibri" panose="020F0502020204030204" pitchFamily="34" charset="0"/>
              </a:rPr>
              <a:t>四萬八千</a:t>
            </a:r>
            <a:r>
              <a:rPr lang="zh-TW" altLang="en-US" b="1" dirty="0" smtClean="0">
                <a:solidFill>
                  <a:srgbClr val="0000FF"/>
                </a:solidFill>
                <a:ea typeface="微軟正黑體" panose="020B0604030504040204" pitchFamily="34" charset="-120"/>
                <a:cs typeface="Calibri" panose="020F0502020204030204" pitchFamily="34" charset="0"/>
              </a:rPr>
              <a:t>元。</a:t>
            </a:r>
            <a:endParaRPr lang="en-US" altLang="zh-TW" b="1" dirty="0" smtClean="0">
              <a:solidFill>
                <a:srgbClr val="0000FF"/>
              </a:solidFill>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None/>
              <a:defRPr/>
            </a:pPr>
            <a:endParaRPr lang="en-US" altLang="zh-TW" b="1" dirty="0" smtClean="0">
              <a:solidFill>
                <a:srgbClr val="C00000"/>
              </a:solidFill>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r>
              <a:rPr lang="zh-TW" altLang="zh-TW" b="1" dirty="0" smtClean="0">
                <a:solidFill>
                  <a:srgbClr val="C00000"/>
                </a:solidFill>
                <a:ea typeface="微軟正黑體" panose="020B0604030504040204" pitchFamily="34" charset="-120"/>
                <a:cs typeface="Calibri" panose="020F0502020204030204" pitchFamily="34" charset="0"/>
              </a:rPr>
              <a:t>學生</a:t>
            </a:r>
            <a:r>
              <a:rPr lang="zh-TW" altLang="zh-TW" b="1" dirty="0">
                <a:solidFill>
                  <a:srgbClr val="C00000"/>
                </a:solidFill>
                <a:ea typeface="微軟正黑體" panose="020B0604030504040204" pitchFamily="34" charset="-120"/>
                <a:cs typeface="Calibri" panose="020F0502020204030204" pitchFamily="34" charset="0"/>
              </a:rPr>
              <a:t>及指導教授應至本會網站線上製作下列</a:t>
            </a:r>
            <a:r>
              <a:rPr lang="zh-TW" altLang="zh-TW" b="1" dirty="0" smtClean="0">
                <a:solidFill>
                  <a:srgbClr val="C00000"/>
                </a:solidFill>
                <a:ea typeface="微軟正黑體" panose="020B0604030504040204" pitchFamily="34" charset="-120"/>
                <a:cs typeface="Calibri" panose="020F0502020204030204" pitchFamily="34" charset="0"/>
              </a:rPr>
              <a:t>文件</a:t>
            </a:r>
            <a:r>
              <a:rPr lang="zh-TW" altLang="en-US" dirty="0" smtClean="0">
                <a:ea typeface="微軟正黑體" panose="020B0604030504040204" pitchFamily="34" charset="-120"/>
                <a:cs typeface="Calibri" panose="020F0502020204030204" pitchFamily="34" charset="0"/>
                <a:sym typeface="Wingdings" pitchFamily="2" charset="2"/>
              </a:rPr>
              <a:t>：</a:t>
            </a:r>
            <a:r>
              <a:rPr lang="zh-TW" altLang="zh-TW" b="1" dirty="0" smtClean="0">
                <a:solidFill>
                  <a:srgbClr val="0000FF"/>
                </a:solidFill>
                <a:ea typeface="微軟正黑體" panose="020B0604030504040204" pitchFamily="34" charset="-120"/>
                <a:cs typeface="Calibri" panose="020F0502020204030204" pitchFamily="34" charset="0"/>
              </a:rPr>
              <a:t> </a:t>
            </a:r>
            <a:endParaRPr lang="en-US" altLang="zh-TW" b="1" dirty="0" smtClean="0">
              <a:solidFill>
                <a:srgbClr val="0000FF"/>
              </a:solidFill>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r>
              <a:rPr lang="zh-TW" altLang="zh-TW" dirty="0" smtClean="0">
                <a:ea typeface="微軟正黑體" panose="020B0604030504040204" pitchFamily="34" charset="-120"/>
                <a:cs typeface="Calibri" panose="020F0502020204030204" pitchFamily="34" charset="0"/>
              </a:rPr>
              <a:t>(</a:t>
            </a:r>
            <a:r>
              <a:rPr lang="zh-TW" altLang="zh-TW" dirty="0">
                <a:ea typeface="微軟正黑體" panose="020B0604030504040204" pitchFamily="34" charset="-120"/>
                <a:cs typeface="Calibri" panose="020F0502020204030204" pitchFamily="34" charset="0"/>
              </a:rPr>
              <a:t>一</a:t>
            </a:r>
            <a:r>
              <a:rPr lang="zh-TW" altLang="zh-TW" dirty="0" smtClean="0">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計畫</a:t>
            </a:r>
            <a:r>
              <a:rPr lang="zh-TW" altLang="en-US" dirty="0">
                <a:ea typeface="微軟正黑體" panose="020B0604030504040204" pitchFamily="34" charset="-120"/>
                <a:cs typeface="Calibri" panose="020F0502020204030204" pitchFamily="34" charset="0"/>
              </a:rPr>
              <a:t>書綜合資料表</a:t>
            </a:r>
            <a:r>
              <a:rPr lang="en-US" altLang="zh-TW" dirty="0" smtClean="0">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表</a:t>
            </a:r>
            <a:r>
              <a:rPr lang="en-US" altLang="zh-TW" dirty="0" smtClean="0">
                <a:ea typeface="微軟正黑體" panose="020B0604030504040204" pitchFamily="34" charset="-120"/>
                <a:cs typeface="Calibri" panose="020F0502020204030204" pitchFamily="34" charset="0"/>
              </a:rPr>
              <a:t>C801)</a:t>
            </a:r>
            <a:r>
              <a:rPr lang="zh-TW" altLang="zh-TW" dirty="0" smtClean="0">
                <a:ea typeface="微軟正黑體" panose="020B0604030504040204" pitchFamily="34" charset="-120"/>
                <a:cs typeface="Calibri" panose="020F0502020204030204" pitchFamily="34" charset="0"/>
              </a:rPr>
              <a:t>。</a:t>
            </a:r>
            <a:endParaRPr lang="zh-TW" altLang="zh-TW" dirty="0">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r>
              <a:rPr lang="en-US" altLang="zh-TW" dirty="0" smtClean="0">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二</a:t>
            </a:r>
            <a:r>
              <a:rPr lang="en-US" altLang="zh-TW" dirty="0" smtClean="0">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研究計畫摘要表</a:t>
            </a:r>
            <a:r>
              <a:rPr lang="en-US" altLang="zh-TW" dirty="0" smtClean="0">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表</a:t>
            </a:r>
            <a:r>
              <a:rPr lang="en-US" altLang="zh-TW" dirty="0" smtClean="0">
                <a:ea typeface="微軟正黑體" panose="020B0604030504040204" pitchFamily="34" charset="-120"/>
                <a:cs typeface="Calibri" panose="020F0502020204030204" pitchFamily="34" charset="0"/>
              </a:rPr>
              <a:t>C802)</a:t>
            </a:r>
            <a:r>
              <a:rPr lang="zh-TW" altLang="en-US" dirty="0" smtClean="0">
                <a:ea typeface="微軟正黑體" panose="020B0604030504040204" pitchFamily="34" charset="-120"/>
                <a:cs typeface="Calibri" panose="020F0502020204030204" pitchFamily="34" charset="0"/>
              </a:rPr>
              <a:t>。</a:t>
            </a:r>
            <a:endParaRPr lang="en-US" altLang="zh-TW" dirty="0" smtClean="0">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r>
              <a:rPr lang="zh-TW" altLang="zh-TW" dirty="0" smtClean="0">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三</a:t>
            </a:r>
            <a:r>
              <a:rPr lang="zh-TW" altLang="zh-TW" dirty="0" smtClean="0">
                <a:ea typeface="微軟正黑體" panose="020B0604030504040204" pitchFamily="34" charset="-120"/>
                <a:cs typeface="Calibri" panose="020F0502020204030204" pitchFamily="34" charset="0"/>
              </a:rPr>
              <a:t>)指導</a:t>
            </a:r>
            <a:r>
              <a:rPr lang="zh-TW" altLang="zh-TW" dirty="0">
                <a:ea typeface="微軟正黑體" panose="020B0604030504040204" pitchFamily="34" charset="-120"/>
                <a:cs typeface="Calibri" panose="020F0502020204030204" pitchFamily="34" charset="0"/>
              </a:rPr>
              <a:t>教授初評意見</a:t>
            </a:r>
            <a:r>
              <a:rPr lang="zh-TW" altLang="zh-TW" dirty="0" smtClean="0">
                <a:ea typeface="微軟正黑體" panose="020B0604030504040204" pitchFamily="34" charset="-120"/>
                <a:cs typeface="Calibri" panose="020F0502020204030204" pitchFamily="34" charset="0"/>
              </a:rPr>
              <a:t>表</a:t>
            </a:r>
            <a:r>
              <a:rPr lang="en-US" altLang="zh-TW" dirty="0" smtClean="0">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表</a:t>
            </a:r>
            <a:r>
              <a:rPr lang="en-US" altLang="zh-TW" dirty="0" smtClean="0">
                <a:ea typeface="微軟正黑體" panose="020B0604030504040204" pitchFamily="34" charset="-120"/>
                <a:cs typeface="Calibri" panose="020F0502020204030204" pitchFamily="34" charset="0"/>
              </a:rPr>
              <a:t>C803)</a:t>
            </a:r>
            <a:r>
              <a:rPr lang="zh-TW" altLang="zh-TW" dirty="0" smtClean="0">
                <a:ea typeface="微軟正黑體" panose="020B0604030504040204" pitchFamily="34" charset="-120"/>
                <a:cs typeface="Calibri" panose="020F0502020204030204" pitchFamily="34" charset="0"/>
              </a:rPr>
              <a:t>。</a:t>
            </a:r>
            <a:r>
              <a:rPr lang="en-US" altLang="zh-TW" dirty="0" smtClean="0">
                <a:cs typeface="Calibri" panose="020F0502020204030204" pitchFamily="34" charset="0"/>
              </a:rPr>
              <a:t>(</a:t>
            </a:r>
            <a:r>
              <a:rPr lang="zh-TW" altLang="zh-TW" b="1" dirty="0">
                <a:solidFill>
                  <a:srgbClr val="0000FF"/>
                </a:solidFill>
                <a:cs typeface="Calibri" panose="020F0502020204030204" pitchFamily="34" charset="0"/>
              </a:rPr>
              <a:t>掃描成電子檔上傳</a:t>
            </a:r>
            <a:r>
              <a:rPr lang="en-US" altLang="zh-TW" dirty="0">
                <a:cs typeface="Calibri" panose="020F0502020204030204" pitchFamily="34" charset="0"/>
                <a:sym typeface="Wingdings" pitchFamily="2" charset="2"/>
              </a:rPr>
              <a:t>)</a:t>
            </a:r>
            <a:endParaRPr lang="en-US" altLang="zh-TW" dirty="0" smtClean="0">
              <a:solidFill>
                <a:srgbClr val="0000FF"/>
              </a:solidFill>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r>
              <a:rPr lang="zh-TW" altLang="zh-TW" dirty="0" smtClean="0">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四</a:t>
            </a:r>
            <a:r>
              <a:rPr lang="zh-TW" altLang="zh-TW" dirty="0" smtClean="0">
                <a:ea typeface="微軟正黑體" panose="020B0604030504040204" pitchFamily="34" charset="-120"/>
                <a:cs typeface="Calibri" panose="020F0502020204030204" pitchFamily="34" charset="0"/>
              </a:rPr>
              <a:t>)</a:t>
            </a:r>
            <a:r>
              <a:rPr lang="zh-TW" altLang="zh-TW" dirty="0">
                <a:ea typeface="微軟正黑體" panose="020B0604030504040204" pitchFamily="34" charset="-120"/>
                <a:cs typeface="Calibri" panose="020F0502020204030204" pitchFamily="34" charset="0"/>
              </a:rPr>
              <a:t>指導教授個人資料表(含近五年著作目錄)</a:t>
            </a:r>
            <a:r>
              <a:rPr lang="zh-TW" altLang="zh-TW" dirty="0" smtClean="0">
                <a:ea typeface="微軟正黑體" panose="020B0604030504040204" pitchFamily="34" charset="-120"/>
                <a:cs typeface="Calibri" panose="020F0502020204030204" pitchFamily="34" charset="0"/>
              </a:rPr>
              <a:t>。</a:t>
            </a:r>
            <a:endParaRPr lang="zh-TW" altLang="zh-TW" dirty="0">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r>
              <a:rPr lang="zh-TW" altLang="zh-TW" dirty="0" smtClean="0">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五</a:t>
            </a:r>
            <a:r>
              <a:rPr lang="zh-TW" altLang="zh-TW" dirty="0" smtClean="0">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指導教授勾選遵照學術倫理規範。</a:t>
            </a:r>
            <a:endParaRPr lang="en-US" altLang="zh-TW" dirty="0" smtClean="0">
              <a:ea typeface="微軟正黑體" panose="020B0604030504040204" pitchFamily="34" charset="-120"/>
              <a:cs typeface="Calibri" panose="020F0502020204030204" pitchFamily="34" charset="0"/>
            </a:endParaRPr>
          </a:p>
          <a:p>
            <a:pPr marL="274320" indent="-274320" fontAlgn="auto">
              <a:spcAft>
                <a:spcPts val="0"/>
              </a:spcAft>
              <a:buClr>
                <a:schemeClr val="accent3"/>
              </a:buClr>
              <a:buFont typeface="Wingdings 2"/>
              <a:buChar char=""/>
              <a:defRPr/>
            </a:pPr>
            <a:r>
              <a:rPr lang="en-US" altLang="zh-TW" dirty="0" smtClean="0">
                <a:ea typeface="微軟正黑體" panose="020B0604030504040204" pitchFamily="34" charset="-120"/>
                <a:cs typeface="Calibri" panose="020F0502020204030204" pitchFamily="34" charset="0"/>
              </a:rPr>
              <a:t>(</a:t>
            </a:r>
            <a:r>
              <a:rPr lang="zh-TW" altLang="en-US" dirty="0">
                <a:ea typeface="微軟正黑體" panose="020B0604030504040204" pitchFamily="34" charset="-120"/>
                <a:cs typeface="Calibri" panose="020F0502020204030204" pitchFamily="34" charset="0"/>
              </a:rPr>
              <a:t>六</a:t>
            </a:r>
            <a:r>
              <a:rPr lang="en-US" altLang="zh-TW" dirty="0" smtClean="0">
                <a:ea typeface="微軟正黑體" panose="020B0604030504040204" pitchFamily="34" charset="-120"/>
                <a:cs typeface="Calibri" panose="020F0502020204030204" pitchFamily="34" charset="0"/>
              </a:rPr>
              <a:t>)</a:t>
            </a:r>
            <a:r>
              <a:rPr lang="zh-TW" altLang="zh-TW" dirty="0" smtClean="0">
                <a:ea typeface="微軟正黑體" panose="020B0604030504040204" pitchFamily="34" charset="-120"/>
                <a:cs typeface="Calibri" panose="020F0502020204030204" pitchFamily="34" charset="0"/>
              </a:rPr>
              <a:t>學生</a:t>
            </a:r>
            <a:r>
              <a:rPr lang="zh-TW" altLang="zh-TW" dirty="0">
                <a:ea typeface="微軟正黑體" panose="020B0604030504040204" pitchFamily="34" charset="-120"/>
                <a:cs typeface="Calibri" panose="020F0502020204030204" pitchFamily="34" charset="0"/>
              </a:rPr>
              <a:t>歷年成績證明。</a:t>
            </a:r>
            <a:r>
              <a:rPr lang="zh-TW" altLang="zh-TW" dirty="0" smtClean="0">
                <a:ea typeface="微軟正黑體" panose="020B0604030504040204" pitchFamily="34" charset="-120"/>
                <a:cs typeface="Calibri" panose="020F0502020204030204" pitchFamily="34" charset="0"/>
              </a:rPr>
              <a:t>(</a:t>
            </a:r>
            <a:r>
              <a:rPr lang="zh-TW" altLang="en-US" b="1" dirty="0">
                <a:solidFill>
                  <a:srgbClr val="0000FF"/>
                </a:solidFill>
                <a:ea typeface="微軟正黑體" panose="020B0604030504040204" pitchFamily="34" charset="-120"/>
                <a:cs typeface="Calibri" panose="020F0502020204030204" pitchFamily="34" charset="0"/>
              </a:rPr>
              <a:t>需</a:t>
            </a:r>
            <a:r>
              <a:rPr lang="zh-TW" altLang="zh-TW" b="1" dirty="0" smtClean="0">
                <a:solidFill>
                  <a:srgbClr val="0000FF"/>
                </a:solidFill>
                <a:ea typeface="微軟正黑體" panose="020B0604030504040204" pitchFamily="34" charset="-120"/>
                <a:cs typeface="Calibri" panose="020F0502020204030204" pitchFamily="34" charset="0"/>
              </a:rPr>
              <a:t>掃描</a:t>
            </a:r>
            <a:r>
              <a:rPr lang="zh-TW" altLang="zh-TW" b="1" dirty="0">
                <a:solidFill>
                  <a:srgbClr val="0000FF"/>
                </a:solidFill>
                <a:ea typeface="微軟正黑體" panose="020B0604030504040204" pitchFamily="34" charset="-120"/>
                <a:cs typeface="Calibri" panose="020F0502020204030204" pitchFamily="34" charset="0"/>
              </a:rPr>
              <a:t>成電子檔上</a:t>
            </a:r>
            <a:r>
              <a:rPr lang="zh-TW" altLang="zh-TW" b="1" dirty="0" smtClean="0">
                <a:solidFill>
                  <a:srgbClr val="0000FF"/>
                </a:solidFill>
                <a:ea typeface="微軟正黑體" panose="020B0604030504040204" pitchFamily="34" charset="-120"/>
                <a:cs typeface="Calibri" panose="020F0502020204030204" pitchFamily="34" charset="0"/>
              </a:rPr>
              <a:t>傳</a:t>
            </a:r>
            <a:r>
              <a:rPr lang="zh-TW" altLang="en-US" b="1" dirty="0" smtClean="0">
                <a:solidFill>
                  <a:srgbClr val="0000FF"/>
                </a:solidFill>
                <a:ea typeface="微軟正黑體" panose="020B0604030504040204" pitchFamily="34" charset="-120"/>
                <a:cs typeface="Calibri" panose="020F0502020204030204" pitchFamily="34" charset="0"/>
              </a:rPr>
              <a:t>，</a:t>
            </a:r>
            <a:r>
              <a:rPr lang="zh-TW" altLang="zh-TW" b="1" dirty="0" smtClean="0">
                <a:solidFill>
                  <a:srgbClr val="FF0000"/>
                </a:solidFill>
                <a:ea typeface="微軟正黑體" panose="020B0604030504040204" pitchFamily="34" charset="-120"/>
                <a:cs typeface="Calibri" panose="020F0502020204030204" pitchFamily="34" charset="0"/>
              </a:rPr>
              <a:t>最好</a:t>
            </a:r>
            <a:r>
              <a:rPr lang="zh-TW" altLang="zh-TW" b="1" dirty="0">
                <a:solidFill>
                  <a:srgbClr val="FF0000"/>
                </a:solidFill>
                <a:ea typeface="微軟正黑體" panose="020B0604030504040204" pitchFamily="34" charset="-120"/>
                <a:cs typeface="Calibri" panose="020F0502020204030204" pitchFamily="34" charset="0"/>
              </a:rPr>
              <a:t>包含</a:t>
            </a:r>
            <a:r>
              <a:rPr lang="zh-TW" altLang="zh-TW" b="1" u="sng" dirty="0">
                <a:solidFill>
                  <a:srgbClr val="FF0000"/>
                </a:solidFill>
                <a:ea typeface="微軟正黑體" panose="020B0604030504040204" pitchFamily="34" charset="-120"/>
                <a:cs typeface="Calibri" panose="020F0502020204030204" pitchFamily="34" charset="0"/>
              </a:rPr>
              <a:t>最新學期</a:t>
            </a:r>
            <a:r>
              <a:rPr lang="zh-TW" altLang="zh-TW" b="1" dirty="0">
                <a:solidFill>
                  <a:srgbClr val="FF0000"/>
                </a:solidFill>
                <a:ea typeface="微軟正黑體" panose="020B0604030504040204" pitchFamily="34" charset="-120"/>
                <a:cs typeface="Calibri" panose="020F0502020204030204" pitchFamily="34" charset="0"/>
              </a:rPr>
              <a:t>的成績</a:t>
            </a:r>
            <a:r>
              <a:rPr lang="zh-TW" altLang="zh-TW" dirty="0">
                <a:ea typeface="微軟正黑體" panose="020B0604030504040204" pitchFamily="34" charset="-120"/>
                <a:cs typeface="Calibri" panose="020F0502020204030204" pitchFamily="34" charset="0"/>
              </a:rPr>
              <a:t>，請事先</a:t>
            </a:r>
            <a:r>
              <a:rPr lang="zh-TW" altLang="zh-TW" dirty="0" smtClean="0">
                <a:ea typeface="微軟正黑體" panose="020B0604030504040204" pitchFamily="34" charset="-120"/>
                <a:cs typeface="Calibri" panose="020F0502020204030204" pitchFamily="34" charset="0"/>
              </a:rPr>
              <a:t>申請)</a:t>
            </a:r>
            <a:endParaRPr lang="zh-TW" altLang="en-US" dirty="0">
              <a:ea typeface="微軟正黑體" panose="020B0604030504040204" pitchFamily="34" charset="-12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標題 2"/>
          <p:cNvSpPr>
            <a:spLocks noGrp="1"/>
          </p:cNvSpPr>
          <p:nvPr>
            <p:ph type="title"/>
          </p:nvPr>
        </p:nvSpPr>
        <p:spPr>
          <a:xfrm>
            <a:off x="827583" y="1052513"/>
            <a:ext cx="8065591" cy="463550"/>
          </a:xfrm>
        </p:spPr>
        <p:txBody>
          <a:bodyPr rtlCol="0">
            <a:noAutofit/>
          </a:bodyPr>
          <a:lstStyle/>
          <a:p>
            <a:pPr fontAlgn="auto">
              <a:spcAft>
                <a:spcPts val="0"/>
              </a:spcAft>
              <a:defRPr/>
            </a:pPr>
            <a:r>
              <a:rPr lang="zh-TW" altLang="en-US" sz="2300" b="1" dirty="0" smtClean="0">
                <a:solidFill>
                  <a:srgbClr val="0000FF"/>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申請學生完成線上作業後，請於</a:t>
            </a:r>
            <a:r>
              <a:rPr lang="en-US" altLang="zh-TW" sz="2300" b="1" dirty="0">
                <a:solidFill>
                  <a:srgbClr val="FF0000"/>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02</a:t>
            </a:r>
            <a:r>
              <a:rPr lang="en-US" altLang="zh-TW" sz="2300" b="1" dirty="0" smtClean="0">
                <a:solidFill>
                  <a:srgbClr val="FF0000"/>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/08(</a:t>
            </a:r>
            <a:r>
              <a:rPr lang="zh-TW" altLang="en-US" sz="2300" b="1" dirty="0" smtClean="0">
                <a:solidFill>
                  <a:srgbClr val="FF0000"/>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一</a:t>
            </a:r>
            <a:r>
              <a:rPr lang="en-US" altLang="zh-TW" sz="2300" b="1" dirty="0" smtClean="0">
                <a:solidFill>
                  <a:srgbClr val="FF0000"/>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a:t>
            </a:r>
            <a:r>
              <a:rPr lang="zh-TW" altLang="en-US" sz="2300" b="1" dirty="0" smtClean="0">
                <a:solidFill>
                  <a:srgbClr val="FF0000"/>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中午前</a:t>
            </a:r>
            <a:r>
              <a:rPr lang="zh-TW" altLang="en-US" sz="2300" b="1" dirty="0" smtClean="0">
                <a:solidFill>
                  <a:srgbClr val="0000FF"/>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聯繫學校承辦人</a:t>
            </a:r>
            <a:r>
              <a:rPr lang="en-US" altLang="zh-TW" sz="2300" b="1" dirty="0" smtClean="0">
                <a:solidFill>
                  <a:srgbClr val="0000FF"/>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#7123</a:t>
            </a:r>
            <a:r>
              <a:rPr lang="zh-TW" altLang="en-US" sz="2300" b="1" dirty="0" smtClean="0">
                <a:solidFill>
                  <a:srgbClr val="0000FF"/>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王小姐確認</a:t>
            </a:r>
            <a:r>
              <a:rPr lang="en-US" altLang="zh-TW" sz="2300" b="1" dirty="0" smtClean="0">
                <a:solidFill>
                  <a:srgbClr val="0000FF"/>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a:t>
            </a:r>
            <a:endParaRPr lang="zh-TW" altLang="en-US" sz="2300" dirty="0" smtClean="0">
              <a:solidFill>
                <a:srgbClr val="0000FF"/>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endParaRPr>
          </a:p>
        </p:txBody>
      </p:sp>
      <p:sp>
        <p:nvSpPr>
          <p:cNvPr id="7171" name="內容版面配置區 1"/>
          <p:cNvSpPr>
            <a:spLocks noGrp="1"/>
          </p:cNvSpPr>
          <p:nvPr>
            <p:ph idx="1"/>
          </p:nvPr>
        </p:nvSpPr>
        <p:spPr bwMode="auto">
          <a:xfrm>
            <a:off x="827583" y="5805264"/>
            <a:ext cx="8065592" cy="909637"/>
          </a:xfrm>
        </p:spPr>
        <p:txBody>
          <a:bodyPr wrap="square" numCol="1" anchor="t" anchorCtr="0" compatLnSpc="1">
            <a:prstTxWarp prst="textNoShape">
              <a:avLst/>
            </a:prstTxWarp>
            <a:normAutofit fontScale="92500" lnSpcReduction="10000"/>
          </a:bodyPr>
          <a:lstStyle/>
          <a:p>
            <a:pPr marL="0" indent="0">
              <a:buFont typeface="Wingdings 2" panose="05020102010507070707" pitchFamily="18" charset="2"/>
              <a:buNone/>
            </a:pPr>
            <a:r>
              <a:rPr lang="en-US" altLang="zh-TW" sz="2800" b="1" dirty="0" smtClean="0">
                <a:solidFill>
                  <a:srgbClr val="FF0000"/>
                </a:solidFill>
                <a:ea typeface="微軟正黑體" panose="020B0604030504040204" pitchFamily="34" charset="-120"/>
                <a:cs typeface="Calibri" panose="020F0502020204030204" pitchFamily="34" charset="0"/>
              </a:rPr>
              <a:t>※</a:t>
            </a:r>
            <a:r>
              <a:rPr lang="zh-TW" altLang="zh-TW" sz="2800" b="1" dirty="0" smtClean="0">
                <a:solidFill>
                  <a:srgbClr val="FF0000"/>
                </a:solidFill>
                <a:ea typeface="微軟正黑體" panose="020B0604030504040204" pitchFamily="34" charset="-120"/>
                <a:cs typeface="Calibri" panose="020F0502020204030204" pitchFamily="34" charset="0"/>
              </a:rPr>
              <a:t>請特別注意，以上程序皆需於</a:t>
            </a:r>
            <a:r>
              <a:rPr lang="en-US" altLang="zh-TW" sz="2800" b="1" u="sng" dirty="0" smtClean="0">
                <a:solidFill>
                  <a:srgbClr val="FF0000"/>
                </a:solidFill>
                <a:ea typeface="微軟正黑體" panose="020B0604030504040204" pitchFamily="34" charset="-120"/>
                <a:cs typeface="Calibri" panose="020F0502020204030204" pitchFamily="34" charset="0"/>
              </a:rPr>
              <a:t>110</a:t>
            </a:r>
            <a:r>
              <a:rPr lang="zh-TW" altLang="zh-TW" sz="2800" b="1" u="sng" dirty="0" smtClean="0">
                <a:solidFill>
                  <a:srgbClr val="FF0000"/>
                </a:solidFill>
                <a:ea typeface="微軟正黑體" panose="020B0604030504040204" pitchFamily="34" charset="-120"/>
                <a:cs typeface="Calibri" panose="020F0502020204030204" pitchFamily="34" charset="0"/>
              </a:rPr>
              <a:t>年</a:t>
            </a:r>
            <a:r>
              <a:rPr lang="en-US" altLang="zh-TW" sz="2800" b="1" u="sng" dirty="0" smtClean="0">
                <a:solidFill>
                  <a:srgbClr val="FF0000"/>
                </a:solidFill>
                <a:ea typeface="微軟正黑體" panose="020B0604030504040204" pitchFamily="34" charset="-120"/>
                <a:cs typeface="Calibri" panose="020F0502020204030204" pitchFamily="34" charset="0"/>
              </a:rPr>
              <a:t>02</a:t>
            </a:r>
            <a:r>
              <a:rPr lang="zh-TW" altLang="zh-TW" sz="2800" b="1" u="sng" dirty="0" smtClean="0">
                <a:solidFill>
                  <a:srgbClr val="FF0000"/>
                </a:solidFill>
                <a:ea typeface="微軟正黑體" panose="020B0604030504040204" pitchFamily="34" charset="-120"/>
                <a:cs typeface="Calibri" panose="020F0502020204030204" pitchFamily="34" charset="0"/>
              </a:rPr>
              <a:t>月</a:t>
            </a:r>
            <a:r>
              <a:rPr lang="en-US" altLang="zh-TW" sz="2800" b="1" u="sng" dirty="0" smtClean="0">
                <a:solidFill>
                  <a:srgbClr val="FF0000"/>
                </a:solidFill>
                <a:ea typeface="微軟正黑體" panose="020B0604030504040204" pitchFamily="34" charset="-120"/>
                <a:cs typeface="Calibri" panose="020F0502020204030204" pitchFamily="34" charset="0"/>
              </a:rPr>
              <a:t>17</a:t>
            </a:r>
            <a:r>
              <a:rPr lang="zh-TW" altLang="zh-TW" sz="2800" b="1" u="sng" dirty="0" smtClean="0">
                <a:solidFill>
                  <a:srgbClr val="FF0000"/>
                </a:solidFill>
                <a:ea typeface="微軟正黑體" panose="020B0604030504040204" pitchFamily="34" charset="-120"/>
                <a:cs typeface="Calibri" panose="020F0502020204030204" pitchFamily="34" charset="0"/>
              </a:rPr>
              <a:t>日</a:t>
            </a:r>
            <a:r>
              <a:rPr lang="en-US" altLang="zh-TW" sz="2800" b="1" u="sng" dirty="0" smtClean="0">
                <a:solidFill>
                  <a:srgbClr val="FF0000"/>
                </a:solidFill>
                <a:ea typeface="微軟正黑體" panose="020B0604030504040204" pitchFamily="34" charset="-120"/>
                <a:cs typeface="Calibri" panose="020F0502020204030204" pitchFamily="34" charset="0"/>
              </a:rPr>
              <a:t>(</a:t>
            </a:r>
            <a:r>
              <a:rPr lang="zh-TW" altLang="zh-TW" sz="2800" b="1" u="sng" dirty="0" smtClean="0">
                <a:solidFill>
                  <a:srgbClr val="FF0000"/>
                </a:solidFill>
                <a:ea typeface="微軟正黑體" panose="020B0604030504040204" pitchFamily="34" charset="-120"/>
                <a:cs typeface="Calibri" panose="020F0502020204030204" pitchFamily="34" charset="0"/>
              </a:rPr>
              <a:t>星期</a:t>
            </a:r>
            <a:r>
              <a:rPr lang="zh-TW" altLang="en-US" sz="2800" b="1" u="sng" dirty="0">
                <a:solidFill>
                  <a:srgbClr val="FF0000"/>
                </a:solidFill>
                <a:ea typeface="微軟正黑體" panose="020B0604030504040204" pitchFamily="34" charset="-120"/>
                <a:cs typeface="Calibri" panose="020F0502020204030204" pitchFamily="34" charset="0"/>
              </a:rPr>
              <a:t>三</a:t>
            </a:r>
            <a:r>
              <a:rPr lang="en-US" altLang="zh-TW" sz="2800" b="1" u="sng" dirty="0" smtClean="0">
                <a:solidFill>
                  <a:srgbClr val="FF0000"/>
                </a:solidFill>
                <a:ea typeface="微軟正黑體" panose="020B0604030504040204" pitchFamily="34" charset="-120"/>
                <a:cs typeface="Calibri" panose="020F0502020204030204" pitchFamily="34" charset="0"/>
              </a:rPr>
              <a:t>)</a:t>
            </a:r>
            <a:r>
              <a:rPr lang="zh-TW" altLang="en-US" sz="2800" b="1" u="sng" dirty="0" smtClean="0">
                <a:solidFill>
                  <a:srgbClr val="FF0000"/>
                </a:solidFill>
                <a:ea typeface="微軟正黑體" panose="020B0604030504040204" pitchFamily="34" charset="-120"/>
                <a:cs typeface="Calibri" panose="020F0502020204030204" pitchFamily="34" charset="0"/>
              </a:rPr>
              <a:t>中午</a:t>
            </a:r>
            <a:r>
              <a:rPr lang="zh-TW" altLang="zh-TW" sz="2800" b="1" u="sng" dirty="0" smtClean="0">
                <a:solidFill>
                  <a:srgbClr val="FF0000"/>
                </a:solidFill>
                <a:ea typeface="微軟正黑體" panose="020B0604030504040204" pitchFamily="34" charset="-120"/>
                <a:cs typeface="Calibri" panose="020F0502020204030204" pitchFamily="34" charset="0"/>
              </a:rPr>
              <a:t>前</a:t>
            </a:r>
            <a:r>
              <a:rPr lang="zh-TW" altLang="zh-TW" sz="2800" b="1" dirty="0" smtClean="0">
                <a:solidFill>
                  <a:srgbClr val="FF0000"/>
                </a:solidFill>
                <a:ea typeface="微軟正黑體" panose="020B0604030504040204" pitchFamily="34" charset="-120"/>
                <a:cs typeface="Calibri" panose="020F0502020204030204" pitchFamily="34" charset="0"/>
              </a:rPr>
              <a:t>完成。</a:t>
            </a:r>
            <a:endParaRPr lang="zh-TW" altLang="en-US" sz="2000" dirty="0" smtClean="0">
              <a:solidFill>
                <a:srgbClr val="FF0000"/>
              </a:solidFill>
              <a:ea typeface="微軟正黑體" panose="020B0604030504040204" pitchFamily="34" charset="-120"/>
              <a:cs typeface="Calibri" panose="020F0502020204030204" pitchFamily="34" charset="0"/>
            </a:endParaRPr>
          </a:p>
        </p:txBody>
      </p:sp>
      <p:graphicFrame>
        <p:nvGraphicFramePr>
          <p:cNvPr id="5" name="資料庫圖表 4"/>
          <p:cNvGraphicFramePr/>
          <p:nvPr>
            <p:extLst>
              <p:ext uri="{D42A27DB-BD31-4B8C-83A1-F6EECF244321}">
                <p14:modId xmlns:p14="http://schemas.microsoft.com/office/powerpoint/2010/main" val="1383811696"/>
              </p:ext>
            </p:extLst>
          </p:nvPr>
        </p:nvGraphicFramePr>
        <p:xfrm>
          <a:off x="704777" y="1772817"/>
          <a:ext cx="8115695" cy="4032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p:cNvSpPr/>
          <p:nvPr/>
        </p:nvSpPr>
        <p:spPr>
          <a:xfrm>
            <a:off x="3381375" y="260350"/>
            <a:ext cx="2236788" cy="708025"/>
          </a:xfrm>
          <a:prstGeom prst="rect">
            <a:avLst/>
          </a:prstGeom>
        </p:spPr>
        <p:txBody>
          <a:bodyPr wrap="none">
            <a:spAutoFit/>
          </a:bodyPr>
          <a:lstStyle/>
          <a:p>
            <a:pPr>
              <a:defRPr/>
            </a:pPr>
            <a:r>
              <a:rPr lang="zh-TW" altLang="zh-TW" sz="4000" b="1" cap="all" dirty="0">
                <a:solidFill>
                  <a:prstClr val="black"/>
                </a:solidFill>
                <a:latin typeface="Calibri" panose="020F0502020204030204" pitchFamily="34" charset="0"/>
                <a:ea typeface="微軟正黑體" panose="020B0604030504040204" pitchFamily="34" charset="-120"/>
                <a:cs typeface="+mj-cs"/>
              </a:rPr>
              <a:t>申請流程</a:t>
            </a:r>
            <a:endParaRPr lang="zh-TW" altLang="en-US" sz="1600" b="1" dirty="0">
              <a:latin typeface="Calibri" panose="020F0502020204030204" pitchFamily="34" charset="0"/>
              <a:ea typeface="微軟正黑體" panose="020B0604030504040204" pitchFamily="34" charset="-12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1632" y="2520206"/>
            <a:ext cx="7269162"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標題 1"/>
          <p:cNvSpPr>
            <a:spLocks noGrp="1"/>
          </p:cNvSpPr>
          <p:nvPr>
            <p:ph type="title"/>
          </p:nvPr>
        </p:nvSpPr>
        <p:spPr>
          <a:xfrm>
            <a:off x="250825" y="476250"/>
            <a:ext cx="8229600" cy="708025"/>
          </a:xfrm>
        </p:spPr>
        <p:txBody>
          <a:bodyPr>
            <a:normAutofit fontScale="90000"/>
          </a:bodyPr>
          <a:lstStyle/>
          <a:p>
            <a:pPr algn="ctr"/>
            <a:r>
              <a:rPr lang="zh-TW" altLang="en-US" b="1" smtClean="0">
                <a:latin typeface="Calibri" panose="020F0502020204030204" pitchFamily="34" charset="0"/>
                <a:ea typeface="微軟正黑體" panose="020B0604030504040204" pitchFamily="34" charset="-120"/>
              </a:rPr>
              <a:t>線上操作</a:t>
            </a:r>
            <a:r>
              <a:rPr lang="en-US" altLang="zh-TW" b="1" smtClean="0">
                <a:latin typeface="Calibri" panose="020F0502020204030204" pitchFamily="34" charset="0"/>
                <a:ea typeface="微軟正黑體" panose="020B0604030504040204" pitchFamily="34" charset="-120"/>
              </a:rPr>
              <a:t>-</a:t>
            </a:r>
            <a:r>
              <a:rPr lang="zh-TW" altLang="en-US" b="1" smtClean="0">
                <a:latin typeface="Calibri" panose="020F0502020204030204" pitchFamily="34" charset="0"/>
                <a:ea typeface="微軟正黑體" panose="020B0604030504040204" pitchFamily="34" charset="-120"/>
              </a:rPr>
              <a:t>帳號申請</a:t>
            </a:r>
          </a:p>
        </p:txBody>
      </p:sp>
      <p:sp>
        <p:nvSpPr>
          <p:cNvPr id="8196" name="內容版面配置區 2"/>
          <p:cNvSpPr>
            <a:spLocks noGrp="1"/>
          </p:cNvSpPr>
          <p:nvPr>
            <p:ph idx="1"/>
          </p:nvPr>
        </p:nvSpPr>
        <p:spPr bwMode="auto">
          <a:xfrm>
            <a:off x="755575" y="1125538"/>
            <a:ext cx="7992889" cy="1581150"/>
          </a:xfrm>
        </p:spPr>
        <p:txBody>
          <a:bodyPr wrap="square" numCol="1" anchor="t" anchorCtr="0" compatLnSpc="1">
            <a:prstTxWarp prst="textNoShape">
              <a:avLst/>
            </a:prstTxWarp>
            <a:normAutofit fontScale="92500" lnSpcReduction="10000"/>
          </a:bodyPr>
          <a:lstStyle/>
          <a:p>
            <a:r>
              <a:rPr lang="zh-TW" altLang="en-US" dirty="0" smtClean="0">
                <a:ea typeface="微軟正黑體" panose="020B0604030504040204" pitchFamily="34" charset="-120"/>
              </a:rPr>
              <a:t>使用</a:t>
            </a:r>
            <a:r>
              <a:rPr lang="en-US" altLang="zh-TW" sz="3200" b="1" dirty="0" smtClean="0">
                <a:solidFill>
                  <a:srgbClr val="FF0000"/>
                </a:solidFill>
                <a:ea typeface="微軟正黑體" panose="020B0604030504040204" pitchFamily="34" charset="-120"/>
              </a:rPr>
              <a:t>IE</a:t>
            </a:r>
            <a:r>
              <a:rPr lang="zh-TW" altLang="en-US" sz="3200" b="1" dirty="0" smtClean="0">
                <a:solidFill>
                  <a:srgbClr val="FF0000"/>
                </a:solidFill>
                <a:ea typeface="微軟正黑體" panose="020B0604030504040204" pitchFamily="34" charset="-120"/>
              </a:rPr>
              <a:t>瀏覽器</a:t>
            </a:r>
            <a:r>
              <a:rPr lang="zh-TW" altLang="en-US" dirty="0" smtClean="0">
                <a:ea typeface="微軟正黑體" panose="020B0604030504040204" pitchFamily="34" charset="-120"/>
              </a:rPr>
              <a:t>登入科技部網址</a:t>
            </a:r>
            <a:r>
              <a:rPr lang="en-US" altLang="zh-TW" u="sng" dirty="0" smtClean="0">
                <a:solidFill>
                  <a:srgbClr val="FF0000"/>
                </a:solidFill>
                <a:ea typeface="微軟正黑體" panose="020B0604030504040204" pitchFamily="34" charset="-120"/>
                <a:hlinkClick r:id="rId3"/>
              </a:rPr>
              <a:t>https://www.most.gov.tw/</a:t>
            </a:r>
            <a:endParaRPr lang="en-US" altLang="zh-TW" u="sng" dirty="0" smtClean="0">
              <a:solidFill>
                <a:srgbClr val="FF0000"/>
              </a:solidFill>
              <a:ea typeface="微軟正黑體" panose="020B0604030504040204" pitchFamily="34" charset="-120"/>
            </a:endParaRPr>
          </a:p>
          <a:p>
            <a:r>
              <a:rPr lang="zh-TW" altLang="en-US" dirty="0" smtClean="0">
                <a:ea typeface="微軟正黑體" panose="020B0604030504040204" pitchFamily="34" charset="-120"/>
              </a:rPr>
              <a:t>自首頁</a:t>
            </a:r>
            <a:r>
              <a:rPr lang="en-US" altLang="zh-TW" dirty="0" smtClean="0">
                <a:ea typeface="微軟正黑體" panose="020B0604030504040204" pitchFamily="34" charset="-120"/>
              </a:rPr>
              <a:t>『</a:t>
            </a:r>
            <a:r>
              <a:rPr lang="zh-TW" altLang="en-US" dirty="0" smtClean="0">
                <a:ea typeface="微軟正黑體" panose="020B0604030504040204" pitchFamily="34" charset="-120"/>
              </a:rPr>
              <a:t>學術研發服務網登入</a:t>
            </a:r>
            <a:r>
              <a:rPr lang="en-US" altLang="zh-TW" dirty="0" smtClean="0">
                <a:ea typeface="微軟正黑體" panose="020B0604030504040204" pitchFamily="34" charset="-120"/>
              </a:rPr>
              <a:t>』</a:t>
            </a:r>
            <a:r>
              <a:rPr lang="zh-TW" altLang="en-US" dirty="0" smtClean="0">
                <a:ea typeface="微軟正黑體" panose="020B0604030504040204" pitchFamily="34" charset="-120"/>
              </a:rPr>
              <a:t>處，點選「</a:t>
            </a:r>
            <a:r>
              <a:rPr lang="zh-TW" altLang="en-US" dirty="0" smtClean="0">
                <a:solidFill>
                  <a:srgbClr val="0000FF"/>
                </a:solidFill>
                <a:ea typeface="微軟正黑體" panose="020B0604030504040204" pitchFamily="34" charset="-120"/>
              </a:rPr>
              <a:t>新人註冊</a:t>
            </a:r>
            <a:r>
              <a:rPr lang="zh-TW" altLang="en-US" dirty="0" smtClean="0">
                <a:ea typeface="微軟正黑體" panose="020B0604030504040204" pitchFamily="34" charset="-120"/>
              </a:rPr>
              <a:t>」，選擇</a:t>
            </a:r>
            <a:r>
              <a:rPr lang="en-US" altLang="zh-TW" dirty="0" smtClean="0">
                <a:ea typeface="微軟正黑體" panose="020B0604030504040204" pitchFamily="34" charset="-120"/>
              </a:rPr>
              <a:t>[</a:t>
            </a:r>
            <a:r>
              <a:rPr lang="zh-TW" altLang="en-US" dirty="0" smtClean="0">
                <a:solidFill>
                  <a:srgbClr val="0000FF"/>
                </a:solidFill>
                <a:ea typeface="微軟正黑體" panose="020B0604030504040204" pitchFamily="34" charset="-120"/>
              </a:rPr>
              <a:t>受補助研究人員線上註冊</a:t>
            </a:r>
            <a:r>
              <a:rPr lang="en-US" altLang="zh-TW" dirty="0" smtClean="0">
                <a:solidFill>
                  <a:srgbClr val="0000FF"/>
                </a:solidFill>
                <a:ea typeface="微軟正黑體" panose="020B0604030504040204" pitchFamily="34" charset="-120"/>
              </a:rPr>
              <a:t>(</a:t>
            </a:r>
            <a:r>
              <a:rPr lang="zh-TW" altLang="en-US" dirty="0" smtClean="0">
                <a:solidFill>
                  <a:srgbClr val="0000FF"/>
                </a:solidFill>
                <a:ea typeface="微軟正黑體" panose="020B0604030504040204" pitchFamily="34" charset="-120"/>
              </a:rPr>
              <a:t>含博士生、博士後、碩士生及大專生</a:t>
            </a:r>
            <a:r>
              <a:rPr lang="en-US" altLang="zh-TW" dirty="0" smtClean="0">
                <a:solidFill>
                  <a:srgbClr val="0000FF"/>
                </a:solidFill>
                <a:ea typeface="微軟正黑體" panose="020B0604030504040204" pitchFamily="34" charset="-120"/>
              </a:rPr>
              <a:t>)</a:t>
            </a:r>
            <a:r>
              <a:rPr lang="en-US" altLang="zh-TW" dirty="0" smtClean="0">
                <a:ea typeface="微軟正黑體" panose="020B0604030504040204" pitchFamily="34" charset="-120"/>
              </a:rPr>
              <a:t>]</a:t>
            </a:r>
            <a:r>
              <a:rPr lang="zh-TW" altLang="en-US" dirty="0" smtClean="0">
                <a:ea typeface="微軟正黑體" panose="020B0604030504040204" pitchFamily="34" charset="-120"/>
              </a:rPr>
              <a:t>連結，進入科技部研究人員線上註冊網頁</a:t>
            </a:r>
          </a:p>
        </p:txBody>
      </p:sp>
      <p:pic>
        <p:nvPicPr>
          <p:cNvPr id="8197"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606" y="3998168"/>
            <a:ext cx="51069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線單箭頭接點 7"/>
          <p:cNvCxnSpPr/>
          <p:nvPr/>
        </p:nvCxnSpPr>
        <p:spPr>
          <a:xfrm flipH="1">
            <a:off x="5639594" y="5809506"/>
            <a:ext cx="1022351" cy="1790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橢圓 8"/>
          <p:cNvSpPr/>
          <p:nvPr/>
        </p:nvSpPr>
        <p:spPr>
          <a:xfrm>
            <a:off x="6733382" y="5487243"/>
            <a:ext cx="7620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a typeface="微軟正黑體" panose="020B0604030504040204" pitchFamily="34" charset="-120"/>
            </a:endParaRPr>
          </a:p>
        </p:txBody>
      </p:sp>
      <p:sp>
        <p:nvSpPr>
          <p:cNvPr id="10" name="橢圓 9"/>
          <p:cNvSpPr/>
          <p:nvPr/>
        </p:nvSpPr>
        <p:spPr>
          <a:xfrm>
            <a:off x="957735" y="5785693"/>
            <a:ext cx="4552950" cy="527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a typeface="微軟正黑體" panose="020B0604030504040204" pitchFamily="34" charset="-12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內容版面配置區 2"/>
          <p:cNvSpPr>
            <a:spLocks noGrp="1"/>
          </p:cNvSpPr>
          <p:nvPr>
            <p:ph idx="1"/>
          </p:nvPr>
        </p:nvSpPr>
        <p:spPr bwMode="auto">
          <a:xfrm>
            <a:off x="3924300" y="307975"/>
            <a:ext cx="4895850" cy="1392238"/>
          </a:xfrm>
        </p:spPr>
        <p:txBody>
          <a:bodyPr wrap="square" numCol="1" anchor="t" anchorCtr="0" compatLnSpc="1">
            <a:prstTxWarp prst="textNoShape">
              <a:avLst/>
            </a:prstTxWarp>
          </a:bodyPr>
          <a:lstStyle/>
          <a:p>
            <a:r>
              <a:rPr lang="zh-TW" altLang="en-US" smtClean="0">
                <a:ea typeface="微軟正黑體" panose="020B0604030504040204" pitchFamily="34" charset="-120"/>
                <a:cs typeface="Calibri" panose="020F0502020204030204" pitchFamily="34" charset="0"/>
              </a:rPr>
              <a:t>步驟</a:t>
            </a:r>
            <a:r>
              <a:rPr lang="en-US" altLang="zh-TW" smtClean="0">
                <a:ea typeface="微軟正黑體" panose="020B0604030504040204" pitchFamily="34" charset="-120"/>
                <a:cs typeface="Calibri" panose="020F0502020204030204" pitchFamily="34" charset="0"/>
              </a:rPr>
              <a:t>1</a:t>
            </a:r>
            <a:r>
              <a:rPr lang="zh-TW" altLang="en-US" smtClean="0">
                <a:ea typeface="微軟正黑體" panose="020B0604030504040204" pitchFamily="34" charset="-120"/>
                <a:cs typeface="Calibri" panose="020F0502020204030204" pitchFamily="34" charset="0"/>
              </a:rPr>
              <a:t>：點選開始註冊</a:t>
            </a:r>
            <a:endParaRPr lang="en-US" altLang="zh-TW" smtClean="0">
              <a:ea typeface="微軟正黑體" panose="020B0604030504040204" pitchFamily="34" charset="-120"/>
              <a:cs typeface="Calibri" panose="020F0502020204030204" pitchFamily="34" charset="0"/>
            </a:endParaRPr>
          </a:p>
          <a:p>
            <a:r>
              <a:rPr lang="zh-TW" altLang="en-US" smtClean="0">
                <a:ea typeface="微軟正黑體" panose="020B0604030504040204" pitchFamily="34" charset="-120"/>
                <a:cs typeface="Calibri" panose="020F0502020204030204" pitchFamily="34" charset="0"/>
              </a:rPr>
              <a:t>步驟</a:t>
            </a:r>
            <a:r>
              <a:rPr lang="en-US" altLang="zh-TW" smtClean="0">
                <a:ea typeface="微軟正黑體" panose="020B0604030504040204" pitchFamily="34" charset="-120"/>
                <a:cs typeface="Calibri" panose="020F0502020204030204" pitchFamily="34" charset="0"/>
              </a:rPr>
              <a:t>2</a:t>
            </a:r>
            <a:r>
              <a:rPr lang="zh-TW" altLang="en-US" smtClean="0">
                <a:ea typeface="微軟正黑體" panose="020B0604030504040204" pitchFamily="34" charset="-120"/>
                <a:cs typeface="Calibri" panose="020F0502020204030204" pitchFamily="34" charset="0"/>
              </a:rPr>
              <a:t>：選擇您的身分</a:t>
            </a:r>
            <a:r>
              <a:rPr lang="en-US" altLang="zh-TW" smtClean="0">
                <a:ea typeface="微軟正黑體" panose="020B0604030504040204" pitchFamily="34" charset="-120"/>
                <a:cs typeface="Calibri" panose="020F0502020204030204" pitchFamily="34" charset="0"/>
              </a:rPr>
              <a:t>(</a:t>
            </a:r>
            <a:r>
              <a:rPr lang="zh-TW" altLang="en-US" smtClean="0">
                <a:ea typeface="微軟正黑體" panose="020B0604030504040204" pitchFamily="34" charset="-120"/>
                <a:cs typeface="Calibri" panose="020F0502020204030204" pitchFamily="34" charset="0"/>
              </a:rPr>
              <a:t>大學生</a:t>
            </a:r>
            <a:r>
              <a:rPr lang="en-US" altLang="zh-TW" smtClean="0">
                <a:ea typeface="微軟正黑體" panose="020B0604030504040204" pitchFamily="34" charset="-120"/>
                <a:cs typeface="Calibri" panose="020F0502020204030204" pitchFamily="34" charset="0"/>
              </a:rPr>
              <a:t>)</a:t>
            </a:r>
          </a:p>
          <a:p>
            <a:r>
              <a:rPr lang="zh-TW" altLang="en-US" smtClean="0">
                <a:ea typeface="微軟正黑體" panose="020B0604030504040204" pitchFamily="34" charset="-120"/>
                <a:cs typeface="Calibri" panose="020F0502020204030204" pitchFamily="34" charset="0"/>
              </a:rPr>
              <a:t>步驟</a:t>
            </a:r>
            <a:r>
              <a:rPr lang="en-US" altLang="zh-TW" smtClean="0">
                <a:ea typeface="微軟正黑體" panose="020B0604030504040204" pitchFamily="34" charset="-120"/>
                <a:cs typeface="Calibri" panose="020F0502020204030204" pitchFamily="34" charset="0"/>
              </a:rPr>
              <a:t>3</a:t>
            </a:r>
            <a:r>
              <a:rPr lang="zh-TW" altLang="en-US" smtClean="0">
                <a:ea typeface="微軟正黑體" panose="020B0604030504040204" pitchFamily="34" charset="-120"/>
                <a:cs typeface="Calibri" panose="020F0502020204030204" pitchFamily="34" charset="0"/>
              </a:rPr>
              <a:t>：點選下一步</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4313"/>
            <a:ext cx="6227763"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5" y="1700213"/>
            <a:ext cx="604837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橢圓 8"/>
          <p:cNvSpPr/>
          <p:nvPr/>
        </p:nvSpPr>
        <p:spPr>
          <a:xfrm>
            <a:off x="4643438" y="6405563"/>
            <a:ext cx="1008062" cy="4524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橢圓 9"/>
          <p:cNvSpPr/>
          <p:nvPr/>
        </p:nvSpPr>
        <p:spPr>
          <a:xfrm>
            <a:off x="3276600" y="2781300"/>
            <a:ext cx="1008063" cy="4524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223" name="文字方塊 10"/>
          <p:cNvSpPr txBox="1">
            <a:spLocks noChangeArrowheads="1"/>
          </p:cNvSpPr>
          <p:nvPr/>
        </p:nvSpPr>
        <p:spPr bwMode="auto">
          <a:xfrm>
            <a:off x="5724525" y="6165850"/>
            <a:ext cx="287338" cy="522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2800">
                <a:solidFill>
                  <a:srgbClr val="FF0000"/>
                </a:solidFill>
              </a:rPr>
              <a:t>1</a:t>
            </a:r>
            <a:endParaRPr lang="zh-TW" altLang="en-US" sz="2800">
              <a:solidFill>
                <a:srgbClr val="FF0000"/>
              </a:solidFill>
            </a:endParaRPr>
          </a:p>
        </p:txBody>
      </p:sp>
      <p:sp>
        <p:nvSpPr>
          <p:cNvPr id="9224" name="文字方塊 11"/>
          <p:cNvSpPr txBox="1">
            <a:spLocks noChangeArrowheads="1"/>
          </p:cNvSpPr>
          <p:nvPr/>
        </p:nvSpPr>
        <p:spPr bwMode="auto">
          <a:xfrm>
            <a:off x="2916238" y="2492375"/>
            <a:ext cx="287337"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2800">
                <a:solidFill>
                  <a:srgbClr val="FF0000"/>
                </a:solidFill>
              </a:rPr>
              <a:t>2</a:t>
            </a:r>
            <a:endParaRPr lang="zh-TW" altLang="en-US" sz="2800">
              <a:solidFill>
                <a:srgbClr val="FF0000"/>
              </a:solidFill>
            </a:endParaRPr>
          </a:p>
        </p:txBody>
      </p:sp>
      <p:sp>
        <p:nvSpPr>
          <p:cNvPr id="9225" name="文字方塊 12"/>
          <p:cNvSpPr txBox="1">
            <a:spLocks noChangeArrowheads="1"/>
          </p:cNvSpPr>
          <p:nvPr/>
        </p:nvSpPr>
        <p:spPr bwMode="auto">
          <a:xfrm>
            <a:off x="8532813" y="4005263"/>
            <a:ext cx="287337" cy="522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2800">
                <a:solidFill>
                  <a:srgbClr val="FF0000"/>
                </a:solidFill>
              </a:rPr>
              <a:t>3</a:t>
            </a:r>
            <a:endParaRPr lang="zh-TW" altLang="en-US" sz="2800">
              <a:solidFill>
                <a:srgbClr val="FF0000"/>
              </a:solidFill>
            </a:endParaRPr>
          </a:p>
        </p:txBody>
      </p:sp>
      <p:sp>
        <p:nvSpPr>
          <p:cNvPr id="14" name="橢圓 13"/>
          <p:cNvSpPr/>
          <p:nvPr/>
        </p:nvSpPr>
        <p:spPr>
          <a:xfrm>
            <a:off x="7740650" y="4581525"/>
            <a:ext cx="1008063" cy="4524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內容版面配置區 2"/>
          <p:cNvSpPr>
            <a:spLocks noGrp="1"/>
          </p:cNvSpPr>
          <p:nvPr>
            <p:ph idx="1"/>
          </p:nvPr>
        </p:nvSpPr>
        <p:spPr bwMode="auto">
          <a:xfrm>
            <a:off x="683568" y="980728"/>
            <a:ext cx="7941320" cy="1103312"/>
          </a:xfrm>
        </p:spPr>
        <p:txBody>
          <a:bodyPr wrap="square" numCol="1" anchor="t" anchorCtr="0" compatLnSpc="1">
            <a:prstTxWarp prst="textNoShape">
              <a:avLst/>
            </a:prstTxWarp>
          </a:bodyPr>
          <a:lstStyle/>
          <a:p>
            <a:r>
              <a:rPr lang="zh-TW" altLang="en-US" dirty="0" smtClean="0">
                <a:latin typeface="微軟正黑體" panose="020B0604030504040204" pitchFamily="34" charset="-120"/>
                <a:ea typeface="微軟正黑體" panose="020B0604030504040204" pitchFamily="34" charset="-120"/>
              </a:rPr>
              <a:t>輸入申請人註冊資料後，點選「下一步」 ，進入填寫內容確認，確認無誤後，點選「下一步」 ，送出申請，系統將自動寄送密碼確認信函。</a:t>
            </a:r>
          </a:p>
        </p:txBody>
      </p:sp>
      <p:sp>
        <p:nvSpPr>
          <p:cNvPr id="4" name="矩形 3"/>
          <p:cNvSpPr/>
          <p:nvPr/>
        </p:nvSpPr>
        <p:spPr>
          <a:xfrm>
            <a:off x="2268538" y="1989138"/>
            <a:ext cx="574675" cy="14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 name="矩形 5"/>
          <p:cNvSpPr/>
          <p:nvPr/>
        </p:nvSpPr>
        <p:spPr>
          <a:xfrm>
            <a:off x="2268538" y="2206625"/>
            <a:ext cx="574675" cy="144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 name="矩形 6"/>
          <p:cNvSpPr/>
          <p:nvPr/>
        </p:nvSpPr>
        <p:spPr>
          <a:xfrm>
            <a:off x="2289175" y="2687638"/>
            <a:ext cx="576263" cy="14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102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30413"/>
            <a:ext cx="8243887"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文字方塊 7"/>
          <p:cNvSpPr txBox="1">
            <a:spLocks noChangeArrowheads="1"/>
          </p:cNvSpPr>
          <p:nvPr/>
        </p:nvSpPr>
        <p:spPr bwMode="auto">
          <a:xfrm>
            <a:off x="2479675" y="2024063"/>
            <a:ext cx="287338"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2800">
                <a:solidFill>
                  <a:srgbClr val="FF0000"/>
                </a:solidFill>
              </a:rPr>
              <a:t>1</a:t>
            </a:r>
            <a:endParaRPr lang="zh-TW" altLang="en-US" sz="2800">
              <a:solidFill>
                <a:srgbClr val="FF0000"/>
              </a:solidFill>
            </a:endParaRPr>
          </a:p>
        </p:txBody>
      </p:sp>
      <p:sp>
        <p:nvSpPr>
          <p:cNvPr id="10248" name="文字方塊 8"/>
          <p:cNvSpPr txBox="1">
            <a:spLocks noChangeArrowheads="1"/>
          </p:cNvSpPr>
          <p:nvPr/>
        </p:nvSpPr>
        <p:spPr bwMode="auto">
          <a:xfrm>
            <a:off x="3706813" y="1989138"/>
            <a:ext cx="2889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2800">
                <a:solidFill>
                  <a:srgbClr val="FF0000"/>
                </a:solidFill>
              </a:rPr>
              <a:t>2</a:t>
            </a:r>
            <a:endParaRPr lang="zh-TW" altLang="en-US" sz="2800">
              <a:solidFill>
                <a:srgbClr val="FF0000"/>
              </a:solidFill>
            </a:endParaRPr>
          </a:p>
        </p:txBody>
      </p:sp>
      <p:sp>
        <p:nvSpPr>
          <p:cNvPr id="10249" name="文字方塊 9"/>
          <p:cNvSpPr txBox="1">
            <a:spLocks noChangeArrowheads="1"/>
          </p:cNvSpPr>
          <p:nvPr/>
        </p:nvSpPr>
        <p:spPr bwMode="auto">
          <a:xfrm>
            <a:off x="4849813" y="1989138"/>
            <a:ext cx="2889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2800">
                <a:solidFill>
                  <a:srgbClr val="FF0000"/>
                </a:solidFill>
              </a:rPr>
              <a:t>3</a:t>
            </a:r>
            <a:endParaRPr lang="zh-TW" altLang="en-US" sz="28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323850" y="188913"/>
            <a:ext cx="8229600" cy="781050"/>
          </a:xfrm>
        </p:spPr>
        <p:txBody>
          <a:bodyPr/>
          <a:lstStyle/>
          <a:p>
            <a:pPr algn="ctr"/>
            <a:r>
              <a:rPr lang="en-US" altLang="zh-TW" sz="4400" b="1" dirty="0" smtClean="0">
                <a:latin typeface="Calibri" panose="020F0502020204030204" pitchFamily="34" charset="0"/>
                <a:ea typeface="微軟正黑體" panose="020B0604030504040204" pitchFamily="34" charset="-120"/>
                <a:cs typeface="Calibri" panose="020F0502020204030204" pitchFamily="34" charset="0"/>
              </a:rPr>
              <a:t>1.</a:t>
            </a:r>
            <a:r>
              <a:rPr lang="zh-TW" altLang="en-US" sz="4400" b="1" dirty="0" smtClean="0">
                <a:latin typeface="Calibri" panose="020F0502020204030204" pitchFamily="34" charset="0"/>
                <a:ea typeface="微軟正黑體" panose="020B0604030504040204" pitchFamily="34" charset="-120"/>
                <a:cs typeface="Calibri" panose="020F0502020204030204" pitchFamily="34" charset="0"/>
              </a:rPr>
              <a:t> 線上操作</a:t>
            </a:r>
            <a:r>
              <a:rPr lang="en-US" altLang="zh-TW" sz="4400" b="1"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sz="4400" b="1" dirty="0" smtClean="0">
                <a:latin typeface="Calibri" panose="020F0502020204030204" pitchFamily="34" charset="0"/>
                <a:ea typeface="微軟正黑體" panose="020B0604030504040204" pitchFamily="34" charset="-120"/>
                <a:cs typeface="Calibri" panose="020F0502020204030204" pitchFamily="34" charset="0"/>
              </a:rPr>
              <a:t>學生申請</a:t>
            </a:r>
          </a:p>
        </p:txBody>
      </p:sp>
      <p:sp>
        <p:nvSpPr>
          <p:cNvPr id="11267" name="內容版面配置區 2"/>
          <p:cNvSpPr>
            <a:spLocks noGrp="1"/>
          </p:cNvSpPr>
          <p:nvPr>
            <p:ph idx="1"/>
          </p:nvPr>
        </p:nvSpPr>
        <p:spPr bwMode="auto">
          <a:xfrm>
            <a:off x="755576" y="981075"/>
            <a:ext cx="8209037" cy="2049463"/>
          </a:xfrm>
        </p:spPr>
        <p:txBody>
          <a:bodyPr wrap="square" numCol="1" anchor="t" anchorCtr="0" compatLnSpc="1">
            <a:prstTxWarp prst="textNoShape">
              <a:avLst/>
            </a:prstTxWarp>
            <a:normAutofit lnSpcReduction="10000"/>
          </a:bodyPr>
          <a:lstStyle/>
          <a:p>
            <a:r>
              <a:rPr lang="zh-TW" altLang="en-US" dirty="0" smtClean="0">
                <a:ea typeface="微軟正黑體" panose="020B0604030504040204" pitchFamily="34" charset="-120"/>
                <a:cs typeface="Calibri" panose="020F0502020204030204" pitchFamily="34" charset="0"/>
              </a:rPr>
              <a:t>申請點選科技部首頁</a:t>
            </a:r>
            <a:r>
              <a:rPr lang="en-US" altLang="zh-TW" dirty="0" smtClean="0">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學術研發服務網登入</a:t>
            </a:r>
            <a:r>
              <a:rPr lang="en-US" altLang="zh-TW" dirty="0" smtClean="0">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處，身份選擇</a:t>
            </a:r>
            <a:r>
              <a:rPr lang="en-US" altLang="zh-TW" dirty="0" smtClean="0">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研究人員及學生登入</a:t>
            </a:r>
            <a:r>
              <a:rPr lang="en-US" altLang="zh-TW" dirty="0" smtClean="0">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，輸入申請人之帳號及密碼，進入</a:t>
            </a:r>
            <a:r>
              <a:rPr lang="en-US" altLang="zh-TW" dirty="0" smtClean="0">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功能選單</a:t>
            </a:r>
            <a:r>
              <a:rPr lang="en-US" altLang="zh-TW" dirty="0" smtClean="0">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畫面，在</a:t>
            </a:r>
            <a:r>
              <a:rPr lang="en-US" altLang="zh-TW" b="1" dirty="0" smtClean="0">
                <a:solidFill>
                  <a:srgbClr val="0000FF"/>
                </a:solidFill>
                <a:ea typeface="微軟正黑體" panose="020B0604030504040204" pitchFamily="34" charset="-120"/>
                <a:cs typeface="Calibri" panose="020F0502020204030204" pitchFamily="34" charset="0"/>
              </a:rPr>
              <a:t>『</a:t>
            </a:r>
            <a:r>
              <a:rPr lang="zh-TW" altLang="en-US" b="1" dirty="0" smtClean="0">
                <a:solidFill>
                  <a:srgbClr val="0000FF"/>
                </a:solidFill>
                <a:ea typeface="微軟正黑體" panose="020B0604030504040204" pitchFamily="34" charset="-120"/>
                <a:cs typeface="Calibri" panose="020F0502020204030204" pitchFamily="34" charset="0"/>
              </a:rPr>
              <a:t>學術獎補助申辦及查詢</a:t>
            </a:r>
            <a:r>
              <a:rPr lang="en-US" altLang="zh-TW" b="1" dirty="0" smtClean="0">
                <a:solidFill>
                  <a:srgbClr val="0000FF"/>
                </a:solidFill>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項下，點選</a:t>
            </a:r>
            <a:r>
              <a:rPr lang="en-US" altLang="zh-TW" b="1" dirty="0" smtClean="0">
                <a:solidFill>
                  <a:srgbClr val="0000FF"/>
                </a:solidFill>
                <a:ea typeface="微軟正黑體" panose="020B0604030504040204" pitchFamily="34" charset="-120"/>
                <a:cs typeface="Calibri" panose="020F0502020204030204" pitchFamily="34" charset="0"/>
              </a:rPr>
              <a:t>『</a:t>
            </a:r>
            <a:r>
              <a:rPr lang="zh-TW" altLang="en-US" b="1" dirty="0" smtClean="0">
                <a:solidFill>
                  <a:srgbClr val="0000FF"/>
                </a:solidFill>
                <a:ea typeface="微軟正黑體" panose="020B0604030504040204" pitchFamily="34" charset="-120"/>
                <a:cs typeface="Calibri" panose="020F0502020204030204" pitchFamily="34" charset="0"/>
              </a:rPr>
              <a:t>大專學生研究計畫</a:t>
            </a:r>
            <a:r>
              <a:rPr lang="en-US" altLang="zh-TW" b="1" dirty="0" smtClean="0">
                <a:solidFill>
                  <a:srgbClr val="0000FF"/>
                </a:solidFill>
                <a:ea typeface="微軟正黑體" panose="020B0604030504040204" pitchFamily="34" charset="-120"/>
                <a:cs typeface="Calibri" panose="020F0502020204030204" pitchFamily="34" charset="0"/>
              </a:rPr>
              <a:t>』</a:t>
            </a:r>
            <a:r>
              <a:rPr lang="zh-TW" altLang="en-US" b="1" dirty="0" smtClean="0">
                <a:solidFill>
                  <a:srgbClr val="0000FF"/>
                </a:solidFill>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再點選左側功能列之</a:t>
            </a:r>
            <a:r>
              <a:rPr lang="en-US" altLang="zh-TW" b="1" dirty="0" smtClean="0">
                <a:solidFill>
                  <a:srgbClr val="0000FF"/>
                </a:solidFill>
                <a:ea typeface="微軟正黑體" panose="020B0604030504040204" pitchFamily="34" charset="-120"/>
                <a:cs typeface="Calibri" panose="020F0502020204030204" pitchFamily="34" charset="0"/>
              </a:rPr>
              <a:t>『</a:t>
            </a:r>
            <a:r>
              <a:rPr lang="zh-TW" altLang="en-US" b="1" dirty="0" smtClean="0">
                <a:solidFill>
                  <a:srgbClr val="0000FF"/>
                </a:solidFill>
                <a:ea typeface="微軟正黑體" panose="020B0604030504040204" pitchFamily="34" charset="-120"/>
                <a:cs typeface="Calibri" panose="020F0502020204030204" pitchFamily="34" charset="0"/>
              </a:rPr>
              <a:t>計畫申請案</a:t>
            </a:r>
            <a:r>
              <a:rPr lang="en-US" altLang="zh-TW" b="1" dirty="0" smtClean="0">
                <a:solidFill>
                  <a:srgbClr val="0000FF"/>
                </a:solidFill>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頁面中的</a:t>
            </a:r>
            <a:r>
              <a:rPr lang="en-US" altLang="zh-TW" b="1" dirty="0" smtClean="0">
                <a:solidFill>
                  <a:srgbClr val="0000FF"/>
                </a:solidFill>
                <a:ea typeface="微軟正黑體" panose="020B0604030504040204" pitchFamily="34" charset="-120"/>
                <a:cs typeface="Calibri" panose="020F0502020204030204" pitchFamily="34" charset="0"/>
              </a:rPr>
              <a:t>『</a:t>
            </a:r>
            <a:r>
              <a:rPr lang="zh-TW" altLang="en-US" b="1" dirty="0" smtClean="0">
                <a:solidFill>
                  <a:srgbClr val="0000FF"/>
                </a:solidFill>
                <a:ea typeface="微軟正黑體" panose="020B0604030504040204" pitchFamily="34" charset="-120"/>
                <a:cs typeface="Calibri" panose="020F0502020204030204" pitchFamily="34" charset="0"/>
              </a:rPr>
              <a:t>新增申請</a:t>
            </a:r>
            <a:r>
              <a:rPr lang="en-US" altLang="zh-TW" b="1" dirty="0" smtClean="0">
                <a:solidFill>
                  <a:srgbClr val="0000FF"/>
                </a:solidFill>
                <a:ea typeface="微軟正黑體" panose="020B0604030504040204" pitchFamily="34" charset="-120"/>
                <a:cs typeface="Calibri" panose="020F0502020204030204" pitchFamily="34" charset="0"/>
              </a:rPr>
              <a:t>』</a:t>
            </a:r>
            <a:r>
              <a:rPr lang="zh-TW" altLang="en-US" dirty="0" smtClean="0">
                <a:ea typeface="微軟正黑體" panose="020B0604030504040204" pitchFamily="34" charset="-120"/>
                <a:cs typeface="Calibri" panose="020F0502020204030204" pitchFamily="34" charset="0"/>
              </a:rPr>
              <a:t>。</a:t>
            </a:r>
            <a:endParaRPr lang="en-US" altLang="zh-TW" dirty="0" smtClean="0">
              <a:ea typeface="微軟正黑體" panose="020B0604030504040204" pitchFamily="34" charset="-120"/>
              <a:cs typeface="Calibri" panose="020F0502020204030204" pitchFamily="34" charset="0"/>
            </a:endParaRPr>
          </a:p>
          <a:p>
            <a:r>
              <a:rPr lang="zh-TW" altLang="en-US" b="1" dirty="0" smtClean="0">
                <a:solidFill>
                  <a:srgbClr val="0000FF"/>
                </a:solidFill>
                <a:ea typeface="微軟正黑體" panose="020B0604030504040204" pitchFamily="34" charset="-120"/>
                <a:cs typeface="Calibri" panose="020F0502020204030204" pitchFamily="34" charset="0"/>
              </a:rPr>
              <a:t>線上申請前務必先請指導教授至</a:t>
            </a:r>
            <a:r>
              <a:rPr lang="en-US" altLang="zh-TW" b="1" dirty="0" smtClean="0">
                <a:solidFill>
                  <a:srgbClr val="0000FF"/>
                </a:solidFill>
                <a:ea typeface="微軟正黑體" panose="020B0604030504040204" pitchFamily="34" charset="-120"/>
                <a:cs typeface="Calibri" panose="020F0502020204030204" pitchFamily="34" charset="0"/>
              </a:rPr>
              <a:t>『</a:t>
            </a:r>
            <a:r>
              <a:rPr lang="zh-TW" altLang="en-US" b="1" dirty="0" smtClean="0">
                <a:solidFill>
                  <a:srgbClr val="0000FF"/>
                </a:solidFill>
                <a:ea typeface="微軟正黑體" panose="020B0604030504040204" pitchFamily="34" charset="-120"/>
                <a:cs typeface="Calibri" panose="020F0502020204030204" pitchFamily="34" charset="0"/>
              </a:rPr>
              <a:t>學術研發服務網</a:t>
            </a:r>
            <a:r>
              <a:rPr lang="en-US" altLang="zh-TW" b="1" dirty="0" smtClean="0">
                <a:solidFill>
                  <a:srgbClr val="0000FF"/>
                </a:solidFill>
                <a:ea typeface="微軟正黑體" panose="020B0604030504040204" pitchFamily="34" charset="-120"/>
                <a:cs typeface="Calibri" panose="020F0502020204030204" pitchFamily="34" charset="0"/>
              </a:rPr>
              <a:t>』</a:t>
            </a:r>
            <a:r>
              <a:rPr lang="zh-TW" altLang="en-US" b="1" dirty="0" smtClean="0">
                <a:solidFill>
                  <a:srgbClr val="0000FF"/>
                </a:solidFill>
                <a:ea typeface="微軟正黑體" panose="020B0604030504040204" pitchFamily="34" charset="-120"/>
                <a:cs typeface="Calibri" panose="020F0502020204030204" pitchFamily="34" charset="0"/>
              </a:rPr>
              <a:t>檢視「基本資料」與「學術著作資料」</a:t>
            </a:r>
            <a:r>
              <a:rPr lang="en-US" altLang="zh-TW" b="1" dirty="0" smtClean="0">
                <a:solidFill>
                  <a:srgbClr val="0000FF"/>
                </a:solidFill>
                <a:ea typeface="微軟正黑體" panose="020B0604030504040204" pitchFamily="34" charset="-120"/>
                <a:cs typeface="Calibri" panose="020F0502020204030204" pitchFamily="34" charset="0"/>
              </a:rPr>
              <a:t>(</a:t>
            </a:r>
            <a:r>
              <a:rPr lang="zh-TW" altLang="en-US" b="1" dirty="0" smtClean="0">
                <a:solidFill>
                  <a:srgbClr val="0000FF"/>
                </a:solidFill>
                <a:ea typeface="微軟正黑體" panose="020B0604030504040204" pitchFamily="34" charset="-120"/>
                <a:cs typeface="Calibri" panose="020F0502020204030204" pitchFamily="34" charset="0"/>
              </a:rPr>
              <a:t>即</a:t>
            </a:r>
            <a:r>
              <a:rPr lang="zh-TW" altLang="en-US" b="1" dirty="0" smtClean="0">
                <a:solidFill>
                  <a:srgbClr val="FF0000"/>
                </a:solidFill>
                <a:ea typeface="微軟正黑體" panose="020B0604030504040204" pitchFamily="34" charset="-120"/>
                <a:cs typeface="Calibri" panose="020F0502020204030204" pitchFamily="34" charset="0"/>
              </a:rPr>
              <a:t>表</a:t>
            </a:r>
            <a:r>
              <a:rPr lang="en-US" altLang="zh-TW" b="1" dirty="0" smtClean="0">
                <a:solidFill>
                  <a:srgbClr val="FF0000"/>
                </a:solidFill>
                <a:ea typeface="微軟正黑體" panose="020B0604030504040204" pitchFamily="34" charset="-120"/>
                <a:cs typeface="Calibri" panose="020F0502020204030204" pitchFamily="34" charset="0"/>
              </a:rPr>
              <a:t>C301</a:t>
            </a:r>
            <a:r>
              <a:rPr lang="zh-TW" altLang="en-US" b="1" dirty="0" smtClean="0">
                <a:solidFill>
                  <a:srgbClr val="FF0000"/>
                </a:solidFill>
                <a:ea typeface="微軟正黑體" panose="020B0604030504040204" pitchFamily="34" charset="-120"/>
                <a:cs typeface="Calibri" panose="020F0502020204030204" pitchFamily="34" charset="0"/>
              </a:rPr>
              <a:t>、表</a:t>
            </a:r>
            <a:r>
              <a:rPr lang="en-US" altLang="zh-TW" b="1" dirty="0" smtClean="0">
                <a:solidFill>
                  <a:srgbClr val="FF0000"/>
                </a:solidFill>
                <a:ea typeface="微軟正黑體" panose="020B0604030504040204" pitchFamily="34" charset="-120"/>
                <a:cs typeface="Calibri" panose="020F0502020204030204" pitchFamily="34" charset="0"/>
              </a:rPr>
              <a:t>C302</a:t>
            </a:r>
            <a:r>
              <a:rPr lang="en-US" altLang="zh-TW" b="1" dirty="0" smtClean="0">
                <a:solidFill>
                  <a:srgbClr val="0000FF"/>
                </a:solidFill>
                <a:ea typeface="微軟正黑體" panose="020B0604030504040204" pitchFamily="34" charset="-120"/>
                <a:cs typeface="Calibri" panose="020F0502020204030204" pitchFamily="34" charset="0"/>
              </a:rPr>
              <a:t>)</a:t>
            </a:r>
            <a:r>
              <a:rPr lang="zh-TW" altLang="en-US" b="1" dirty="0" smtClean="0">
                <a:solidFill>
                  <a:srgbClr val="0000FF"/>
                </a:solidFill>
                <a:ea typeface="微軟正黑體" panose="020B0604030504040204" pitchFamily="34" charset="-120"/>
                <a:cs typeface="Calibri" panose="020F0502020204030204" pitchFamily="34" charset="0"/>
              </a:rPr>
              <a:t>是否為</a:t>
            </a:r>
            <a:r>
              <a:rPr lang="zh-TW" altLang="en-US" b="1" dirty="0" smtClean="0">
                <a:solidFill>
                  <a:srgbClr val="FF0000"/>
                </a:solidFill>
                <a:ea typeface="微軟正黑體" panose="020B0604030504040204" pitchFamily="34" charset="-120"/>
                <a:cs typeface="Calibri" panose="020F0502020204030204" pitchFamily="34" charset="0"/>
              </a:rPr>
              <a:t>最新</a:t>
            </a:r>
            <a:r>
              <a:rPr lang="zh-TW" altLang="en-US" b="1" dirty="0" smtClean="0">
                <a:solidFill>
                  <a:srgbClr val="0000FF"/>
                </a:solidFill>
                <a:ea typeface="微軟正黑體" panose="020B0604030504040204" pitchFamily="34" charset="-120"/>
                <a:cs typeface="Calibri" panose="020F0502020204030204" pitchFamily="34" charset="0"/>
              </a:rPr>
              <a:t>資料</a:t>
            </a:r>
            <a:r>
              <a:rPr lang="zh-TW" altLang="en-US" dirty="0" smtClean="0">
                <a:ea typeface="微軟正黑體" panose="020B0604030504040204" pitchFamily="34" charset="-120"/>
                <a:cs typeface="Calibri" panose="020F0502020204030204" pitchFamily="34" charset="0"/>
              </a:rPr>
              <a:t>。</a:t>
            </a:r>
            <a:endParaRPr lang="en-US" altLang="zh-TW" dirty="0" smtClean="0">
              <a:ea typeface="微軟正黑體" panose="020B0604030504040204" pitchFamily="34" charset="-120"/>
              <a:cs typeface="Calibri" panose="020F0502020204030204" pitchFamily="34" charset="0"/>
            </a:endParaRPr>
          </a:p>
          <a:p>
            <a:endParaRPr lang="en-US" altLang="zh-TW" dirty="0" smtClean="0">
              <a:ea typeface="微軟正黑體" panose="020B0604030504040204" pitchFamily="34" charset="-120"/>
              <a:cs typeface="Calibri" panose="020F0502020204030204" pitchFamily="34" charset="0"/>
            </a:endParaRPr>
          </a:p>
        </p:txBody>
      </p:sp>
      <p:grpSp>
        <p:nvGrpSpPr>
          <p:cNvPr id="11268" name="群組 3"/>
          <p:cNvGrpSpPr>
            <a:grpSpLocks/>
          </p:cNvGrpSpPr>
          <p:nvPr/>
        </p:nvGrpSpPr>
        <p:grpSpPr bwMode="auto">
          <a:xfrm>
            <a:off x="1181100" y="3406775"/>
            <a:ext cx="6859588" cy="2916238"/>
            <a:chOff x="1146798" y="3419476"/>
            <a:chExt cx="6858957" cy="2915057"/>
          </a:xfrm>
        </p:grpSpPr>
        <p:pic>
          <p:nvPicPr>
            <p:cNvPr id="11291"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6798" y="3419476"/>
              <a:ext cx="6858957" cy="291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橢圓 16"/>
            <p:cNvSpPr/>
            <p:nvPr/>
          </p:nvSpPr>
          <p:spPr>
            <a:xfrm>
              <a:off x="1188069" y="5012681"/>
              <a:ext cx="1584179" cy="2888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6" name="群組 5"/>
          <p:cNvGrpSpPr>
            <a:grpSpLocks/>
          </p:cNvGrpSpPr>
          <p:nvPr/>
        </p:nvGrpSpPr>
        <p:grpSpPr bwMode="auto">
          <a:xfrm>
            <a:off x="1123950" y="3414713"/>
            <a:ext cx="6924675" cy="2971800"/>
            <a:chOff x="1146798" y="3426413"/>
            <a:chExt cx="6925642" cy="2972868"/>
          </a:xfrm>
        </p:grpSpPr>
        <p:pic>
          <p:nvPicPr>
            <p:cNvPr id="11289"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6798" y="3426413"/>
              <a:ext cx="6925642" cy="296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橢圓 20"/>
            <p:cNvSpPr/>
            <p:nvPr/>
          </p:nvSpPr>
          <p:spPr>
            <a:xfrm>
              <a:off x="2791678" y="6091195"/>
              <a:ext cx="1295581" cy="3080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8" name="群組 7"/>
          <p:cNvGrpSpPr>
            <a:grpSpLocks/>
          </p:cNvGrpSpPr>
          <p:nvPr/>
        </p:nvGrpSpPr>
        <p:grpSpPr bwMode="auto">
          <a:xfrm>
            <a:off x="328613" y="3405188"/>
            <a:ext cx="8486775" cy="3128962"/>
            <a:chOff x="372101" y="3443178"/>
            <a:chExt cx="8488282" cy="3129302"/>
          </a:xfrm>
        </p:grpSpPr>
        <p:pic>
          <p:nvPicPr>
            <p:cNvPr id="11287" name="圖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634" y="3443178"/>
              <a:ext cx="8411749" cy="31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橢圓 22"/>
            <p:cNvSpPr/>
            <p:nvPr/>
          </p:nvSpPr>
          <p:spPr>
            <a:xfrm>
              <a:off x="372101" y="4648221"/>
              <a:ext cx="1295630" cy="3080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18" name="群組 17"/>
          <p:cNvGrpSpPr>
            <a:grpSpLocks/>
          </p:cNvGrpSpPr>
          <p:nvPr/>
        </p:nvGrpSpPr>
        <p:grpSpPr bwMode="auto">
          <a:xfrm>
            <a:off x="328613" y="3343275"/>
            <a:ext cx="8515350" cy="3248025"/>
            <a:chOff x="401002" y="3299616"/>
            <a:chExt cx="8459381" cy="3248478"/>
          </a:xfrm>
        </p:grpSpPr>
        <p:pic>
          <p:nvPicPr>
            <p:cNvPr id="11285" name="圖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002" y="3299616"/>
              <a:ext cx="8459381" cy="324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橢圓 25"/>
            <p:cNvSpPr/>
            <p:nvPr/>
          </p:nvSpPr>
          <p:spPr>
            <a:xfrm>
              <a:off x="1495486" y="6187682"/>
              <a:ext cx="1296348" cy="308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13" name="群組 12"/>
          <p:cNvGrpSpPr>
            <a:grpSpLocks/>
          </p:cNvGrpSpPr>
          <p:nvPr/>
        </p:nvGrpSpPr>
        <p:grpSpPr bwMode="auto">
          <a:xfrm>
            <a:off x="38100" y="3068960"/>
            <a:ext cx="8997950" cy="3808412"/>
            <a:chOff x="0" y="3077217"/>
            <a:chExt cx="8998237" cy="3808167"/>
          </a:xfrm>
        </p:grpSpPr>
        <p:sp>
          <p:nvSpPr>
            <p:cNvPr id="34" name="矩形 33"/>
            <p:cNvSpPr/>
            <p:nvPr/>
          </p:nvSpPr>
          <p:spPr bwMode="auto">
            <a:xfrm>
              <a:off x="0" y="3077217"/>
              <a:ext cx="8998237" cy="3616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1280" name="圖片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7637" y="3077217"/>
              <a:ext cx="5819080" cy="380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34"/>
            <p:cNvSpPr/>
            <p:nvPr/>
          </p:nvSpPr>
          <p:spPr bwMode="auto">
            <a:xfrm>
              <a:off x="4138745" y="3669316"/>
              <a:ext cx="347673" cy="119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6" name="矩形 35"/>
            <p:cNvSpPr/>
            <p:nvPr/>
          </p:nvSpPr>
          <p:spPr bwMode="auto">
            <a:xfrm>
              <a:off x="6118420" y="3669316"/>
              <a:ext cx="563581" cy="119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7" name="矩形 36"/>
            <p:cNvSpPr/>
            <p:nvPr/>
          </p:nvSpPr>
          <p:spPr bwMode="auto">
            <a:xfrm>
              <a:off x="6118420" y="3807420"/>
              <a:ext cx="763612" cy="125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8" name="矩形 37"/>
            <p:cNvSpPr/>
            <p:nvPr/>
          </p:nvSpPr>
          <p:spPr bwMode="auto">
            <a:xfrm>
              <a:off x="4138745" y="3807420"/>
              <a:ext cx="379424" cy="115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5" name="群組 4"/>
          <p:cNvGrpSpPr>
            <a:grpSpLocks/>
          </p:cNvGrpSpPr>
          <p:nvPr/>
        </p:nvGrpSpPr>
        <p:grpSpPr bwMode="auto">
          <a:xfrm>
            <a:off x="79593" y="3070497"/>
            <a:ext cx="9086850" cy="3614788"/>
            <a:chOff x="56259" y="763388"/>
            <a:chExt cx="9085772" cy="3615203"/>
          </a:xfrm>
        </p:grpSpPr>
        <p:sp>
          <p:nvSpPr>
            <p:cNvPr id="28" name="矩形 27"/>
            <p:cNvSpPr/>
            <p:nvPr/>
          </p:nvSpPr>
          <p:spPr bwMode="auto">
            <a:xfrm>
              <a:off x="56259" y="763388"/>
              <a:ext cx="9085772" cy="3615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1275" name="圖片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803" y="1553000"/>
              <a:ext cx="8998968" cy="176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6" name="群組 1"/>
            <p:cNvGrpSpPr>
              <a:grpSpLocks/>
            </p:cNvGrpSpPr>
            <p:nvPr/>
          </p:nvGrpSpPr>
          <p:grpSpPr bwMode="auto">
            <a:xfrm>
              <a:off x="1453977" y="2785869"/>
              <a:ext cx="3032039" cy="584842"/>
              <a:chOff x="2830131" y="5872891"/>
              <a:chExt cx="3032677" cy="584977"/>
            </a:xfrm>
          </p:grpSpPr>
          <p:sp>
            <p:nvSpPr>
              <p:cNvPr id="11277" name="文字方塊 18"/>
              <p:cNvSpPr txBox="1">
                <a:spLocks noChangeArrowheads="1"/>
              </p:cNvSpPr>
              <p:nvPr/>
            </p:nvSpPr>
            <p:spPr bwMode="auto">
              <a:xfrm>
                <a:off x="3096800" y="5872891"/>
                <a:ext cx="2766008" cy="58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600" b="1" dirty="0">
                    <a:solidFill>
                      <a:srgbClr val="FF0000"/>
                    </a:solidFill>
                    <a:latin typeface="微軟正黑體" panose="020B0604030504040204" pitchFamily="34" charset="-120"/>
                    <a:ea typeface="微軟正黑體" panose="020B0604030504040204" pitchFamily="34" charset="-120"/>
                  </a:rPr>
                  <a:t>最好</a:t>
                </a:r>
                <a:r>
                  <a:rPr lang="zh-TW" altLang="en-US" sz="1600" b="1" dirty="0">
                    <a:solidFill>
                      <a:srgbClr val="FF0000"/>
                    </a:solidFill>
                    <a:latin typeface="微軟正黑體" panose="020B0604030504040204" pitchFamily="34" charset="-120"/>
                    <a:ea typeface="微軟正黑體" panose="020B0604030504040204" pitchFamily="34" charset="-120"/>
                  </a:rPr>
                  <a:t>是</a:t>
                </a:r>
                <a:r>
                  <a:rPr lang="zh-TW" altLang="zh-TW" sz="1600" b="1" u="sng" dirty="0">
                    <a:solidFill>
                      <a:srgbClr val="FF0000"/>
                    </a:solidFill>
                    <a:latin typeface="微軟正黑體" panose="020B0604030504040204" pitchFamily="34" charset="-120"/>
                    <a:ea typeface="微軟正黑體" panose="020B0604030504040204" pitchFamily="34" charset="-120"/>
                  </a:rPr>
                  <a:t>最新學期</a:t>
                </a:r>
                <a:r>
                  <a:rPr lang="zh-TW" altLang="zh-TW" sz="1600" b="1" dirty="0">
                    <a:solidFill>
                      <a:srgbClr val="FF0000"/>
                    </a:solidFill>
                    <a:latin typeface="微軟正黑體" panose="020B0604030504040204" pitchFamily="34" charset="-120"/>
                    <a:ea typeface="微軟正黑體" panose="020B0604030504040204" pitchFamily="34" charset="-120"/>
                  </a:rPr>
                  <a:t>的</a:t>
                </a:r>
                <a:r>
                  <a:rPr lang="zh-TW" altLang="zh-TW" sz="1600" b="1" dirty="0" smtClean="0">
                    <a:solidFill>
                      <a:srgbClr val="FF0000"/>
                    </a:solidFill>
                    <a:latin typeface="微軟正黑體" panose="020B0604030504040204" pitchFamily="34" charset="-120"/>
                    <a:ea typeface="微軟正黑體" panose="020B0604030504040204" pitchFamily="34" charset="-120"/>
                  </a:rPr>
                  <a:t>成績</a:t>
                </a:r>
                <a:endParaRPr lang="en-US" altLang="zh-TW" sz="1600" b="1" dirty="0" smtClean="0">
                  <a:solidFill>
                    <a:srgbClr val="FF0000"/>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600" b="1" dirty="0">
                    <a:solidFill>
                      <a:srgbClr val="FF0000"/>
                    </a:solidFill>
                    <a:latin typeface="微軟正黑體" panose="020B0604030504040204" pitchFamily="34" charset="-120"/>
                    <a:ea typeface="微軟正黑體" panose="020B0604030504040204" pitchFamily="34" charset="-120"/>
                  </a:rPr>
                  <a:t>並請將畫面</a:t>
                </a:r>
                <a:r>
                  <a:rPr lang="zh-TW" altLang="en-US" sz="1600" b="1" dirty="0" smtClean="0">
                    <a:solidFill>
                      <a:srgbClr val="FF0000"/>
                    </a:solidFill>
                    <a:latin typeface="微軟正黑體" panose="020B0604030504040204" pitchFamily="34" charset="-120"/>
                    <a:ea typeface="微軟正黑體" panose="020B0604030504040204" pitchFamily="34" charset="-120"/>
                  </a:rPr>
                  <a:t>轉正</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20" name="向左箭號 19"/>
              <p:cNvSpPr/>
              <p:nvPr/>
            </p:nvSpPr>
            <p:spPr>
              <a:xfrm rot="5400000">
                <a:off x="2818980" y="5898733"/>
                <a:ext cx="289025" cy="2667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sp>
        <p:nvSpPr>
          <p:cNvPr id="29" name="文字方塊 18"/>
          <p:cNvSpPr txBox="1">
            <a:spLocks noChangeArrowheads="1"/>
          </p:cNvSpPr>
          <p:nvPr/>
        </p:nvSpPr>
        <p:spPr bwMode="auto">
          <a:xfrm>
            <a:off x="4282101" y="4461711"/>
            <a:ext cx="21506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b="1" dirty="0" smtClean="0">
                <a:solidFill>
                  <a:srgbClr val="FF0000"/>
                </a:solidFill>
                <a:latin typeface="微軟正黑體" panose="020B0604030504040204" pitchFamily="34" charset="-120"/>
                <a:ea typeface="微軟正黑體" panose="020B0604030504040204" pitchFamily="34" charset="-120"/>
              </a:rPr>
              <a:t>務必參照表格範本</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30" name="向左箭號 29"/>
          <p:cNvSpPr/>
          <p:nvPr/>
        </p:nvSpPr>
        <p:spPr bwMode="auto">
          <a:xfrm>
            <a:off x="3998658" y="4484453"/>
            <a:ext cx="288925" cy="2667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徽章</Template>
  <TotalTime>2962</TotalTime>
  <Words>2152</Words>
  <Application>Microsoft Office PowerPoint</Application>
  <PresentationFormat>如螢幕大小 (4:3)</PresentationFormat>
  <Paragraphs>199</Paragraphs>
  <Slides>27</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27</vt:i4>
      </vt:variant>
    </vt:vector>
  </HeadingPairs>
  <TitlesOfParts>
    <vt:vector size="39" baseType="lpstr">
      <vt:lpstr>Gill Sans MT</vt:lpstr>
      <vt:lpstr>微軟正黑體</vt:lpstr>
      <vt:lpstr>新細明體</vt:lpstr>
      <vt:lpstr>標楷體</vt:lpstr>
      <vt:lpstr>Arial</vt:lpstr>
      <vt:lpstr>Calibri</vt:lpstr>
      <vt:lpstr>Constantia</vt:lpstr>
      <vt:lpstr>Impact</vt:lpstr>
      <vt:lpstr>Times New Roman</vt:lpstr>
      <vt:lpstr>Wingdings</vt:lpstr>
      <vt:lpstr>Wingdings 2</vt:lpstr>
      <vt:lpstr>Badge</vt:lpstr>
      <vt:lpstr>   科技部109年度 「大專學生研究計畫」 申請說明會</vt:lpstr>
      <vt:lpstr>說明大綱</vt:lpstr>
      <vt:lpstr>科技部徵求辦法</vt:lpstr>
      <vt:lpstr>科技部徵求辦法(續)</vt:lpstr>
      <vt:lpstr>申請學生完成線上作業後，請於02/08(一)中午前聯繫學校承辦人#7123王小姐確認)</vt:lpstr>
      <vt:lpstr>線上操作-帳號申請</vt:lpstr>
      <vt:lpstr>PowerPoint 簡報</vt:lpstr>
      <vt:lpstr>PowerPoint 簡報</vt:lpstr>
      <vt:lpstr>1. 線上操作-學生申請</vt:lpstr>
      <vt:lpstr>PowerPoint 簡報</vt:lpstr>
      <vt:lpstr>3. 線上操作-指導教授</vt:lpstr>
      <vt:lpstr>指導教授點選彙整送出之前， 請確認需上傳之檔案均完備!!</vt:lpstr>
      <vt:lpstr>校內獎勵機制-研推中心</vt:lpstr>
      <vt:lpstr>校內獎勵機制-教學資源中心</vt:lpstr>
      <vt:lpstr>常見問題</vt:lpstr>
      <vt:lpstr>常見問題</vt:lpstr>
      <vt:lpstr>常見問題</vt:lpstr>
      <vt:lpstr>重要提醒</vt:lpstr>
      <vt:lpstr>相關連結</vt:lpstr>
      <vt:lpstr>PowerPoint 簡報</vt:lpstr>
      <vt:lpstr>校內108學年度徵求評選，取前5名及佳作5名，依辦法規定頒予指導教授及獲獎學生獎狀乙紙外，並頒發獎勵金，以茲鼓勵</vt:lpstr>
      <vt:lpstr>科技部108年度大專學生研究計畫研究創作獎共3名學生獲獎，每位獲獎學生發給獎金新臺幣2萬元及獎狀乙紙；獲獎學生之指導教授科技部頒發獎牌乙座。</vt:lpstr>
      <vt:lpstr>PowerPoint 簡報</vt:lpstr>
      <vt:lpstr>問答1</vt:lpstr>
      <vt:lpstr>問答2</vt:lpstr>
      <vt:lpstr>問答3</vt:lpstr>
      <vt:lpstr>問答4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TMU RD</cp:lastModifiedBy>
  <cp:revision>298</cp:revision>
  <cp:lastPrinted>2019-01-25T00:52:59Z</cp:lastPrinted>
  <dcterms:created xsi:type="dcterms:W3CDTF">2013-01-21T01:52:04Z</dcterms:created>
  <dcterms:modified xsi:type="dcterms:W3CDTF">2021-01-05T03:31:07Z</dcterms:modified>
</cp:coreProperties>
</file>